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89" r:id="rId3"/>
    <p:sldId id="390" r:id="rId4"/>
    <p:sldId id="391" r:id="rId5"/>
    <p:sldId id="427" r:id="rId6"/>
    <p:sldId id="421" r:id="rId7"/>
    <p:sldId id="423" r:id="rId8"/>
    <p:sldId id="433" r:id="rId9"/>
    <p:sldId id="381" r:id="rId10"/>
    <p:sldId id="393" r:id="rId11"/>
    <p:sldId id="431" r:id="rId12"/>
    <p:sldId id="428" r:id="rId13"/>
    <p:sldId id="432" r:id="rId14"/>
    <p:sldId id="430" r:id="rId15"/>
    <p:sldId id="438" r:id="rId16"/>
    <p:sldId id="415" r:id="rId17"/>
    <p:sldId id="388" r:id="rId18"/>
    <p:sldId id="382" r:id="rId19"/>
    <p:sldId id="348" r:id="rId20"/>
    <p:sldId id="349" r:id="rId21"/>
    <p:sldId id="366" r:id="rId22"/>
    <p:sldId id="367" r:id="rId23"/>
    <p:sldId id="368" r:id="rId24"/>
    <p:sldId id="352" r:id="rId25"/>
    <p:sldId id="353" r:id="rId26"/>
    <p:sldId id="369" r:id="rId27"/>
    <p:sldId id="351" r:id="rId28"/>
    <p:sldId id="434" r:id="rId29"/>
    <p:sldId id="436" r:id="rId30"/>
    <p:sldId id="437" r:id="rId31"/>
    <p:sldId id="404" r:id="rId32"/>
    <p:sldId id="371" r:id="rId33"/>
    <p:sldId id="372" r:id="rId34"/>
    <p:sldId id="373" r:id="rId35"/>
    <p:sldId id="406" r:id="rId36"/>
    <p:sldId id="435" r:id="rId37"/>
    <p:sldId id="403" r:id="rId38"/>
    <p:sldId id="405" r:id="rId39"/>
    <p:sldId id="426" r:id="rId40"/>
    <p:sldId id="375" r:id="rId41"/>
    <p:sldId id="407" r:id="rId42"/>
    <p:sldId id="400" r:id="rId43"/>
    <p:sldId id="409" r:id="rId44"/>
    <p:sldId id="412" r:id="rId45"/>
    <p:sldId id="413" r:id="rId46"/>
    <p:sldId id="420" r:id="rId47"/>
    <p:sldId id="401" r:id="rId48"/>
    <p:sldId id="402" r:id="rId49"/>
    <p:sldId id="411" r:id="rId50"/>
    <p:sldId id="410" r:id="rId51"/>
    <p:sldId id="333" r:id="rId52"/>
    <p:sldId id="360" r:id="rId53"/>
    <p:sldId id="419" r:id="rId54"/>
    <p:sldId id="354" r:id="rId55"/>
    <p:sldId id="361" r:id="rId56"/>
    <p:sldId id="355" r:id="rId57"/>
    <p:sldId id="362" r:id="rId58"/>
    <p:sldId id="364" r:id="rId59"/>
    <p:sldId id="363" r:id="rId60"/>
    <p:sldId id="356" r:id="rId61"/>
    <p:sldId id="365" r:id="rId62"/>
    <p:sldId id="416" r:id="rId63"/>
    <p:sldId id="357" r:id="rId64"/>
    <p:sldId id="418" r:id="rId65"/>
    <p:sldId id="346" r:id="rId6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8F5"/>
    <a:srgbClr val="FEF9F4"/>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3116196-9FCF-4B02-A35C-92DE179208B7}" type="datetimeFigureOut">
              <a:rPr lang="fr-FR" smtClean="0"/>
              <a:pPr/>
              <a:t>07/02/2018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0AFF62-5464-4468-B7F8-7FAB59CC6A8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16196-9FCF-4B02-A35C-92DE179208B7}" type="datetimeFigureOut">
              <a:rPr lang="fr-FR" smtClean="0"/>
              <a:pPr/>
              <a:t>07/02/2018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0AFF62-5464-4468-B7F8-7FAB59CC6A8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340768"/>
            <a:ext cx="8136904" cy="2118097"/>
          </a:xfrm>
          <a:solidFill>
            <a:schemeClr val="accent6">
              <a:lumMod val="20000"/>
              <a:lumOff val="80000"/>
            </a:schemeClr>
          </a:solidFill>
        </p:spPr>
        <p:txBody>
          <a:bodyPr>
            <a:normAutofit fontScale="90000"/>
          </a:bodyPr>
          <a:lstStyle/>
          <a:p>
            <a:r>
              <a:rPr lang="fr-SN" sz="6600" b="1" dirty="0" smtClean="0">
                <a:solidFill>
                  <a:srgbClr val="FF0000"/>
                </a:solidFill>
              </a:rPr>
              <a:t>Hôpital public sénégalais</a:t>
            </a:r>
            <a:r>
              <a:rPr lang="fr-SN" sz="6600" b="1" dirty="0">
                <a:solidFill>
                  <a:srgbClr val="FF0000"/>
                </a:solidFill>
              </a:rPr>
              <a:t/>
            </a:r>
            <a:br>
              <a:rPr lang="fr-SN" sz="6600" b="1" dirty="0">
                <a:solidFill>
                  <a:srgbClr val="FF0000"/>
                </a:solidFill>
              </a:rPr>
            </a:br>
            <a:r>
              <a:rPr lang="fr-SN" sz="6000" b="1" dirty="0" smtClean="0">
                <a:solidFill>
                  <a:srgbClr val="C00000"/>
                </a:solidFill>
              </a:rPr>
              <a:t>Point de vue d’un praticien</a:t>
            </a:r>
            <a:endParaRPr lang="fr-FR" sz="6000" b="1" dirty="0">
              <a:solidFill>
                <a:srgbClr val="C00000"/>
              </a:solidFill>
            </a:endParaRPr>
          </a:p>
        </p:txBody>
      </p:sp>
      <p:sp>
        <p:nvSpPr>
          <p:cNvPr id="3" name="Sous-titre 2"/>
          <p:cNvSpPr>
            <a:spLocks noGrp="1"/>
          </p:cNvSpPr>
          <p:nvPr>
            <p:ph type="subTitle" idx="1"/>
          </p:nvPr>
        </p:nvSpPr>
        <p:spPr>
          <a:xfrm>
            <a:off x="2483768" y="4653136"/>
            <a:ext cx="6400800" cy="1752600"/>
          </a:xfrm>
        </p:spPr>
        <p:txBody>
          <a:bodyPr>
            <a:normAutofit/>
          </a:bodyPr>
          <a:lstStyle/>
          <a:p>
            <a:pPr algn="r"/>
            <a:r>
              <a:rPr lang="fr-SN" sz="3600" b="1" dirty="0" smtClean="0">
                <a:solidFill>
                  <a:schemeClr val="tx1"/>
                </a:solidFill>
              </a:rPr>
              <a:t>Abdoul Kane</a:t>
            </a:r>
            <a:endParaRPr lang="fr-FR" sz="36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784976" cy="1143000"/>
          </a:xfrm>
        </p:spPr>
        <p:txBody>
          <a:bodyPr>
            <a:noAutofit/>
          </a:bodyPr>
          <a:lstStyle/>
          <a:p>
            <a:r>
              <a:rPr lang="fr-SN" sz="4800" b="1" dirty="0" smtClean="0">
                <a:solidFill>
                  <a:srgbClr val="C00000"/>
                </a:solidFill>
              </a:rPr>
              <a:t>Hôpital sénégalais</a:t>
            </a:r>
            <a:endParaRPr lang="fr-FR" sz="4800" b="1" dirty="0">
              <a:solidFill>
                <a:srgbClr val="C00000"/>
              </a:solidFill>
            </a:endParaRPr>
          </a:p>
        </p:txBody>
      </p:sp>
      <p:sp>
        <p:nvSpPr>
          <p:cNvPr id="3" name="Espace réservé du contenu 2"/>
          <p:cNvSpPr>
            <a:spLocks noGrp="1"/>
          </p:cNvSpPr>
          <p:nvPr>
            <p:ph idx="1"/>
          </p:nvPr>
        </p:nvSpPr>
        <p:spPr>
          <a:xfrm>
            <a:off x="179512" y="1628800"/>
            <a:ext cx="8496944" cy="4813995"/>
          </a:xfrm>
        </p:spPr>
        <p:txBody>
          <a:bodyPr>
            <a:normAutofit fontScale="92500" lnSpcReduction="10000"/>
          </a:bodyPr>
          <a:lstStyle/>
          <a:p>
            <a:r>
              <a:rPr lang="fr-SN" sz="3500" b="1" dirty="0" smtClean="0">
                <a:solidFill>
                  <a:srgbClr val="C00000"/>
                </a:solidFill>
              </a:rPr>
              <a:t>Le diagnostic : la médecine </a:t>
            </a:r>
            <a:r>
              <a:rPr lang="fr-SN" sz="3500" b="1" dirty="0" err="1" smtClean="0">
                <a:solidFill>
                  <a:srgbClr val="C00000"/>
                </a:solidFill>
              </a:rPr>
              <a:t>post-indépendance</a:t>
            </a:r>
            <a:endParaRPr lang="fr-SN" sz="3500" b="1" dirty="0" smtClean="0">
              <a:solidFill>
                <a:srgbClr val="C00000"/>
              </a:solidFill>
            </a:endParaRPr>
          </a:p>
          <a:p>
            <a:pPr lvl="1"/>
            <a:r>
              <a:rPr lang="fr-SN" b="1" dirty="0" smtClean="0">
                <a:solidFill>
                  <a:srgbClr val="002060"/>
                </a:solidFill>
              </a:rPr>
              <a:t>Médecin-clinicien faisant des prouesses avec son jugement clinique et des examens complémentaires sommaires</a:t>
            </a:r>
          </a:p>
          <a:p>
            <a:pPr lvl="1"/>
            <a:endParaRPr lang="fr-SN" sz="1600" b="1" dirty="0" smtClean="0">
              <a:solidFill>
                <a:srgbClr val="002060"/>
              </a:solidFill>
            </a:endParaRPr>
          </a:p>
          <a:p>
            <a:pPr lvl="1"/>
            <a:r>
              <a:rPr lang="fr-SN" b="1" dirty="0" smtClean="0">
                <a:solidFill>
                  <a:srgbClr val="002060"/>
                </a:solidFill>
              </a:rPr>
              <a:t>Technicien de maintenance polyvalent « bricoleur » de quelques machines disponibles (radio, biologie sommaire…)</a:t>
            </a:r>
          </a:p>
          <a:p>
            <a:pPr lvl="1"/>
            <a:endParaRPr lang="fr-SN" sz="1500" b="1" dirty="0" smtClean="0">
              <a:solidFill>
                <a:srgbClr val="002060"/>
              </a:solidFill>
            </a:endParaRPr>
          </a:p>
          <a:p>
            <a:pPr lvl="1"/>
            <a:r>
              <a:rPr lang="fr-SN" b="1" dirty="0" smtClean="0">
                <a:solidFill>
                  <a:srgbClr val="002060"/>
                </a:solidFill>
              </a:rPr>
              <a:t>Administration peu au fait des techniques modernes de management</a:t>
            </a:r>
          </a:p>
          <a:p>
            <a:pPr lvl="1"/>
            <a:endParaRPr lang="fr-SN" sz="1500" b="1" dirty="0" smtClean="0">
              <a:solidFill>
                <a:srgbClr val="002060"/>
              </a:solidFill>
            </a:endParaRPr>
          </a:p>
          <a:p>
            <a:pPr lvl="1"/>
            <a:r>
              <a:rPr lang="fr-SN" b="1" dirty="0" smtClean="0">
                <a:solidFill>
                  <a:srgbClr val="002060"/>
                </a:solidFill>
              </a:rPr>
              <a:t>Populations moins exigeantes</a:t>
            </a:r>
            <a:endParaRPr lang="fr-FR" b="1" dirty="0">
              <a:solidFill>
                <a:srgbClr val="002060"/>
              </a:solidFill>
            </a:endParaRPr>
          </a:p>
        </p:txBody>
      </p:sp>
    </p:spTree>
    <p:extLst>
      <p:ext uri="{BB962C8B-B14F-4D97-AF65-F5344CB8AC3E}">
        <p14:creationId xmlns:p14="http://schemas.microsoft.com/office/powerpoint/2010/main" val="27636584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784976" cy="1143000"/>
          </a:xfrm>
        </p:spPr>
        <p:txBody>
          <a:bodyPr>
            <a:noAutofit/>
          </a:bodyPr>
          <a:lstStyle/>
          <a:p>
            <a:r>
              <a:rPr lang="fr-SN" sz="4800" b="1" dirty="0" smtClean="0">
                <a:solidFill>
                  <a:srgbClr val="C00000"/>
                </a:solidFill>
              </a:rPr>
              <a:t>Hôpital sénégalais</a:t>
            </a:r>
            <a:endParaRPr lang="fr-FR" sz="4800" b="1" dirty="0">
              <a:solidFill>
                <a:srgbClr val="C00000"/>
              </a:solidFill>
            </a:endParaRPr>
          </a:p>
        </p:txBody>
      </p:sp>
      <p:sp>
        <p:nvSpPr>
          <p:cNvPr id="3" name="Espace réservé du contenu 2"/>
          <p:cNvSpPr>
            <a:spLocks noGrp="1"/>
          </p:cNvSpPr>
          <p:nvPr>
            <p:ph idx="1"/>
          </p:nvPr>
        </p:nvSpPr>
        <p:spPr>
          <a:xfrm>
            <a:off x="179512" y="1398486"/>
            <a:ext cx="8640960" cy="4741987"/>
          </a:xfrm>
        </p:spPr>
        <p:txBody>
          <a:bodyPr>
            <a:noAutofit/>
          </a:bodyPr>
          <a:lstStyle/>
          <a:p>
            <a:r>
              <a:rPr lang="fr-SN" b="1" dirty="0" smtClean="0">
                <a:solidFill>
                  <a:srgbClr val="002060"/>
                </a:solidFill>
              </a:rPr>
              <a:t>Le diagnostic </a:t>
            </a:r>
            <a:r>
              <a:rPr lang="fr-SN" sz="2800" b="1" dirty="0" smtClean="0">
                <a:solidFill>
                  <a:srgbClr val="002060"/>
                </a:solidFill>
              </a:rPr>
              <a:t>: </a:t>
            </a:r>
            <a:r>
              <a:rPr lang="fr-SN" sz="3600" b="1" dirty="0" smtClean="0">
                <a:solidFill>
                  <a:srgbClr val="FF0000"/>
                </a:solidFill>
              </a:rPr>
              <a:t>la réalité actuelle</a:t>
            </a:r>
            <a:endParaRPr lang="fr-SN" b="1" dirty="0" smtClean="0">
              <a:solidFill>
                <a:srgbClr val="FF0000"/>
              </a:solidFill>
            </a:endParaRPr>
          </a:p>
          <a:p>
            <a:pPr lvl="1"/>
            <a:r>
              <a:rPr lang="fr-SN" b="1" dirty="0">
                <a:solidFill>
                  <a:srgbClr val="002060"/>
                </a:solidFill>
              </a:rPr>
              <a:t>Médecine plus complexe et très </a:t>
            </a:r>
            <a:r>
              <a:rPr lang="fr-SN" b="1" dirty="0" smtClean="0">
                <a:solidFill>
                  <a:srgbClr val="002060"/>
                </a:solidFill>
              </a:rPr>
              <a:t>spécialisée</a:t>
            </a:r>
          </a:p>
          <a:p>
            <a:pPr lvl="1"/>
            <a:endParaRPr lang="fr-SN" sz="1400" b="1" dirty="0" smtClean="0">
              <a:solidFill>
                <a:srgbClr val="002060"/>
              </a:solidFill>
            </a:endParaRPr>
          </a:p>
          <a:p>
            <a:pPr lvl="1"/>
            <a:r>
              <a:rPr lang="fr-SN" b="1" dirty="0" smtClean="0">
                <a:solidFill>
                  <a:srgbClr val="002060"/>
                </a:solidFill>
              </a:rPr>
              <a:t>Emergence de classes moyennes éduquées, </a:t>
            </a:r>
            <a:r>
              <a:rPr lang="fr-SN" b="1" dirty="0" smtClean="0">
                <a:solidFill>
                  <a:srgbClr val="002060"/>
                </a:solidFill>
              </a:rPr>
              <a:t>développement de moyens </a:t>
            </a:r>
            <a:r>
              <a:rPr lang="fr-SN" b="1" dirty="0" smtClean="0">
                <a:solidFill>
                  <a:srgbClr val="002060"/>
                </a:solidFill>
              </a:rPr>
              <a:t>de communication, meilleure connaissance des droits à la santé</a:t>
            </a:r>
          </a:p>
          <a:p>
            <a:pPr lvl="1"/>
            <a:endParaRPr lang="fr-SN" sz="1100" b="1" dirty="0" smtClean="0">
              <a:solidFill>
                <a:srgbClr val="002060"/>
              </a:solidFill>
            </a:endParaRPr>
          </a:p>
          <a:p>
            <a:pPr lvl="1"/>
            <a:r>
              <a:rPr lang="fr-SN" b="1" dirty="0" smtClean="0">
                <a:solidFill>
                  <a:schemeClr val="bg1"/>
                </a:solidFill>
              </a:rPr>
              <a:t>Maintenance hospitalière adaptée à l’évolution technologique (IRM, scanner, médecine interventionnelle …)</a:t>
            </a:r>
          </a:p>
          <a:p>
            <a:pPr lvl="1"/>
            <a:endParaRPr lang="fr-SN" sz="1000" b="1" dirty="0" smtClean="0">
              <a:solidFill>
                <a:schemeClr val="bg1"/>
              </a:solidFill>
            </a:endParaRPr>
          </a:p>
          <a:p>
            <a:pPr lvl="1"/>
            <a:r>
              <a:rPr lang="fr-SN" b="1" dirty="0" smtClean="0">
                <a:solidFill>
                  <a:schemeClr val="bg1"/>
                </a:solidFill>
              </a:rPr>
              <a:t>Management moderne</a:t>
            </a:r>
          </a:p>
          <a:p>
            <a:pPr lvl="1"/>
            <a:r>
              <a:rPr lang="fr-SN" b="1" dirty="0" smtClean="0">
                <a:solidFill>
                  <a:schemeClr val="bg1"/>
                </a:solidFill>
              </a:rPr>
              <a:t>…</a:t>
            </a:r>
          </a:p>
          <a:p>
            <a:pPr lvl="1"/>
            <a:endParaRPr lang="fr-FR" b="1" dirty="0">
              <a:solidFill>
                <a:srgbClr val="002060"/>
              </a:solidFill>
            </a:endParaRPr>
          </a:p>
        </p:txBody>
      </p:sp>
      <p:sp>
        <p:nvSpPr>
          <p:cNvPr id="4" name="Flèche vers le bas 3"/>
          <p:cNvSpPr/>
          <p:nvPr/>
        </p:nvSpPr>
        <p:spPr>
          <a:xfrm>
            <a:off x="3851920" y="4077072"/>
            <a:ext cx="1800200" cy="720080"/>
          </a:xfrm>
          <a:prstGeom prst="down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50212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784976" cy="1143000"/>
          </a:xfrm>
        </p:spPr>
        <p:txBody>
          <a:bodyPr>
            <a:noAutofit/>
          </a:bodyPr>
          <a:lstStyle/>
          <a:p>
            <a:r>
              <a:rPr lang="fr-SN" sz="4800" b="1" dirty="0" smtClean="0">
                <a:solidFill>
                  <a:srgbClr val="C00000"/>
                </a:solidFill>
              </a:rPr>
              <a:t>Il fallait réformer l’hôpital</a:t>
            </a:r>
            <a:endParaRPr lang="fr-FR" sz="4800" b="1" dirty="0">
              <a:solidFill>
                <a:srgbClr val="C00000"/>
              </a:solidFill>
            </a:endParaRPr>
          </a:p>
        </p:txBody>
      </p:sp>
      <p:sp>
        <p:nvSpPr>
          <p:cNvPr id="3" name="Espace réservé du contenu 2"/>
          <p:cNvSpPr>
            <a:spLocks noGrp="1"/>
          </p:cNvSpPr>
          <p:nvPr>
            <p:ph idx="1"/>
          </p:nvPr>
        </p:nvSpPr>
        <p:spPr>
          <a:xfrm>
            <a:off x="395536" y="1143000"/>
            <a:ext cx="8424936" cy="4741987"/>
          </a:xfrm>
        </p:spPr>
        <p:txBody>
          <a:bodyPr>
            <a:noAutofit/>
          </a:bodyPr>
          <a:lstStyle/>
          <a:p>
            <a:r>
              <a:rPr lang="fr-SN" b="1" dirty="0" smtClean="0">
                <a:solidFill>
                  <a:srgbClr val="002060"/>
                </a:solidFill>
              </a:rPr>
              <a:t>Le diagnostic : </a:t>
            </a:r>
            <a:r>
              <a:rPr lang="fr-SN" sz="3600" b="1" dirty="0" smtClean="0">
                <a:solidFill>
                  <a:srgbClr val="FF0000"/>
                </a:solidFill>
              </a:rPr>
              <a:t>la réalité actuelle</a:t>
            </a:r>
            <a:endParaRPr lang="fr-SN" b="1" dirty="0" smtClean="0">
              <a:solidFill>
                <a:srgbClr val="FF0000"/>
              </a:solidFill>
            </a:endParaRPr>
          </a:p>
          <a:p>
            <a:pPr lvl="1"/>
            <a:r>
              <a:rPr lang="fr-SN" b="1" dirty="0">
                <a:solidFill>
                  <a:schemeClr val="bg2">
                    <a:lumMod val="90000"/>
                  </a:schemeClr>
                </a:solidFill>
              </a:rPr>
              <a:t>Médecine plus complexe et très </a:t>
            </a:r>
            <a:r>
              <a:rPr lang="fr-SN" b="1" dirty="0" smtClean="0">
                <a:solidFill>
                  <a:schemeClr val="bg2">
                    <a:lumMod val="90000"/>
                  </a:schemeClr>
                </a:solidFill>
              </a:rPr>
              <a:t>spécialisée</a:t>
            </a:r>
          </a:p>
          <a:p>
            <a:pPr lvl="1"/>
            <a:endParaRPr lang="fr-SN" sz="1400" b="1" dirty="0" smtClean="0">
              <a:solidFill>
                <a:schemeClr val="bg2">
                  <a:lumMod val="90000"/>
                </a:schemeClr>
              </a:solidFill>
            </a:endParaRPr>
          </a:p>
          <a:p>
            <a:pPr lvl="1"/>
            <a:r>
              <a:rPr lang="fr-SN" b="1" dirty="0" smtClean="0">
                <a:solidFill>
                  <a:schemeClr val="bg2">
                    <a:lumMod val="90000"/>
                  </a:schemeClr>
                </a:solidFill>
              </a:rPr>
              <a:t>Emergence de classes moyennes éduquées, </a:t>
            </a:r>
            <a:r>
              <a:rPr lang="fr-SN" b="1" dirty="0" smtClean="0">
                <a:solidFill>
                  <a:schemeClr val="bg2">
                    <a:lumMod val="90000"/>
                  </a:schemeClr>
                </a:solidFill>
              </a:rPr>
              <a:t>développement de moyens </a:t>
            </a:r>
            <a:r>
              <a:rPr lang="fr-SN" b="1" dirty="0" smtClean="0">
                <a:solidFill>
                  <a:schemeClr val="bg2">
                    <a:lumMod val="90000"/>
                  </a:schemeClr>
                </a:solidFill>
              </a:rPr>
              <a:t>de communication, meilleure connaissance des droits à la santé</a:t>
            </a:r>
          </a:p>
          <a:p>
            <a:pPr lvl="1"/>
            <a:endParaRPr lang="fr-SN" sz="1100" b="1" dirty="0" smtClean="0">
              <a:solidFill>
                <a:srgbClr val="002060"/>
              </a:solidFill>
            </a:endParaRPr>
          </a:p>
          <a:p>
            <a:pPr lvl="1"/>
            <a:r>
              <a:rPr lang="fr-SN" b="1" dirty="0" smtClean="0">
                <a:solidFill>
                  <a:srgbClr val="7030A0"/>
                </a:solidFill>
              </a:rPr>
              <a:t>Maintenance hospitalière adaptée à l’évolution technologique (IRM, scanner, médecine interventionnelle …)</a:t>
            </a:r>
          </a:p>
          <a:p>
            <a:pPr lvl="1"/>
            <a:endParaRPr lang="fr-SN" sz="1000" b="1" dirty="0" smtClean="0">
              <a:solidFill>
                <a:srgbClr val="7030A0"/>
              </a:solidFill>
            </a:endParaRPr>
          </a:p>
          <a:p>
            <a:pPr lvl="1"/>
            <a:r>
              <a:rPr lang="fr-SN" b="1" dirty="0" smtClean="0">
                <a:solidFill>
                  <a:srgbClr val="7030A0"/>
                </a:solidFill>
              </a:rPr>
              <a:t>Management moderne avec une autonomie de gestion et une personnalité morale</a:t>
            </a:r>
          </a:p>
          <a:p>
            <a:pPr marL="457200" lvl="1" indent="0">
              <a:buNone/>
            </a:pPr>
            <a:endParaRPr lang="fr-FR" b="1" dirty="0">
              <a:solidFill>
                <a:srgbClr val="002060"/>
              </a:solidFill>
            </a:endParaRPr>
          </a:p>
        </p:txBody>
      </p:sp>
      <p:sp>
        <p:nvSpPr>
          <p:cNvPr id="4" name="Flèche vers le bas 3"/>
          <p:cNvSpPr/>
          <p:nvPr/>
        </p:nvSpPr>
        <p:spPr>
          <a:xfrm>
            <a:off x="3851920" y="3861048"/>
            <a:ext cx="1800200" cy="432048"/>
          </a:xfrm>
          <a:prstGeom prst="down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21960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loi </a:t>
            </a:r>
            <a:r>
              <a:rPr lang="fr-FR" dirty="0" smtClean="0"/>
              <a:t>98-08 </a:t>
            </a:r>
            <a:r>
              <a:rPr lang="fr-FR" dirty="0"/>
              <a:t>du 2 Mars 1998 </a:t>
            </a:r>
            <a:r>
              <a:rPr lang="fr-FR" dirty="0" smtClean="0"/>
              <a:t/>
            </a:r>
            <a:br>
              <a:rPr lang="fr-FR" dirty="0" smtClean="0"/>
            </a:br>
            <a:r>
              <a:rPr lang="fr-FR" dirty="0"/>
              <a:t>loi </a:t>
            </a:r>
            <a:r>
              <a:rPr lang="fr-FR" dirty="0" smtClean="0"/>
              <a:t>98-12 </a:t>
            </a:r>
            <a:r>
              <a:rPr lang="fr-FR" dirty="0"/>
              <a:t>Mars 1998</a:t>
            </a:r>
          </a:p>
        </p:txBody>
      </p:sp>
      <p:sp>
        <p:nvSpPr>
          <p:cNvPr id="3" name="Sous-titre 2"/>
          <p:cNvSpPr>
            <a:spLocks noGrp="1"/>
          </p:cNvSpPr>
          <p:nvPr>
            <p:ph type="subTitle" idx="1"/>
          </p:nvPr>
        </p:nvSpPr>
        <p:spPr>
          <a:xfrm>
            <a:off x="1371600" y="3908648"/>
            <a:ext cx="6400800" cy="1752600"/>
          </a:xfrm>
        </p:spPr>
        <p:txBody>
          <a:bodyPr>
            <a:normAutofit fontScale="85000" lnSpcReduction="20000"/>
          </a:bodyPr>
          <a:lstStyle/>
          <a:p>
            <a:r>
              <a:rPr lang="fr-FR" dirty="0">
                <a:solidFill>
                  <a:srgbClr val="002060"/>
                </a:solidFill>
              </a:rPr>
              <a:t>décret n° 98-701 </a:t>
            </a:r>
            <a:endParaRPr lang="fr-FR" dirty="0" smtClean="0">
              <a:solidFill>
                <a:srgbClr val="002060"/>
              </a:solidFill>
            </a:endParaRPr>
          </a:p>
          <a:p>
            <a:r>
              <a:rPr lang="fr-FR" dirty="0">
                <a:solidFill>
                  <a:srgbClr val="002060"/>
                </a:solidFill>
              </a:rPr>
              <a:t>décret  98-702 </a:t>
            </a:r>
            <a:endParaRPr lang="fr-FR" dirty="0" smtClean="0">
              <a:solidFill>
                <a:srgbClr val="002060"/>
              </a:solidFill>
            </a:endParaRPr>
          </a:p>
          <a:p>
            <a:endParaRPr lang="fr-SN" dirty="0">
              <a:solidFill>
                <a:srgbClr val="002060"/>
              </a:solidFill>
            </a:endParaRPr>
          </a:p>
          <a:p>
            <a:r>
              <a:rPr lang="fr-SN" dirty="0" smtClean="0">
                <a:solidFill>
                  <a:srgbClr val="002060"/>
                </a:solidFill>
              </a:rPr>
              <a:t>2015 ….</a:t>
            </a:r>
            <a:endParaRPr lang="fr-FR" dirty="0">
              <a:solidFill>
                <a:srgbClr val="002060"/>
              </a:solidFill>
            </a:endParaRPr>
          </a:p>
        </p:txBody>
      </p:sp>
    </p:spTree>
    <p:extLst>
      <p:ext uri="{BB962C8B-B14F-4D97-AF65-F5344CB8AC3E}">
        <p14:creationId xmlns:p14="http://schemas.microsoft.com/office/powerpoint/2010/main" val="3403203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noAutofit/>
          </a:bodyPr>
          <a:lstStyle/>
          <a:p>
            <a:r>
              <a:rPr lang="fr-SN" sz="4800" b="1" dirty="0">
                <a:solidFill>
                  <a:srgbClr val="FF0000"/>
                </a:solidFill>
              </a:rPr>
              <a:t>Rationnel de la réforme : </a:t>
            </a:r>
            <a:r>
              <a:rPr lang="fr-SN" b="1" dirty="0" smtClean="0">
                <a:solidFill>
                  <a:srgbClr val="FF0000"/>
                </a:solidFill>
              </a:rPr>
              <a:t/>
            </a:r>
            <a:br>
              <a:rPr lang="fr-SN" b="1" dirty="0" smtClean="0">
                <a:solidFill>
                  <a:srgbClr val="FF0000"/>
                </a:solidFill>
              </a:rPr>
            </a:br>
            <a:r>
              <a:rPr lang="fr-SN" b="1" dirty="0" smtClean="0">
                <a:solidFill>
                  <a:srgbClr val="C00000"/>
                </a:solidFill>
              </a:rPr>
              <a:t>un </a:t>
            </a:r>
            <a:r>
              <a:rPr lang="fr-SN" b="1" dirty="0">
                <a:solidFill>
                  <a:srgbClr val="C00000"/>
                </a:solidFill>
              </a:rPr>
              <a:t>hôpital de type nouveau</a:t>
            </a:r>
            <a:endParaRPr lang="fr-FR" b="1" dirty="0">
              <a:solidFill>
                <a:srgbClr val="C00000"/>
              </a:solidFill>
            </a:endParaRPr>
          </a:p>
        </p:txBody>
      </p:sp>
      <p:sp>
        <p:nvSpPr>
          <p:cNvPr id="3" name="Espace réservé du contenu 2"/>
          <p:cNvSpPr>
            <a:spLocks noGrp="1"/>
          </p:cNvSpPr>
          <p:nvPr>
            <p:ph idx="1"/>
          </p:nvPr>
        </p:nvSpPr>
        <p:spPr>
          <a:xfrm>
            <a:off x="114300" y="1916832"/>
            <a:ext cx="8915400" cy="4752528"/>
          </a:xfrm>
        </p:spPr>
        <p:txBody>
          <a:bodyPr>
            <a:normAutofit fontScale="85000" lnSpcReduction="20000"/>
          </a:bodyPr>
          <a:lstStyle/>
          <a:p>
            <a:r>
              <a:rPr lang="fr-FR" b="1" dirty="0" smtClean="0"/>
              <a:t>Améliorer </a:t>
            </a:r>
            <a:r>
              <a:rPr lang="fr-FR" b="1" dirty="0"/>
              <a:t>les performances des hôpitaux sur le plan de la gestion et de la qualité des </a:t>
            </a:r>
            <a:r>
              <a:rPr lang="fr-FR" b="1" dirty="0" smtClean="0"/>
              <a:t>soins</a:t>
            </a:r>
          </a:p>
          <a:p>
            <a:pPr marL="0" indent="0">
              <a:buNone/>
            </a:pPr>
            <a:endParaRPr lang="fr-FR" b="1" dirty="0" smtClean="0"/>
          </a:p>
          <a:p>
            <a:r>
              <a:rPr lang="fr-FR" b="1" dirty="0" smtClean="0"/>
              <a:t>Plus grande </a:t>
            </a:r>
            <a:r>
              <a:rPr lang="fr-FR" b="1" dirty="0"/>
              <a:t>autonomie encadrée par un conseil d'Administration et contrôlée par </a:t>
            </a:r>
            <a:r>
              <a:rPr lang="fr-FR" b="1" dirty="0" smtClean="0"/>
              <a:t>divers mécanismes </a:t>
            </a:r>
          </a:p>
          <a:p>
            <a:endParaRPr lang="fr-SN" b="1" dirty="0"/>
          </a:p>
          <a:p>
            <a:r>
              <a:rPr lang="fr-SN" b="1" dirty="0" smtClean="0"/>
              <a:t>Assurer l’équilibre des comptes</a:t>
            </a:r>
            <a:endParaRPr lang="fr-FR" b="1" dirty="0" smtClean="0"/>
          </a:p>
          <a:p>
            <a:endParaRPr lang="fr-SN" b="1" dirty="0"/>
          </a:p>
          <a:p>
            <a:r>
              <a:rPr lang="fr-SN" b="1" dirty="0" smtClean="0"/>
              <a:t>« Moderniser » (équipements ….)</a:t>
            </a:r>
          </a:p>
          <a:p>
            <a:endParaRPr lang="fr-FR" b="1" dirty="0"/>
          </a:p>
          <a:p>
            <a:r>
              <a:rPr lang="fr-FR" b="1" dirty="0" smtClean="0"/>
              <a:t>Mieux impliquer le</a:t>
            </a:r>
            <a:r>
              <a:rPr lang="fr-SN" b="1" dirty="0" smtClean="0"/>
              <a:t>s usagers et le personnel</a:t>
            </a:r>
            <a:endParaRPr lang="fr-FR" b="1" dirty="0"/>
          </a:p>
        </p:txBody>
      </p:sp>
    </p:spTree>
    <p:extLst>
      <p:ext uri="{BB962C8B-B14F-4D97-AF65-F5344CB8AC3E}">
        <p14:creationId xmlns:p14="http://schemas.microsoft.com/office/powerpoint/2010/main" val="3740868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SN" sz="4800" b="1" dirty="0" smtClean="0">
                <a:solidFill>
                  <a:srgbClr val="FF0000"/>
                </a:solidFill>
              </a:rPr>
              <a:t>Rationnel de la réforme : </a:t>
            </a:r>
            <a:r>
              <a:rPr lang="fr-SN" b="1" dirty="0" smtClean="0">
                <a:solidFill>
                  <a:srgbClr val="FF0000"/>
                </a:solidFill>
              </a:rPr>
              <a:t/>
            </a:r>
            <a:br>
              <a:rPr lang="fr-SN" b="1" dirty="0" smtClean="0">
                <a:solidFill>
                  <a:srgbClr val="FF0000"/>
                </a:solidFill>
              </a:rPr>
            </a:br>
            <a:r>
              <a:rPr lang="fr-SN" b="1" dirty="0" smtClean="0">
                <a:solidFill>
                  <a:srgbClr val="C00000"/>
                </a:solidFill>
              </a:rPr>
              <a:t>un hôpital de type nouveau</a:t>
            </a:r>
            <a:endParaRPr lang="fr-FR" b="1" dirty="0">
              <a:solidFill>
                <a:srgbClr val="C00000"/>
              </a:solidFill>
            </a:endParaRPr>
          </a:p>
        </p:txBody>
      </p:sp>
      <p:sp>
        <p:nvSpPr>
          <p:cNvPr id="3" name="Espace réservé du contenu 2"/>
          <p:cNvSpPr>
            <a:spLocks noGrp="1"/>
          </p:cNvSpPr>
          <p:nvPr>
            <p:ph idx="1"/>
          </p:nvPr>
        </p:nvSpPr>
        <p:spPr>
          <a:xfrm>
            <a:off x="114300" y="2335842"/>
            <a:ext cx="8915400" cy="4525963"/>
          </a:xfrm>
        </p:spPr>
        <p:txBody>
          <a:bodyPr>
            <a:normAutofit/>
          </a:bodyPr>
          <a:lstStyle/>
          <a:p>
            <a:pPr marL="0" indent="0">
              <a:buNone/>
            </a:pPr>
            <a:r>
              <a:rPr lang="fr-FR" b="1" dirty="0" smtClean="0"/>
              <a:t>« Quelle </a:t>
            </a:r>
            <a:r>
              <a:rPr lang="fr-FR" b="1" dirty="0"/>
              <a:t>que soit sa catégorie sociale, tout citoyen doit pouvoir fréquenter l'hôpital public dont la mission essentielle est de fournir des prestations de soins de qualité</a:t>
            </a:r>
            <a:r>
              <a:rPr lang="fr-FR" b="1" dirty="0" smtClean="0"/>
              <a:t>. » </a:t>
            </a:r>
            <a:endParaRPr lang="fr-FR" b="1" dirty="0"/>
          </a:p>
        </p:txBody>
      </p:sp>
    </p:spTree>
    <p:extLst>
      <p:ext uri="{BB962C8B-B14F-4D97-AF65-F5344CB8AC3E}">
        <p14:creationId xmlns:p14="http://schemas.microsoft.com/office/powerpoint/2010/main" val="647129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SN" b="1" dirty="0" smtClean="0">
                <a:solidFill>
                  <a:srgbClr val="FF0000"/>
                </a:solidFill>
              </a:rPr>
              <a:t>Des vœux … et un contexte</a:t>
            </a:r>
            <a:endParaRPr lang="fr-FR" b="1" dirty="0">
              <a:solidFill>
                <a:srgbClr val="FF0000"/>
              </a:solidFill>
            </a:endParaRPr>
          </a:p>
        </p:txBody>
      </p:sp>
      <p:sp>
        <p:nvSpPr>
          <p:cNvPr id="3" name="Espace réservé du contenu 2"/>
          <p:cNvSpPr>
            <a:spLocks noGrp="1"/>
          </p:cNvSpPr>
          <p:nvPr>
            <p:ph idx="1"/>
          </p:nvPr>
        </p:nvSpPr>
        <p:spPr>
          <a:xfrm>
            <a:off x="457200" y="2132856"/>
            <a:ext cx="8363272" cy="3397414"/>
          </a:xfrm>
          <a:solidFill>
            <a:srgbClr val="FEF9F4"/>
          </a:solidFill>
        </p:spPr>
        <p:txBody>
          <a:bodyPr>
            <a:normAutofit/>
          </a:bodyPr>
          <a:lstStyle/>
          <a:p>
            <a:pPr marL="0" indent="0">
              <a:buNone/>
            </a:pPr>
            <a:r>
              <a:rPr lang="fr-FR" b="1" dirty="0" smtClean="0"/>
              <a:t>Programme d’ajustement structurel</a:t>
            </a:r>
          </a:p>
          <a:p>
            <a:pPr marL="0" indent="0">
              <a:buNone/>
            </a:pPr>
            <a:endParaRPr lang="fr-FR" b="1" dirty="0"/>
          </a:p>
          <a:p>
            <a:pPr marL="0" indent="0">
              <a:buNone/>
            </a:pPr>
            <a:r>
              <a:rPr lang="fr-FR" b="1" dirty="0" smtClean="0">
                <a:solidFill>
                  <a:srgbClr val="002060"/>
                </a:solidFill>
              </a:rPr>
              <a:t>Un désengagement de l’Etat des </a:t>
            </a:r>
            <a:r>
              <a:rPr lang="fr-FR" b="1" dirty="0" smtClean="0">
                <a:solidFill>
                  <a:srgbClr val="FF0000"/>
                </a:solidFill>
              </a:rPr>
              <a:t>secteurs sociaux « peu rentables »</a:t>
            </a:r>
            <a:r>
              <a:rPr lang="fr-FR" b="1" dirty="0" smtClean="0">
                <a:solidFill>
                  <a:srgbClr val="002060"/>
                </a:solidFill>
              </a:rPr>
              <a:t>, sur injonction des bailleurs de fonds</a:t>
            </a:r>
          </a:p>
          <a:p>
            <a:pPr marL="0" indent="0">
              <a:buNone/>
            </a:pPr>
            <a:r>
              <a:rPr lang="fr-SN" b="1" dirty="0">
                <a:solidFill>
                  <a:srgbClr val="002060"/>
                </a:solidFill>
              </a:rPr>
              <a:t>	</a:t>
            </a:r>
            <a:r>
              <a:rPr lang="fr-SN" b="1" dirty="0" smtClean="0">
                <a:solidFill>
                  <a:srgbClr val="002060"/>
                </a:solidFill>
              </a:rPr>
              <a:t>			</a:t>
            </a:r>
            <a:r>
              <a:rPr lang="fr-SN" b="1" dirty="0" smtClean="0">
                <a:solidFill>
                  <a:srgbClr val="C00000"/>
                </a:solidFill>
              </a:rPr>
              <a:t>… l’Ecole, la Santé</a:t>
            </a:r>
            <a:endParaRPr lang="fr-FR" b="1" dirty="0">
              <a:solidFill>
                <a:srgbClr val="C00000"/>
              </a:solidFill>
            </a:endParaRPr>
          </a:p>
        </p:txBody>
      </p:sp>
    </p:spTree>
    <p:extLst>
      <p:ext uri="{BB962C8B-B14F-4D97-AF65-F5344CB8AC3E}">
        <p14:creationId xmlns:p14="http://schemas.microsoft.com/office/powerpoint/2010/main" val="8913435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8991" y="188640"/>
            <a:ext cx="8784976" cy="1143000"/>
          </a:xfrm>
        </p:spPr>
        <p:txBody>
          <a:bodyPr>
            <a:noAutofit/>
          </a:bodyPr>
          <a:lstStyle/>
          <a:p>
            <a:r>
              <a:rPr lang="fr-SN" sz="4800" b="1" dirty="0" smtClean="0">
                <a:solidFill>
                  <a:srgbClr val="FF0000"/>
                </a:solidFill>
              </a:rPr>
              <a:t>Hôpital réformé : </a:t>
            </a:r>
            <a:r>
              <a:rPr lang="fr-SN" b="1" dirty="0" smtClean="0">
                <a:solidFill>
                  <a:srgbClr val="C00000"/>
                </a:solidFill>
              </a:rPr>
              <a:t/>
            </a:r>
            <a:br>
              <a:rPr lang="fr-SN" b="1" dirty="0" smtClean="0">
                <a:solidFill>
                  <a:srgbClr val="C00000"/>
                </a:solidFill>
              </a:rPr>
            </a:br>
            <a:r>
              <a:rPr lang="fr-SN" b="1" dirty="0" smtClean="0">
                <a:solidFill>
                  <a:srgbClr val="C00000"/>
                </a:solidFill>
              </a:rPr>
              <a:t>un hôpital de type nouveau (?)</a:t>
            </a:r>
            <a:endParaRPr lang="fr-FR" b="1" dirty="0">
              <a:solidFill>
                <a:srgbClr val="C00000"/>
              </a:solidFill>
            </a:endParaRPr>
          </a:p>
        </p:txBody>
      </p:sp>
      <p:sp>
        <p:nvSpPr>
          <p:cNvPr id="3" name="Espace réservé du contenu 2"/>
          <p:cNvSpPr>
            <a:spLocks noGrp="1"/>
          </p:cNvSpPr>
          <p:nvPr>
            <p:ph idx="1"/>
          </p:nvPr>
        </p:nvSpPr>
        <p:spPr>
          <a:xfrm>
            <a:off x="168991" y="1556792"/>
            <a:ext cx="5699153" cy="5040560"/>
          </a:xfrm>
          <a:solidFill>
            <a:srgbClr val="F9F8F5"/>
          </a:solidFill>
        </p:spPr>
        <p:txBody>
          <a:bodyPr>
            <a:normAutofit fontScale="92500" lnSpcReduction="10000"/>
          </a:bodyPr>
          <a:lstStyle/>
          <a:p>
            <a:r>
              <a:rPr lang="fr-SN" b="1" dirty="0" smtClean="0">
                <a:solidFill>
                  <a:srgbClr val="002060"/>
                </a:solidFill>
              </a:rPr>
              <a:t>Organisation</a:t>
            </a:r>
          </a:p>
          <a:p>
            <a:endParaRPr lang="fr-SN" b="1" dirty="0">
              <a:solidFill>
                <a:srgbClr val="002060"/>
              </a:solidFill>
            </a:endParaRPr>
          </a:p>
          <a:p>
            <a:r>
              <a:rPr lang="fr-SN" b="1" dirty="0" smtClean="0">
                <a:solidFill>
                  <a:srgbClr val="002060"/>
                </a:solidFill>
              </a:rPr>
              <a:t>Mode de financement</a:t>
            </a:r>
          </a:p>
          <a:p>
            <a:endParaRPr lang="fr-SN" b="1" dirty="0">
              <a:solidFill>
                <a:srgbClr val="002060"/>
              </a:solidFill>
            </a:endParaRPr>
          </a:p>
          <a:p>
            <a:r>
              <a:rPr lang="fr-SN" b="1" dirty="0" smtClean="0">
                <a:solidFill>
                  <a:srgbClr val="002060"/>
                </a:solidFill>
              </a:rPr>
              <a:t>Gestion rigoureuse, audit des pratiques ….</a:t>
            </a:r>
          </a:p>
          <a:p>
            <a:endParaRPr lang="fr-SN" b="1" dirty="0">
              <a:solidFill>
                <a:srgbClr val="002060"/>
              </a:solidFill>
            </a:endParaRPr>
          </a:p>
          <a:p>
            <a:r>
              <a:rPr lang="fr-SN" b="1" dirty="0" smtClean="0">
                <a:solidFill>
                  <a:srgbClr val="002060"/>
                </a:solidFill>
              </a:rPr>
              <a:t>Accès à des soins de qualité pour la majorité (mission de service public)</a:t>
            </a:r>
            <a:endParaRPr lang="fr-SN" b="1" dirty="0">
              <a:solidFill>
                <a:srgbClr val="002060"/>
              </a:solidFill>
            </a:endParaRPr>
          </a:p>
        </p:txBody>
      </p:sp>
      <p:sp>
        <p:nvSpPr>
          <p:cNvPr id="4" name="Espace réservé du contenu 2"/>
          <p:cNvSpPr txBox="1">
            <a:spLocks/>
          </p:cNvSpPr>
          <p:nvPr/>
        </p:nvSpPr>
        <p:spPr>
          <a:xfrm>
            <a:off x="6084168" y="1556792"/>
            <a:ext cx="2736304" cy="5040560"/>
          </a:xfrm>
          <a:prstGeom prst="rect">
            <a:avLst/>
          </a:prstGeom>
          <a:ln>
            <a:solidFill>
              <a:schemeClr val="accent6">
                <a:lumMod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SN" sz="2400" b="1" dirty="0" smtClean="0">
                <a:solidFill>
                  <a:srgbClr val="C00000"/>
                </a:solidFill>
              </a:rPr>
              <a:t>CA</a:t>
            </a:r>
          </a:p>
          <a:p>
            <a:endParaRPr lang="fr-SN" sz="1000" b="1" dirty="0">
              <a:solidFill>
                <a:srgbClr val="C00000"/>
              </a:solidFill>
            </a:endParaRPr>
          </a:p>
          <a:p>
            <a:r>
              <a:rPr lang="fr-SN" sz="2400" b="1" dirty="0" smtClean="0">
                <a:solidFill>
                  <a:srgbClr val="C00000"/>
                </a:solidFill>
              </a:rPr>
              <a:t>Direction, SAF</a:t>
            </a:r>
          </a:p>
          <a:p>
            <a:endParaRPr lang="fr-SN" sz="1400" b="1" dirty="0">
              <a:solidFill>
                <a:srgbClr val="C00000"/>
              </a:solidFill>
            </a:endParaRPr>
          </a:p>
          <a:p>
            <a:r>
              <a:rPr lang="fr-SN" sz="2400" b="1" dirty="0" smtClean="0">
                <a:solidFill>
                  <a:srgbClr val="C00000"/>
                </a:solidFill>
              </a:rPr>
              <a:t>Agent comptable</a:t>
            </a:r>
          </a:p>
          <a:p>
            <a:endParaRPr lang="fr-SN" sz="1800" b="1" dirty="0">
              <a:solidFill>
                <a:srgbClr val="C00000"/>
              </a:solidFill>
            </a:endParaRPr>
          </a:p>
          <a:p>
            <a:r>
              <a:rPr lang="fr-SN" sz="2400" b="1" dirty="0" smtClean="0">
                <a:solidFill>
                  <a:srgbClr val="C00000"/>
                </a:solidFill>
              </a:rPr>
              <a:t>CME, CTE</a:t>
            </a:r>
          </a:p>
          <a:p>
            <a:endParaRPr lang="fr-SN" sz="1800" b="1" dirty="0">
              <a:solidFill>
                <a:srgbClr val="C00000"/>
              </a:solidFill>
            </a:endParaRPr>
          </a:p>
          <a:p>
            <a:r>
              <a:rPr lang="fr-SN" sz="2400" b="1" dirty="0" smtClean="0">
                <a:solidFill>
                  <a:srgbClr val="C00000"/>
                </a:solidFill>
              </a:rPr>
              <a:t>SIM</a:t>
            </a:r>
          </a:p>
          <a:p>
            <a:endParaRPr lang="fr-SN" sz="1050" b="1" dirty="0" smtClean="0">
              <a:solidFill>
                <a:srgbClr val="C00000"/>
              </a:solidFill>
            </a:endParaRPr>
          </a:p>
          <a:p>
            <a:r>
              <a:rPr lang="fr-SN" sz="2400" b="1" dirty="0" smtClean="0">
                <a:solidFill>
                  <a:srgbClr val="C00000"/>
                </a:solidFill>
              </a:rPr>
              <a:t>Service soins infirmiers</a:t>
            </a:r>
          </a:p>
          <a:p>
            <a:endParaRPr lang="fr-SN" sz="1100" b="1" dirty="0" smtClean="0">
              <a:solidFill>
                <a:srgbClr val="C00000"/>
              </a:solidFill>
            </a:endParaRPr>
          </a:p>
          <a:p>
            <a:r>
              <a:rPr lang="fr-SN" sz="2400" b="1" dirty="0" smtClean="0">
                <a:solidFill>
                  <a:srgbClr val="C00000"/>
                </a:solidFill>
              </a:rPr>
              <a:t>CLIN, CLUD, CLAN</a:t>
            </a:r>
            <a:endParaRPr lang="fr-FR" sz="2400" b="1" dirty="0">
              <a:solidFill>
                <a:srgbClr val="C00000"/>
              </a:solidFill>
            </a:endParaRPr>
          </a:p>
        </p:txBody>
      </p:sp>
    </p:spTree>
    <p:extLst>
      <p:ext uri="{BB962C8B-B14F-4D97-AF65-F5344CB8AC3E}">
        <p14:creationId xmlns:p14="http://schemas.microsoft.com/office/powerpoint/2010/main" val="902490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292" y="-29724"/>
            <a:ext cx="8784976" cy="1143000"/>
          </a:xfrm>
        </p:spPr>
        <p:txBody>
          <a:bodyPr>
            <a:noAutofit/>
          </a:bodyPr>
          <a:lstStyle/>
          <a:p>
            <a:r>
              <a:rPr lang="fr-SN" sz="4000" b="1" dirty="0" smtClean="0">
                <a:solidFill>
                  <a:srgbClr val="C00000"/>
                </a:solidFill>
              </a:rPr>
              <a:t>Réforme : la désillusion (?)</a:t>
            </a:r>
            <a:endParaRPr lang="fr-FR" sz="4000" b="1" dirty="0">
              <a:solidFill>
                <a:srgbClr val="C00000"/>
              </a:solidFill>
            </a:endParaRPr>
          </a:p>
        </p:txBody>
      </p:sp>
      <p:sp>
        <p:nvSpPr>
          <p:cNvPr id="3" name="Espace réservé du contenu 2"/>
          <p:cNvSpPr>
            <a:spLocks noGrp="1"/>
          </p:cNvSpPr>
          <p:nvPr>
            <p:ph idx="1"/>
          </p:nvPr>
        </p:nvSpPr>
        <p:spPr>
          <a:xfrm>
            <a:off x="48481" y="980728"/>
            <a:ext cx="8970597" cy="4968552"/>
          </a:xfrm>
        </p:spPr>
        <p:txBody>
          <a:bodyPr>
            <a:noAutofit/>
          </a:bodyPr>
          <a:lstStyle/>
          <a:p>
            <a:pPr marL="0" indent="0">
              <a:buNone/>
            </a:pPr>
            <a:endParaRPr lang="fr-SN" sz="400" b="1" dirty="0">
              <a:solidFill>
                <a:srgbClr val="002060"/>
              </a:solidFill>
            </a:endParaRPr>
          </a:p>
          <a:p>
            <a:r>
              <a:rPr lang="fr-FR" sz="2800" b="1" dirty="0" smtClean="0">
                <a:solidFill>
                  <a:srgbClr val="002060"/>
                </a:solidFill>
              </a:rPr>
              <a:t>Perte de motivation </a:t>
            </a:r>
            <a:r>
              <a:rPr lang="fr-FR" sz="2800" b="1" dirty="0">
                <a:solidFill>
                  <a:srgbClr val="002060"/>
                </a:solidFill>
              </a:rPr>
              <a:t>du personnel soignant</a:t>
            </a:r>
            <a:r>
              <a:rPr lang="fr-FR" sz="2800" b="1" dirty="0" smtClean="0">
                <a:solidFill>
                  <a:srgbClr val="002060"/>
                </a:solidFill>
              </a:rPr>
              <a:t>, populations peu satisfaites,  non </a:t>
            </a:r>
            <a:r>
              <a:rPr lang="fr-FR" sz="2800" b="1" dirty="0">
                <a:solidFill>
                  <a:srgbClr val="002060"/>
                </a:solidFill>
              </a:rPr>
              <a:t>maîtrise des </a:t>
            </a:r>
            <a:r>
              <a:rPr lang="fr-FR" sz="2800" b="1" dirty="0" smtClean="0">
                <a:solidFill>
                  <a:srgbClr val="002060"/>
                </a:solidFill>
              </a:rPr>
              <a:t>charges, déséquilibre </a:t>
            </a:r>
            <a:r>
              <a:rPr lang="fr-FR" sz="2800" b="1" dirty="0">
                <a:solidFill>
                  <a:srgbClr val="002060"/>
                </a:solidFill>
              </a:rPr>
              <a:t>des </a:t>
            </a:r>
            <a:r>
              <a:rPr lang="fr-FR" sz="2800" b="1" dirty="0" smtClean="0">
                <a:solidFill>
                  <a:srgbClr val="002060"/>
                </a:solidFill>
              </a:rPr>
              <a:t>comptes</a:t>
            </a:r>
          </a:p>
          <a:p>
            <a:endParaRPr lang="fr-FR" sz="1200" b="1" dirty="0">
              <a:solidFill>
                <a:srgbClr val="002060"/>
              </a:solidFill>
            </a:endParaRPr>
          </a:p>
          <a:p>
            <a:r>
              <a:rPr lang="fr-SN" sz="2800" b="1" dirty="0" smtClean="0">
                <a:solidFill>
                  <a:srgbClr val="002060"/>
                </a:solidFill>
              </a:rPr>
              <a:t>Equipements rarement aux normes (matériel d’urgence, équipements de pointe…)</a:t>
            </a:r>
          </a:p>
          <a:p>
            <a:endParaRPr lang="fr-SN" sz="1400" b="1" dirty="0">
              <a:solidFill>
                <a:srgbClr val="002060"/>
              </a:solidFill>
            </a:endParaRPr>
          </a:p>
          <a:p>
            <a:r>
              <a:rPr lang="fr-SN" sz="2800" b="1" dirty="0" smtClean="0">
                <a:solidFill>
                  <a:srgbClr val="002060"/>
                </a:solidFill>
              </a:rPr>
              <a:t>Médicaments et dispositifs souvent non </a:t>
            </a:r>
            <a:r>
              <a:rPr lang="fr-SN" sz="2800" b="1" dirty="0" smtClean="0">
                <a:solidFill>
                  <a:srgbClr val="002060"/>
                </a:solidFill>
              </a:rPr>
              <a:t>disponibles 	</a:t>
            </a:r>
            <a:r>
              <a:rPr lang="fr-SN" b="1" dirty="0" smtClean="0">
                <a:solidFill>
                  <a:srgbClr val="FF0000"/>
                </a:solidFill>
              </a:rPr>
              <a:t>(moins bien qu’avant la réforme ?)</a:t>
            </a:r>
            <a:endParaRPr lang="fr-SN" b="1" dirty="0" smtClean="0">
              <a:solidFill>
                <a:srgbClr val="FF0000"/>
              </a:solidFill>
            </a:endParaRPr>
          </a:p>
          <a:p>
            <a:pPr marL="0" indent="0">
              <a:buNone/>
            </a:pPr>
            <a:endParaRPr lang="fr-SN" sz="1400" b="1" dirty="0">
              <a:solidFill>
                <a:srgbClr val="002060"/>
              </a:solidFill>
            </a:endParaRPr>
          </a:p>
          <a:p>
            <a:r>
              <a:rPr lang="fr-SN" sz="2800" b="1" dirty="0" smtClean="0">
                <a:solidFill>
                  <a:srgbClr val="002060"/>
                </a:solidFill>
              </a:rPr>
              <a:t>Politique de ressources humaines : </a:t>
            </a:r>
            <a:r>
              <a:rPr lang="fr-SN" sz="2800" b="1" dirty="0" smtClean="0">
                <a:solidFill>
                  <a:srgbClr val="C00000"/>
                </a:solidFill>
              </a:rPr>
              <a:t>pléthore</a:t>
            </a:r>
            <a:r>
              <a:rPr lang="fr-SN" sz="2800" b="1" dirty="0" smtClean="0">
                <a:solidFill>
                  <a:srgbClr val="002060"/>
                </a:solidFill>
              </a:rPr>
              <a:t> (personnel non qualifié, « soignants » et « non soignants») </a:t>
            </a:r>
            <a:r>
              <a:rPr lang="fr-SN" sz="2800" b="1" dirty="0" smtClean="0">
                <a:solidFill>
                  <a:srgbClr val="C00000"/>
                </a:solidFill>
              </a:rPr>
              <a:t>et pénurie </a:t>
            </a:r>
            <a:r>
              <a:rPr lang="fr-SN" sz="2800" b="1" dirty="0" smtClean="0">
                <a:solidFill>
                  <a:srgbClr val="002060"/>
                </a:solidFill>
              </a:rPr>
              <a:t>(personnel qualifié surtout soignants)</a:t>
            </a:r>
            <a:endParaRPr lang="fr-FR" sz="2800" b="1" dirty="0">
              <a:solidFill>
                <a:srgbClr val="002060"/>
              </a:solidFill>
            </a:endParaRPr>
          </a:p>
        </p:txBody>
      </p:sp>
    </p:spTree>
    <p:extLst>
      <p:ext uri="{BB962C8B-B14F-4D97-AF65-F5344CB8AC3E}">
        <p14:creationId xmlns:p14="http://schemas.microsoft.com/office/powerpoint/2010/main" val="4288515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292" y="153056"/>
            <a:ext cx="8784976" cy="1143000"/>
          </a:xfrm>
        </p:spPr>
        <p:txBody>
          <a:bodyPr>
            <a:noAutofit/>
          </a:bodyPr>
          <a:lstStyle/>
          <a:p>
            <a:r>
              <a:rPr lang="fr-SN" sz="4800" b="1" dirty="0" smtClean="0">
                <a:solidFill>
                  <a:srgbClr val="C00000"/>
                </a:solidFill>
              </a:rPr>
              <a:t>Réforme : la désillusion (?)</a:t>
            </a:r>
            <a:endParaRPr lang="fr-FR" sz="4800" b="1" dirty="0">
              <a:solidFill>
                <a:srgbClr val="C00000"/>
              </a:solidFill>
            </a:endParaRPr>
          </a:p>
        </p:txBody>
      </p:sp>
      <p:sp>
        <p:nvSpPr>
          <p:cNvPr id="3" name="Espace réservé du contenu 2"/>
          <p:cNvSpPr>
            <a:spLocks noGrp="1"/>
          </p:cNvSpPr>
          <p:nvPr>
            <p:ph idx="1"/>
          </p:nvPr>
        </p:nvSpPr>
        <p:spPr>
          <a:xfrm>
            <a:off x="48481" y="1412776"/>
            <a:ext cx="8970597" cy="4968552"/>
          </a:xfrm>
        </p:spPr>
        <p:txBody>
          <a:bodyPr>
            <a:noAutofit/>
          </a:bodyPr>
          <a:lstStyle/>
          <a:p>
            <a:pPr marL="0" indent="0">
              <a:buNone/>
            </a:pPr>
            <a:endParaRPr lang="fr-SN" sz="600" b="1" dirty="0">
              <a:solidFill>
                <a:srgbClr val="002060"/>
              </a:solidFill>
            </a:endParaRPr>
          </a:p>
          <a:p>
            <a:r>
              <a:rPr lang="fr-SN" sz="3600" b="1" dirty="0" smtClean="0">
                <a:solidFill>
                  <a:srgbClr val="7030A0"/>
                </a:solidFill>
              </a:rPr>
              <a:t>Exemple de HOGGY (valable pour la plupart des EPS) :</a:t>
            </a:r>
          </a:p>
          <a:p>
            <a:pPr lvl="1"/>
            <a:r>
              <a:rPr lang="fr-SN" sz="3200" b="1" dirty="0" smtClean="0">
                <a:solidFill>
                  <a:srgbClr val="002060"/>
                </a:solidFill>
              </a:rPr>
              <a:t>Personnel administratif &gt; 30%</a:t>
            </a:r>
          </a:p>
          <a:p>
            <a:pPr lvl="1"/>
            <a:r>
              <a:rPr lang="fr-SN" sz="3200" b="1" dirty="0" smtClean="0">
                <a:solidFill>
                  <a:srgbClr val="002060"/>
                </a:solidFill>
              </a:rPr>
              <a:t>Sur près de 700 agents : environ 50 infirmiers d’Etat et 60 médecins</a:t>
            </a:r>
          </a:p>
          <a:p>
            <a:pPr lvl="1"/>
            <a:endParaRPr lang="fr-SN" sz="3200" b="1" dirty="0">
              <a:solidFill>
                <a:srgbClr val="002060"/>
              </a:solidFill>
            </a:endParaRPr>
          </a:p>
          <a:p>
            <a:pPr marL="457200" lvl="1" indent="0">
              <a:buNone/>
            </a:pPr>
            <a:r>
              <a:rPr lang="fr-SN" sz="3200" b="1" dirty="0" smtClean="0">
                <a:solidFill>
                  <a:srgbClr val="FF0000"/>
                </a:solidFill>
              </a:rPr>
              <a:t>Aucun hôpital n’est au norme pour les lits chauds concernant les paramédicaux</a:t>
            </a:r>
            <a:endParaRPr lang="fr-FR" sz="3200" b="1" dirty="0">
              <a:solidFill>
                <a:srgbClr val="FF0000"/>
              </a:solidFill>
            </a:endParaRPr>
          </a:p>
        </p:txBody>
      </p:sp>
    </p:spTree>
    <p:extLst>
      <p:ext uri="{BB962C8B-B14F-4D97-AF65-F5344CB8AC3E}">
        <p14:creationId xmlns:p14="http://schemas.microsoft.com/office/powerpoint/2010/main" val="4232808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4441" y="116632"/>
            <a:ext cx="8784976" cy="1143000"/>
          </a:xfrm>
        </p:spPr>
        <p:txBody>
          <a:bodyPr>
            <a:noAutofit/>
          </a:bodyPr>
          <a:lstStyle/>
          <a:p>
            <a:r>
              <a:rPr lang="fr-SN" b="1" dirty="0" smtClean="0">
                <a:solidFill>
                  <a:srgbClr val="C00000"/>
                </a:solidFill>
              </a:rPr>
              <a:t>Réforme : la désillusion (?)</a:t>
            </a:r>
            <a:endParaRPr lang="fr-FR" b="1" dirty="0">
              <a:solidFill>
                <a:srgbClr val="C00000"/>
              </a:solidFill>
            </a:endParaRPr>
          </a:p>
        </p:txBody>
      </p:sp>
      <p:sp>
        <p:nvSpPr>
          <p:cNvPr id="3" name="Espace réservé du contenu 2"/>
          <p:cNvSpPr>
            <a:spLocks noGrp="1"/>
          </p:cNvSpPr>
          <p:nvPr>
            <p:ph idx="1"/>
          </p:nvPr>
        </p:nvSpPr>
        <p:spPr>
          <a:xfrm>
            <a:off x="255518" y="1259632"/>
            <a:ext cx="8708039" cy="4968552"/>
          </a:xfrm>
        </p:spPr>
        <p:txBody>
          <a:bodyPr>
            <a:noAutofit/>
          </a:bodyPr>
          <a:lstStyle/>
          <a:p>
            <a:pPr marL="0" indent="0">
              <a:buNone/>
            </a:pPr>
            <a:endParaRPr lang="fr-SN" sz="600" b="1" dirty="0">
              <a:solidFill>
                <a:srgbClr val="002060"/>
              </a:solidFill>
            </a:endParaRPr>
          </a:p>
          <a:p>
            <a:pPr lvl="0"/>
            <a:r>
              <a:rPr lang="fr-FR" b="1" dirty="0" smtClean="0">
                <a:solidFill>
                  <a:srgbClr val="002060"/>
                </a:solidFill>
              </a:rPr>
              <a:t>Déficit/obsolescence du </a:t>
            </a:r>
            <a:r>
              <a:rPr lang="fr-FR" b="1" dirty="0" smtClean="0">
                <a:solidFill>
                  <a:srgbClr val="002060"/>
                </a:solidFill>
              </a:rPr>
              <a:t>matériel</a:t>
            </a:r>
          </a:p>
          <a:p>
            <a:pPr marL="0" lvl="0" indent="0">
              <a:buNone/>
            </a:pPr>
            <a:endParaRPr lang="fr-FR" sz="1600" b="1" dirty="0" smtClean="0">
              <a:solidFill>
                <a:srgbClr val="002060"/>
              </a:solidFill>
            </a:endParaRPr>
          </a:p>
          <a:p>
            <a:pPr lvl="0"/>
            <a:r>
              <a:rPr lang="fr-FR" b="1" dirty="0" smtClean="0">
                <a:solidFill>
                  <a:srgbClr val="002060"/>
                </a:solidFill>
              </a:rPr>
              <a:t>Salle sans équipement de base (otoscope, négatoscope …) manque de compresses … (rapport de la cour des comptes) </a:t>
            </a:r>
            <a:endParaRPr lang="fr-FR" b="1" dirty="0" smtClean="0">
              <a:solidFill>
                <a:srgbClr val="002060"/>
              </a:solidFill>
            </a:endParaRPr>
          </a:p>
          <a:p>
            <a:pPr lvl="0"/>
            <a:endParaRPr lang="fr-FR" sz="1000" b="1" dirty="0" smtClean="0">
              <a:solidFill>
                <a:srgbClr val="002060"/>
              </a:solidFill>
            </a:endParaRPr>
          </a:p>
          <a:p>
            <a:pPr lvl="0"/>
            <a:endParaRPr lang="fr-FR" sz="1100" b="1" dirty="0">
              <a:solidFill>
                <a:srgbClr val="002060"/>
              </a:solidFill>
            </a:endParaRPr>
          </a:p>
          <a:p>
            <a:pPr lvl="0"/>
            <a:r>
              <a:rPr lang="fr-FR" b="1" dirty="0" smtClean="0">
                <a:solidFill>
                  <a:srgbClr val="002060"/>
                </a:solidFill>
              </a:rPr>
              <a:t>Absence </a:t>
            </a:r>
            <a:r>
              <a:rPr lang="fr-FR" b="1" dirty="0">
                <a:solidFill>
                  <a:srgbClr val="002060"/>
                </a:solidFill>
              </a:rPr>
              <a:t>de critères </a:t>
            </a:r>
            <a:r>
              <a:rPr lang="fr-FR" b="1" dirty="0" smtClean="0">
                <a:solidFill>
                  <a:srgbClr val="002060"/>
                </a:solidFill>
              </a:rPr>
              <a:t>clairs d’allocation budgétaire, subventions insuffisantes (environ 800 millions en 2011</a:t>
            </a:r>
            <a:r>
              <a:rPr lang="fr-FR" b="1" dirty="0" smtClean="0">
                <a:solidFill>
                  <a:srgbClr val="002060"/>
                </a:solidFill>
              </a:rPr>
              <a:t>)</a:t>
            </a:r>
          </a:p>
          <a:p>
            <a:pPr lvl="0"/>
            <a:endParaRPr lang="fr-SN" sz="1600" b="1" dirty="0">
              <a:solidFill>
                <a:srgbClr val="002060"/>
              </a:solidFill>
            </a:endParaRPr>
          </a:p>
          <a:p>
            <a:r>
              <a:rPr lang="fr-FR" b="1" dirty="0">
                <a:solidFill>
                  <a:srgbClr val="002060"/>
                </a:solidFill>
              </a:rPr>
              <a:t>Manuels de procédures</a:t>
            </a:r>
          </a:p>
          <a:p>
            <a:pPr lvl="0"/>
            <a:endParaRPr lang="fr-FR" b="1" dirty="0" smtClean="0">
              <a:solidFill>
                <a:srgbClr val="002060"/>
              </a:solidFill>
            </a:endParaRPr>
          </a:p>
          <a:p>
            <a:pPr marL="0" lvl="0" indent="0">
              <a:buNone/>
            </a:pPr>
            <a:endParaRPr lang="fr-FR" sz="1200" b="1" dirty="0" smtClean="0">
              <a:solidFill>
                <a:srgbClr val="002060"/>
              </a:solidFill>
            </a:endParaRPr>
          </a:p>
        </p:txBody>
      </p:sp>
    </p:spTree>
    <p:extLst>
      <p:ext uri="{BB962C8B-B14F-4D97-AF65-F5344CB8AC3E}">
        <p14:creationId xmlns:p14="http://schemas.microsoft.com/office/powerpoint/2010/main" val="3628819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4988"/>
            <a:ext cx="8784976" cy="1143000"/>
          </a:xfrm>
        </p:spPr>
        <p:txBody>
          <a:bodyPr>
            <a:noAutofit/>
          </a:bodyPr>
          <a:lstStyle/>
          <a:p>
            <a:r>
              <a:rPr lang="fr-SN" b="1" dirty="0" smtClean="0">
                <a:solidFill>
                  <a:srgbClr val="C00000"/>
                </a:solidFill>
              </a:rPr>
              <a:t>Réforme : la désillusion (?)</a:t>
            </a:r>
            <a:endParaRPr lang="fr-FR" b="1" dirty="0">
              <a:solidFill>
                <a:srgbClr val="C00000"/>
              </a:solidFill>
            </a:endParaRPr>
          </a:p>
        </p:txBody>
      </p:sp>
      <p:sp>
        <p:nvSpPr>
          <p:cNvPr id="3" name="Espace réservé du contenu 2"/>
          <p:cNvSpPr>
            <a:spLocks noGrp="1"/>
          </p:cNvSpPr>
          <p:nvPr>
            <p:ph idx="1"/>
          </p:nvPr>
        </p:nvSpPr>
        <p:spPr>
          <a:xfrm>
            <a:off x="167686" y="764704"/>
            <a:ext cx="8976313" cy="4968552"/>
          </a:xfrm>
        </p:spPr>
        <p:txBody>
          <a:bodyPr>
            <a:noAutofit/>
          </a:bodyPr>
          <a:lstStyle/>
          <a:p>
            <a:pPr marL="0" indent="0">
              <a:buNone/>
            </a:pPr>
            <a:endParaRPr lang="fr-SN" sz="500" b="1" dirty="0">
              <a:solidFill>
                <a:srgbClr val="002060"/>
              </a:solidFill>
            </a:endParaRPr>
          </a:p>
          <a:p>
            <a:pPr marL="0" lvl="0" indent="0">
              <a:buNone/>
            </a:pPr>
            <a:endParaRPr lang="fr-FR" sz="100" b="1" dirty="0" smtClean="0">
              <a:solidFill>
                <a:srgbClr val="002060"/>
              </a:solidFill>
            </a:endParaRPr>
          </a:p>
          <a:p>
            <a:r>
              <a:rPr lang="fr-FR" b="1" dirty="0" smtClean="0">
                <a:solidFill>
                  <a:srgbClr val="002060"/>
                </a:solidFill>
              </a:rPr>
              <a:t>Insuffisance </a:t>
            </a:r>
            <a:r>
              <a:rPr lang="fr-FR" b="1" dirty="0">
                <a:solidFill>
                  <a:srgbClr val="002060"/>
                </a:solidFill>
              </a:rPr>
              <a:t>des ressources </a:t>
            </a:r>
            <a:r>
              <a:rPr lang="fr-FR" b="1" dirty="0" smtClean="0">
                <a:solidFill>
                  <a:srgbClr val="002060"/>
                </a:solidFill>
              </a:rPr>
              <a:t>→ endettement </a:t>
            </a:r>
          </a:p>
          <a:p>
            <a:pPr marL="0" indent="0">
              <a:buNone/>
            </a:pPr>
            <a:r>
              <a:rPr lang="fr-FR" b="1" dirty="0" smtClean="0">
                <a:solidFill>
                  <a:srgbClr val="002060"/>
                </a:solidFill>
              </a:rPr>
              <a:t>	</a:t>
            </a:r>
            <a:r>
              <a:rPr lang="fr-FR" sz="2800" b="1" dirty="0" smtClean="0">
                <a:solidFill>
                  <a:srgbClr val="FF0000"/>
                </a:solidFill>
              </a:rPr>
              <a:t>(16 </a:t>
            </a:r>
            <a:r>
              <a:rPr lang="fr-FR" sz="2800" b="1" dirty="0">
                <a:solidFill>
                  <a:srgbClr val="FF0000"/>
                </a:solidFill>
              </a:rPr>
              <a:t>528 228 970 </a:t>
            </a:r>
            <a:r>
              <a:rPr lang="fr-FR" sz="2800" b="1" dirty="0" smtClean="0">
                <a:solidFill>
                  <a:srgbClr val="FF0000"/>
                </a:solidFill>
              </a:rPr>
              <a:t>FCFA : dette </a:t>
            </a:r>
            <a:r>
              <a:rPr lang="fr-FR" sz="2800" b="1" dirty="0">
                <a:solidFill>
                  <a:srgbClr val="FF0000"/>
                </a:solidFill>
              </a:rPr>
              <a:t>fiscale de 6 064 </a:t>
            </a:r>
            <a:r>
              <a:rPr lang="fr-FR" sz="2800" b="1" dirty="0" smtClean="0">
                <a:solidFill>
                  <a:srgbClr val="FF0000"/>
                </a:solidFill>
              </a:rPr>
              <a:t>746 </a:t>
            </a:r>
            <a:r>
              <a:rPr lang="fr-FR" sz="2800" b="1" dirty="0">
                <a:solidFill>
                  <a:srgbClr val="FF0000"/>
                </a:solidFill>
              </a:rPr>
              <a:t>547 </a:t>
            </a:r>
            <a:r>
              <a:rPr lang="fr-FR" sz="2800" b="1" dirty="0" smtClean="0">
                <a:solidFill>
                  <a:srgbClr val="FF0000"/>
                </a:solidFill>
              </a:rPr>
              <a:t>	FCFA</a:t>
            </a:r>
            <a:r>
              <a:rPr lang="fr-FR" sz="2800" b="1" dirty="0">
                <a:solidFill>
                  <a:srgbClr val="FF0000"/>
                </a:solidFill>
              </a:rPr>
              <a:t>, </a:t>
            </a:r>
            <a:r>
              <a:rPr lang="fr-FR" sz="2800" b="1" dirty="0" smtClean="0">
                <a:solidFill>
                  <a:srgbClr val="FF0000"/>
                </a:solidFill>
              </a:rPr>
              <a:t>passif </a:t>
            </a:r>
            <a:r>
              <a:rPr lang="fr-FR" sz="2800" b="1" dirty="0">
                <a:solidFill>
                  <a:srgbClr val="FF0000"/>
                </a:solidFill>
              </a:rPr>
              <a:t>social de 3 817 841 717 </a:t>
            </a:r>
            <a:r>
              <a:rPr lang="fr-FR" sz="2800" b="1" dirty="0" smtClean="0">
                <a:solidFill>
                  <a:srgbClr val="FF0000"/>
                </a:solidFill>
              </a:rPr>
              <a:t>	FCFA de 6 </a:t>
            </a:r>
            <a:r>
              <a:rPr lang="fr-FR" sz="2800" b="1" dirty="0">
                <a:solidFill>
                  <a:srgbClr val="FF0000"/>
                </a:solidFill>
              </a:rPr>
              <a:t>645 </a:t>
            </a:r>
            <a:r>
              <a:rPr lang="fr-FR" sz="2800" b="1" dirty="0" smtClean="0">
                <a:solidFill>
                  <a:srgbClr val="FF0000"/>
                </a:solidFill>
              </a:rPr>
              <a:t>	640 </a:t>
            </a:r>
            <a:r>
              <a:rPr lang="fr-FR" sz="2800" b="1" dirty="0">
                <a:solidFill>
                  <a:srgbClr val="FF0000"/>
                </a:solidFill>
              </a:rPr>
              <a:t>706 </a:t>
            </a:r>
            <a:r>
              <a:rPr lang="fr-FR" sz="2800" b="1" dirty="0" smtClean="0">
                <a:solidFill>
                  <a:srgbClr val="FF0000"/>
                </a:solidFill>
              </a:rPr>
              <a:t>FCFA)</a:t>
            </a:r>
          </a:p>
          <a:p>
            <a:endParaRPr lang="fr-FR" sz="1000" dirty="0"/>
          </a:p>
          <a:p>
            <a:r>
              <a:rPr lang="fr-FR" b="1" dirty="0" smtClean="0">
                <a:solidFill>
                  <a:srgbClr val="002060"/>
                </a:solidFill>
              </a:rPr>
              <a:t>Budget (sincérité, inclusif ?)</a:t>
            </a:r>
          </a:p>
          <a:p>
            <a:endParaRPr lang="fr-FR" sz="1800" b="1" dirty="0">
              <a:solidFill>
                <a:srgbClr val="002060"/>
              </a:solidFill>
            </a:endParaRPr>
          </a:p>
          <a:p>
            <a:r>
              <a:rPr lang="fr-FR" b="1" dirty="0" smtClean="0">
                <a:solidFill>
                  <a:srgbClr val="002060"/>
                </a:solidFill>
              </a:rPr>
              <a:t>Budget consolidé d’investissement</a:t>
            </a:r>
            <a:r>
              <a:rPr lang="fr-FR" b="1" dirty="0">
                <a:solidFill>
                  <a:srgbClr val="002060"/>
                </a:solidFill>
              </a:rPr>
              <a:t> </a:t>
            </a:r>
            <a:r>
              <a:rPr lang="fr-FR" b="1" dirty="0" smtClean="0">
                <a:solidFill>
                  <a:srgbClr val="002060"/>
                </a:solidFill>
              </a:rPr>
              <a:t>peu disponible</a:t>
            </a:r>
          </a:p>
          <a:p>
            <a:endParaRPr lang="fr-FR" sz="1400" b="1" dirty="0">
              <a:solidFill>
                <a:srgbClr val="002060"/>
              </a:solidFill>
            </a:endParaRPr>
          </a:p>
          <a:p>
            <a:r>
              <a:rPr lang="fr-FR" b="1" dirty="0" smtClean="0">
                <a:solidFill>
                  <a:srgbClr val="002060"/>
                </a:solidFill>
              </a:rPr>
              <a:t>Faiblesse du pilotage </a:t>
            </a:r>
            <a:r>
              <a:rPr lang="fr-FR" b="1" dirty="0">
                <a:solidFill>
                  <a:srgbClr val="002060"/>
                </a:solidFill>
              </a:rPr>
              <a:t>de la réforme </a:t>
            </a:r>
            <a:r>
              <a:rPr lang="fr-FR" b="1" dirty="0" smtClean="0">
                <a:solidFill>
                  <a:srgbClr val="002060"/>
                </a:solidFill>
              </a:rPr>
              <a:t>hospitalière</a:t>
            </a:r>
          </a:p>
          <a:p>
            <a:endParaRPr lang="fr-SN" sz="1400" b="1" dirty="0">
              <a:solidFill>
                <a:srgbClr val="002060"/>
              </a:solidFill>
            </a:endParaRPr>
          </a:p>
          <a:p>
            <a:r>
              <a:rPr lang="fr-SN" b="1" dirty="0" smtClean="0">
                <a:solidFill>
                  <a:srgbClr val="002060"/>
                </a:solidFill>
              </a:rPr>
              <a:t>Apport  insuffisant des collectivités locales</a:t>
            </a:r>
            <a:endParaRPr lang="fr-FR" b="1" dirty="0">
              <a:solidFill>
                <a:srgbClr val="002060"/>
              </a:solidFill>
            </a:endParaRPr>
          </a:p>
        </p:txBody>
      </p:sp>
    </p:spTree>
    <p:extLst>
      <p:ext uri="{BB962C8B-B14F-4D97-AF65-F5344CB8AC3E}">
        <p14:creationId xmlns:p14="http://schemas.microsoft.com/office/powerpoint/2010/main" val="4152453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5132" y="-133141"/>
            <a:ext cx="8473733" cy="1143000"/>
          </a:xfrm>
        </p:spPr>
        <p:txBody>
          <a:bodyPr>
            <a:normAutofit fontScale="90000"/>
          </a:bodyPr>
          <a:lstStyle/>
          <a:p>
            <a:r>
              <a:rPr lang="fr-SN" b="1" dirty="0" smtClean="0">
                <a:solidFill>
                  <a:srgbClr val="7030A0"/>
                </a:solidFill>
              </a:rPr>
              <a:t>Des normes de gestion peu respectées</a:t>
            </a:r>
            <a:endParaRPr lang="fr-FR" b="1" dirty="0">
              <a:solidFill>
                <a:srgbClr val="7030A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92786263"/>
              </p:ext>
            </p:extLst>
          </p:nvPr>
        </p:nvGraphicFramePr>
        <p:xfrm>
          <a:off x="0" y="1009858"/>
          <a:ext cx="6447165" cy="5813044"/>
        </p:xfrm>
        <a:graphic>
          <a:graphicData uri="http://schemas.openxmlformats.org/drawingml/2006/table">
            <a:tbl>
              <a:tblPr>
                <a:tableStyleId>{5C22544A-7EE6-4342-B048-85BDC9FD1C3A}</a:tableStyleId>
              </a:tblPr>
              <a:tblGrid>
                <a:gridCol w="2456364"/>
                <a:gridCol w="2381290"/>
                <a:gridCol w="1609511"/>
              </a:tblGrid>
              <a:tr h="425873">
                <a:tc>
                  <a:txBody>
                    <a:bodyPr/>
                    <a:lstStyle/>
                    <a:p>
                      <a:pPr marL="64770">
                        <a:lnSpc>
                          <a:spcPts val="1370"/>
                        </a:lnSpc>
                        <a:spcAft>
                          <a:spcPts val="0"/>
                        </a:spcAft>
                      </a:pPr>
                      <a:endParaRPr lang="fr-FR" sz="1600" b="1" spc="5" dirty="0" smtClean="0">
                        <a:solidFill>
                          <a:srgbClr val="FFFF00"/>
                        </a:solidFill>
                        <a:effectLst/>
                      </a:endParaRPr>
                    </a:p>
                    <a:p>
                      <a:pPr marL="64770">
                        <a:lnSpc>
                          <a:spcPts val="1370"/>
                        </a:lnSpc>
                        <a:spcAft>
                          <a:spcPts val="0"/>
                        </a:spcAft>
                      </a:pPr>
                      <a:r>
                        <a:rPr lang="fr-FR" sz="1600" b="1" spc="5" dirty="0" smtClean="0">
                          <a:solidFill>
                            <a:srgbClr val="FFFF00"/>
                          </a:solidFill>
                          <a:effectLst/>
                        </a:rPr>
                        <a:t>Lib</a:t>
                      </a:r>
                      <a:r>
                        <a:rPr lang="fr-FR" sz="1600" b="1" spc="-5" dirty="0" smtClean="0">
                          <a:solidFill>
                            <a:srgbClr val="FFFF00"/>
                          </a:solidFill>
                          <a:effectLst/>
                        </a:rPr>
                        <a:t>e</a:t>
                      </a:r>
                      <a:r>
                        <a:rPr lang="fr-FR" sz="1600" b="1" spc="5" dirty="0" smtClean="0">
                          <a:solidFill>
                            <a:srgbClr val="FFFF00"/>
                          </a:solidFill>
                          <a:effectLst/>
                        </a:rPr>
                        <a:t>ll</a:t>
                      </a:r>
                      <a:r>
                        <a:rPr lang="fr-FR" sz="1600" b="1" dirty="0" smtClean="0">
                          <a:solidFill>
                            <a:srgbClr val="FFFF00"/>
                          </a:solidFill>
                          <a:effectLst/>
                        </a:rPr>
                        <a:t>é</a:t>
                      </a:r>
                      <a:endParaRPr lang="fr-FR" sz="1600" b="1" dirty="0">
                        <a:solidFill>
                          <a:srgbClr val="FFFF00"/>
                        </a:solidFill>
                        <a:effectLst/>
                        <a:latin typeface="Times New Roman" panose="02020603050405020304" pitchFamily="18" charset="0"/>
                        <a:ea typeface="Times New Roman" panose="02020603050405020304" pitchFamily="18" charset="0"/>
                      </a:endParaRPr>
                    </a:p>
                  </a:txBody>
                  <a:tcPr marL="0" marR="0" marT="0" marB="0">
                    <a:solidFill>
                      <a:schemeClr val="accent2"/>
                    </a:solidFill>
                  </a:tcPr>
                </a:tc>
                <a:tc>
                  <a:txBody>
                    <a:bodyPr/>
                    <a:lstStyle/>
                    <a:p>
                      <a:pPr marL="64770">
                        <a:lnSpc>
                          <a:spcPts val="1370"/>
                        </a:lnSpc>
                        <a:spcAft>
                          <a:spcPts val="0"/>
                        </a:spcAft>
                      </a:pPr>
                      <a:endParaRPr lang="fr-FR" sz="1600" b="1" spc="5" dirty="0" smtClean="0">
                        <a:solidFill>
                          <a:srgbClr val="FFFF00"/>
                        </a:solidFill>
                        <a:effectLst/>
                      </a:endParaRPr>
                    </a:p>
                    <a:p>
                      <a:pPr marL="64770">
                        <a:lnSpc>
                          <a:spcPts val="1370"/>
                        </a:lnSpc>
                        <a:spcAft>
                          <a:spcPts val="0"/>
                        </a:spcAft>
                      </a:pPr>
                      <a:r>
                        <a:rPr lang="fr-FR" sz="1600" b="1" spc="5" dirty="0" smtClean="0">
                          <a:solidFill>
                            <a:srgbClr val="FFFF00"/>
                          </a:solidFill>
                          <a:effectLst/>
                        </a:rPr>
                        <a:t>T</a:t>
                      </a:r>
                      <a:r>
                        <a:rPr lang="fr-FR" sz="1600" b="1" spc="-5" dirty="0" smtClean="0">
                          <a:solidFill>
                            <a:srgbClr val="FFFF00"/>
                          </a:solidFill>
                          <a:effectLst/>
                        </a:rPr>
                        <a:t>r</a:t>
                      </a:r>
                      <a:r>
                        <a:rPr lang="fr-FR" sz="1600" b="1" dirty="0" smtClean="0">
                          <a:solidFill>
                            <a:srgbClr val="FFFF00"/>
                          </a:solidFill>
                          <a:effectLst/>
                        </a:rPr>
                        <a:t>a</a:t>
                      </a:r>
                      <a:r>
                        <a:rPr lang="fr-FR" sz="1600" b="1" spc="5" dirty="0" smtClean="0">
                          <a:solidFill>
                            <a:srgbClr val="FFFF00"/>
                          </a:solidFill>
                          <a:effectLst/>
                        </a:rPr>
                        <a:t>du</a:t>
                      </a:r>
                      <a:r>
                        <a:rPr lang="fr-FR" sz="1600" b="1" spc="-5" dirty="0" smtClean="0">
                          <a:solidFill>
                            <a:srgbClr val="FFFF00"/>
                          </a:solidFill>
                          <a:effectLst/>
                        </a:rPr>
                        <a:t>ct</a:t>
                      </a:r>
                      <a:r>
                        <a:rPr lang="fr-FR" sz="1600" b="1" spc="5" dirty="0" smtClean="0">
                          <a:solidFill>
                            <a:srgbClr val="FFFF00"/>
                          </a:solidFill>
                          <a:effectLst/>
                        </a:rPr>
                        <a:t>i</a:t>
                      </a:r>
                      <a:r>
                        <a:rPr lang="fr-FR" sz="1600" b="1" dirty="0" smtClean="0">
                          <a:solidFill>
                            <a:srgbClr val="FFFF00"/>
                          </a:solidFill>
                          <a:effectLst/>
                        </a:rPr>
                        <a:t>on</a:t>
                      </a:r>
                      <a:endParaRPr lang="fr-FR" sz="1600" b="1" dirty="0">
                        <a:solidFill>
                          <a:srgbClr val="FFFF00"/>
                        </a:solidFill>
                        <a:effectLst/>
                        <a:latin typeface="Times New Roman" panose="02020603050405020304" pitchFamily="18" charset="0"/>
                        <a:ea typeface="Times New Roman" panose="02020603050405020304" pitchFamily="18" charset="0"/>
                      </a:endParaRPr>
                    </a:p>
                  </a:txBody>
                  <a:tcPr marL="0" marR="0" marT="0" marB="0">
                    <a:solidFill>
                      <a:schemeClr val="accent2"/>
                    </a:solidFill>
                  </a:tcPr>
                </a:tc>
                <a:tc>
                  <a:txBody>
                    <a:bodyPr/>
                    <a:lstStyle/>
                    <a:p>
                      <a:pPr marL="64770">
                        <a:lnSpc>
                          <a:spcPts val="1370"/>
                        </a:lnSpc>
                        <a:spcAft>
                          <a:spcPts val="0"/>
                        </a:spcAft>
                      </a:pPr>
                      <a:endParaRPr lang="fr-FR" sz="1600" b="1" dirty="0" smtClean="0">
                        <a:solidFill>
                          <a:srgbClr val="FFFF00"/>
                        </a:solidFill>
                        <a:effectLst/>
                      </a:endParaRPr>
                    </a:p>
                    <a:p>
                      <a:pPr marL="64770">
                        <a:lnSpc>
                          <a:spcPts val="1370"/>
                        </a:lnSpc>
                        <a:spcAft>
                          <a:spcPts val="0"/>
                        </a:spcAft>
                      </a:pPr>
                      <a:r>
                        <a:rPr lang="fr-FR" sz="1600" b="1" dirty="0" smtClean="0">
                          <a:solidFill>
                            <a:srgbClr val="FFFF00"/>
                          </a:solidFill>
                          <a:effectLst/>
                        </a:rPr>
                        <a:t>Va</a:t>
                      </a:r>
                      <a:r>
                        <a:rPr lang="fr-FR" sz="1600" b="1" spc="5" dirty="0" smtClean="0">
                          <a:solidFill>
                            <a:srgbClr val="FFFF00"/>
                          </a:solidFill>
                          <a:effectLst/>
                        </a:rPr>
                        <a:t>l</a:t>
                      </a:r>
                      <a:r>
                        <a:rPr lang="fr-FR" sz="1600" b="1" spc="-5" dirty="0" smtClean="0">
                          <a:solidFill>
                            <a:srgbClr val="FFFF00"/>
                          </a:solidFill>
                          <a:effectLst/>
                        </a:rPr>
                        <a:t>e</a:t>
                      </a:r>
                      <a:r>
                        <a:rPr lang="fr-FR" sz="1600" b="1" spc="5" dirty="0" smtClean="0">
                          <a:solidFill>
                            <a:srgbClr val="FFFF00"/>
                          </a:solidFill>
                          <a:effectLst/>
                        </a:rPr>
                        <a:t>u</a:t>
                      </a:r>
                      <a:r>
                        <a:rPr lang="fr-FR" sz="1600" b="1" spc="-5" dirty="0" smtClean="0">
                          <a:solidFill>
                            <a:srgbClr val="FFFF00"/>
                          </a:solidFill>
                          <a:effectLst/>
                        </a:rPr>
                        <a:t>r</a:t>
                      </a:r>
                      <a:r>
                        <a:rPr lang="fr-FR" sz="1600" b="1" dirty="0" smtClean="0">
                          <a:solidFill>
                            <a:srgbClr val="FFFF00"/>
                          </a:solidFill>
                          <a:effectLst/>
                        </a:rPr>
                        <a:t>s</a:t>
                      </a:r>
                      <a:endParaRPr lang="fr-FR" sz="1600" b="1" dirty="0">
                        <a:solidFill>
                          <a:srgbClr val="FFFF00"/>
                        </a:solidFill>
                        <a:effectLst/>
                        <a:latin typeface="Times New Roman" panose="02020603050405020304" pitchFamily="18" charset="0"/>
                        <a:ea typeface="Times New Roman" panose="02020603050405020304" pitchFamily="18" charset="0"/>
                      </a:endParaRPr>
                    </a:p>
                  </a:txBody>
                  <a:tcPr marL="0" marR="0" marT="0" marB="0">
                    <a:solidFill>
                      <a:schemeClr val="accent2"/>
                    </a:solidFill>
                  </a:tcPr>
                </a:tc>
              </a:tr>
              <a:tr h="455445">
                <a:tc>
                  <a:txBody>
                    <a:bodyPr/>
                    <a:lstStyle/>
                    <a:p>
                      <a:pPr marL="64770">
                        <a:lnSpc>
                          <a:spcPts val="1335"/>
                        </a:lnSpc>
                        <a:spcAft>
                          <a:spcPts val="0"/>
                        </a:spcAft>
                      </a:pPr>
                      <a:r>
                        <a:rPr lang="fr-FR" sz="1200" b="1" dirty="0">
                          <a:effectLst/>
                        </a:rPr>
                        <a:t>T</a:t>
                      </a:r>
                      <a:r>
                        <a:rPr lang="fr-FR" sz="1200" b="1" spc="-5" dirty="0">
                          <a:effectLst/>
                        </a:rPr>
                        <a:t>a</a:t>
                      </a:r>
                      <a:r>
                        <a:rPr lang="fr-FR" sz="1200" b="1" dirty="0">
                          <a:effectLst/>
                        </a:rPr>
                        <a:t>ux</a:t>
                      </a:r>
                      <a:r>
                        <a:rPr lang="fr-FR" sz="1200" b="1" spc="10" dirty="0">
                          <a:effectLst/>
                        </a:rPr>
                        <a:t> </a:t>
                      </a:r>
                      <a:r>
                        <a:rPr lang="fr-FR" sz="1200" b="1" dirty="0">
                          <a:effectLst/>
                        </a:rPr>
                        <a:t>d’</a:t>
                      </a:r>
                      <a:r>
                        <a:rPr lang="fr-FR" sz="1200" b="1" spc="-5" dirty="0">
                          <a:effectLst/>
                        </a:rPr>
                        <a:t>e</a:t>
                      </a:r>
                      <a:r>
                        <a:rPr lang="fr-FR" sz="1200" b="1" spc="15" dirty="0">
                          <a:effectLst/>
                        </a:rPr>
                        <a:t>x</a:t>
                      </a:r>
                      <a:r>
                        <a:rPr lang="fr-FR" sz="1200" b="1" spc="-5" dirty="0">
                          <a:effectLst/>
                        </a:rPr>
                        <a:t>éc</a:t>
                      </a:r>
                      <a:r>
                        <a:rPr lang="fr-FR" sz="1200" b="1" dirty="0">
                          <a:effectLst/>
                        </a:rPr>
                        <a:t>u</a:t>
                      </a:r>
                      <a:r>
                        <a:rPr lang="fr-FR" sz="1200" b="1" spc="5" dirty="0">
                          <a:effectLst/>
                        </a:rPr>
                        <a:t>ti</a:t>
                      </a:r>
                      <a:r>
                        <a:rPr lang="fr-FR" sz="1200" b="1" dirty="0">
                          <a:effectLst/>
                        </a:rPr>
                        <a:t>on</a:t>
                      </a:r>
                      <a:r>
                        <a:rPr lang="fr-FR" sz="1200" b="1" spc="-10" dirty="0">
                          <a:effectLst/>
                        </a:rPr>
                        <a:t> </a:t>
                      </a:r>
                      <a:r>
                        <a:rPr lang="fr-FR" sz="1200" b="1" dirty="0">
                          <a:effectLst/>
                        </a:rPr>
                        <a:t>du</a:t>
                      </a:r>
                      <a:r>
                        <a:rPr lang="fr-FR" sz="1200" b="1" spc="-10" dirty="0">
                          <a:effectLst/>
                        </a:rPr>
                        <a:t> </a:t>
                      </a:r>
                      <a:r>
                        <a:rPr lang="fr-FR" sz="1200" b="1" dirty="0">
                          <a:effectLst/>
                        </a:rPr>
                        <a:t>bud</a:t>
                      </a:r>
                      <a:r>
                        <a:rPr lang="fr-FR" sz="1200" b="1" spc="-10" dirty="0">
                          <a:effectLst/>
                        </a:rPr>
                        <a:t>g</a:t>
                      </a:r>
                      <a:r>
                        <a:rPr lang="fr-FR" sz="1200" b="1" spc="-5" dirty="0">
                          <a:effectLst/>
                        </a:rPr>
                        <a:t>e</a:t>
                      </a:r>
                      <a:r>
                        <a:rPr lang="fr-FR" sz="1200" b="1" dirty="0">
                          <a:effectLst/>
                        </a:rPr>
                        <a:t>t </a:t>
                      </a:r>
                      <a:r>
                        <a:rPr lang="fr-FR" sz="1200" b="1" spc="-5" dirty="0">
                          <a:effectLst/>
                        </a:rPr>
                        <a:t>e</a:t>
                      </a:r>
                      <a:r>
                        <a:rPr lang="fr-FR" sz="1200" b="1" dirty="0">
                          <a:effectLst/>
                        </a:rPr>
                        <a:t>n</a:t>
                      </a:r>
                    </a:p>
                    <a:p>
                      <a:pPr marL="64770">
                        <a:lnSpc>
                          <a:spcPct val="115000"/>
                        </a:lnSpc>
                        <a:spcBef>
                          <a:spcPts val="10"/>
                        </a:spcBef>
                        <a:spcAft>
                          <a:spcPts val="0"/>
                        </a:spcAft>
                      </a:pPr>
                      <a:r>
                        <a:rPr lang="fr-FR" sz="1200" b="1" dirty="0">
                          <a:effectLst/>
                        </a:rPr>
                        <a:t>r</a:t>
                      </a:r>
                      <a:r>
                        <a:rPr lang="fr-FR" sz="1200" b="1" spc="-5" dirty="0">
                          <a:effectLst/>
                        </a:rPr>
                        <a:t>ece</a:t>
                      </a:r>
                      <a:r>
                        <a:rPr lang="fr-FR" sz="1200" b="1" spc="5" dirty="0">
                          <a:effectLst/>
                        </a:rPr>
                        <a:t>tt</a:t>
                      </a:r>
                      <a:r>
                        <a:rPr lang="fr-FR" sz="1200" b="1" spc="-5" dirty="0">
                          <a:effectLst/>
                        </a:rPr>
                        <a:t>e</a:t>
                      </a:r>
                      <a:r>
                        <a:rPr lang="fr-FR" sz="1200" b="1" dirty="0">
                          <a:effectLst/>
                        </a:rPr>
                        <a:t>s </a:t>
                      </a:r>
                      <a:r>
                        <a:rPr lang="fr-FR" sz="1200" b="1" spc="15" dirty="0">
                          <a:effectLst/>
                        </a:rPr>
                        <a:t>p</a:t>
                      </a:r>
                      <a:r>
                        <a:rPr lang="fr-FR" sz="1200" b="1" dirty="0">
                          <a:effectLst/>
                        </a:rPr>
                        <a:t>ropr</a:t>
                      </a:r>
                      <a:r>
                        <a:rPr lang="fr-FR" sz="1200" b="1" spc="-5" dirty="0">
                          <a:effectLst/>
                        </a:rPr>
                        <a:t>e</a:t>
                      </a:r>
                      <a:r>
                        <a:rPr lang="fr-FR" sz="1200" b="1" spc="5" dirty="0">
                          <a:effectLst/>
                        </a:rPr>
                        <a: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dirty="0">
                          <a:effectLst/>
                        </a:rPr>
                        <a:t>f</a:t>
                      </a:r>
                      <a:r>
                        <a:rPr lang="fr-FR" sz="1200" b="1" spc="10" dirty="0">
                          <a:effectLst/>
                        </a:rPr>
                        <a:t>a</a:t>
                      </a:r>
                      <a:r>
                        <a:rPr lang="fr-FR" sz="1200" b="1" spc="5" dirty="0">
                          <a:effectLst/>
                        </a:rPr>
                        <a:t>i</a:t>
                      </a:r>
                      <a:r>
                        <a:rPr lang="fr-FR" sz="1200" b="1" dirty="0">
                          <a:effectLst/>
                        </a:rPr>
                        <a:t>re</a:t>
                      </a:r>
                      <a:r>
                        <a:rPr lang="fr-FR" sz="1200" b="1" spc="-5" dirty="0">
                          <a:effectLst/>
                        </a:rPr>
                        <a:t> </a:t>
                      </a:r>
                      <a:r>
                        <a:rPr lang="fr-FR" sz="1200" b="1" dirty="0">
                          <a:effectLst/>
                        </a:rPr>
                        <a:t>d</a:t>
                      </a:r>
                      <a:r>
                        <a:rPr lang="fr-FR" sz="1200" b="1" spc="-5" dirty="0">
                          <a:effectLst/>
                        </a:rPr>
                        <a:t>e</a:t>
                      </a:r>
                      <a:r>
                        <a:rPr lang="fr-FR" sz="1200" b="1" dirty="0">
                          <a:effectLst/>
                        </a:rPr>
                        <a:t>s</a:t>
                      </a:r>
                    </a:p>
                    <a:p>
                      <a:pPr marL="64770">
                        <a:lnSpc>
                          <a:spcPct val="115000"/>
                        </a:lnSpc>
                        <a:spcBef>
                          <a:spcPts val="10"/>
                        </a:spcBef>
                        <a:spcAft>
                          <a:spcPts val="0"/>
                        </a:spcAft>
                      </a:pPr>
                      <a:r>
                        <a:rPr lang="fr-FR" sz="1200" b="1" dirty="0">
                          <a:effectLst/>
                        </a:rPr>
                        <a:t>pr</a:t>
                      </a:r>
                      <a:r>
                        <a:rPr lang="fr-FR" sz="1200" b="1" spc="-5" dirty="0">
                          <a:effectLst/>
                        </a:rPr>
                        <a:t>é</a:t>
                      </a:r>
                      <a:r>
                        <a:rPr lang="fr-FR" sz="1200" b="1" dirty="0">
                          <a:effectLst/>
                        </a:rPr>
                        <a:t>v</a:t>
                      </a:r>
                      <a:r>
                        <a:rPr lang="fr-FR" sz="1200" b="1" spc="5" dirty="0">
                          <a:effectLst/>
                        </a:rPr>
                        <a:t>isi</a:t>
                      </a:r>
                      <a:r>
                        <a:rPr lang="fr-FR" sz="1200" b="1" dirty="0">
                          <a:effectLst/>
                        </a:rPr>
                        <a:t>ons</a:t>
                      </a:r>
                      <a:r>
                        <a:rPr lang="fr-FR" sz="1200" b="1" spc="-5" dirty="0">
                          <a:effectLst/>
                        </a:rPr>
                        <a:t> </a:t>
                      </a:r>
                      <a:r>
                        <a:rPr lang="fr-FR" sz="1200" b="1" dirty="0">
                          <a:effectLst/>
                        </a:rPr>
                        <a:t>r</a:t>
                      </a:r>
                      <a:r>
                        <a:rPr lang="fr-FR" sz="1200" b="1" spc="-5" dirty="0">
                          <a:effectLst/>
                        </a:rPr>
                        <a:t>éa</a:t>
                      </a:r>
                      <a:r>
                        <a:rPr lang="fr-FR" sz="1200" b="1" spc="5" dirty="0">
                          <a:effectLst/>
                        </a:rPr>
                        <a:t>list</a:t>
                      </a:r>
                      <a:r>
                        <a:rPr lang="fr-FR" sz="1200" b="1" spc="-5" dirty="0">
                          <a:effectLst/>
                        </a:rPr>
                        <a:t>e</a:t>
                      </a:r>
                      <a:r>
                        <a:rPr lang="fr-FR" sz="1200" b="1" dirty="0">
                          <a:effectLst/>
                        </a:rPr>
                        <a:t>s de</a:t>
                      </a:r>
                      <a:r>
                        <a:rPr lang="fr-FR" sz="1200" b="1" spc="-10" dirty="0">
                          <a:effectLst/>
                        </a:rPr>
                        <a:t> </a:t>
                      </a:r>
                      <a:r>
                        <a:rPr lang="fr-FR" sz="1200" b="1" spc="10" dirty="0">
                          <a:effectLst/>
                        </a:rPr>
                        <a:t>re</a:t>
                      </a:r>
                      <a:r>
                        <a:rPr lang="fr-FR" sz="1200" b="1" spc="-5" dirty="0">
                          <a:effectLst/>
                        </a:rPr>
                        <a:t>ce</a:t>
                      </a:r>
                      <a:r>
                        <a:rPr lang="fr-FR" sz="1200" b="1" spc="5" dirty="0">
                          <a:effectLst/>
                        </a:rPr>
                        <a:t>tt</a:t>
                      </a:r>
                      <a:r>
                        <a:rPr lang="fr-FR" sz="1200" b="1" spc="-5"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45"/>
                        </a:lnSpc>
                        <a:spcAft>
                          <a:spcPts val="0"/>
                        </a:spcAft>
                      </a:pP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dirty="0">
                          <a:effectLst/>
                        </a:rPr>
                        <a:t>ur</a:t>
                      </a:r>
                      <a:r>
                        <a:rPr lang="fr-FR" sz="1200" b="1" spc="-5" dirty="0">
                          <a:effectLst/>
                        </a:rPr>
                        <a:t> </a:t>
                      </a:r>
                      <a:r>
                        <a:rPr lang="fr-FR" sz="1200" b="1" dirty="0">
                          <a:effectLst/>
                        </a:rPr>
                        <a:t>à</a:t>
                      </a:r>
                      <a:r>
                        <a:rPr lang="fr-FR" sz="1200" b="1" spc="-5" dirty="0">
                          <a:effectLst/>
                        </a:rPr>
                        <a:t> </a:t>
                      </a:r>
                      <a:r>
                        <a:rPr lang="fr-FR" sz="1200" b="1" dirty="0">
                          <a:effectLst/>
                        </a:rPr>
                        <a:t>8</a:t>
                      </a:r>
                      <a:r>
                        <a:rPr lang="fr-FR" sz="1200" b="1" spc="15" dirty="0">
                          <a:effectLst/>
                        </a:rPr>
                        <a:t>5</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r h="999951">
                <a:tc>
                  <a:txBody>
                    <a:bodyPr/>
                    <a:lstStyle/>
                    <a:p>
                      <a:pPr marL="64770">
                        <a:lnSpc>
                          <a:spcPts val="1335"/>
                        </a:lnSpc>
                        <a:spcAft>
                          <a:spcPts val="0"/>
                        </a:spcAft>
                      </a:pPr>
                      <a:r>
                        <a:rPr lang="fr-FR" sz="1200" b="1" dirty="0">
                          <a:effectLst/>
                        </a:rPr>
                        <a:t>T</a:t>
                      </a:r>
                      <a:r>
                        <a:rPr lang="fr-FR" sz="1200" b="1" spc="-5" dirty="0">
                          <a:effectLst/>
                        </a:rPr>
                        <a:t>a</a:t>
                      </a:r>
                      <a:r>
                        <a:rPr lang="fr-FR" sz="1200" b="1" dirty="0">
                          <a:effectLst/>
                        </a:rPr>
                        <a:t>ux</a:t>
                      </a:r>
                      <a:r>
                        <a:rPr lang="fr-FR" sz="1200" b="1" spc="10" dirty="0">
                          <a:effectLst/>
                        </a:rPr>
                        <a:t> </a:t>
                      </a:r>
                      <a:r>
                        <a:rPr lang="fr-FR" sz="1200" b="1" dirty="0">
                          <a:effectLst/>
                        </a:rPr>
                        <a:t>d’</a:t>
                      </a:r>
                      <a:r>
                        <a:rPr lang="fr-FR" sz="1200" b="1" spc="-5" dirty="0">
                          <a:effectLst/>
                        </a:rPr>
                        <a:t>e</a:t>
                      </a:r>
                      <a:r>
                        <a:rPr lang="fr-FR" sz="1200" b="1" spc="15" dirty="0">
                          <a:effectLst/>
                        </a:rPr>
                        <a:t>x</a:t>
                      </a:r>
                      <a:r>
                        <a:rPr lang="fr-FR" sz="1200" b="1" spc="-5" dirty="0">
                          <a:effectLst/>
                        </a:rPr>
                        <a:t>éc</a:t>
                      </a:r>
                      <a:r>
                        <a:rPr lang="fr-FR" sz="1200" b="1" dirty="0">
                          <a:effectLst/>
                        </a:rPr>
                        <a:t>u</a:t>
                      </a:r>
                      <a:r>
                        <a:rPr lang="fr-FR" sz="1200" b="1" spc="5" dirty="0">
                          <a:effectLst/>
                        </a:rPr>
                        <a:t>ti</a:t>
                      </a:r>
                      <a:r>
                        <a:rPr lang="fr-FR" sz="1200" b="1" dirty="0">
                          <a:effectLst/>
                        </a:rPr>
                        <a:t>on</a:t>
                      </a:r>
                      <a:r>
                        <a:rPr lang="fr-FR" sz="1200" b="1" spc="-10" dirty="0">
                          <a:effectLst/>
                        </a:rPr>
                        <a:t> </a:t>
                      </a:r>
                      <a:r>
                        <a:rPr lang="fr-FR" sz="1200" b="1" dirty="0">
                          <a:effectLst/>
                        </a:rPr>
                        <a:t>du</a:t>
                      </a:r>
                      <a:r>
                        <a:rPr lang="fr-FR" sz="1200" b="1" spc="-10" dirty="0">
                          <a:effectLst/>
                        </a:rPr>
                        <a:t> </a:t>
                      </a:r>
                      <a:r>
                        <a:rPr lang="fr-FR" sz="1200" b="1" dirty="0">
                          <a:effectLst/>
                        </a:rPr>
                        <a:t>bud</a:t>
                      </a:r>
                      <a:r>
                        <a:rPr lang="fr-FR" sz="1200" b="1" spc="-10" dirty="0">
                          <a:effectLst/>
                        </a:rPr>
                        <a:t>g</a:t>
                      </a:r>
                      <a:r>
                        <a:rPr lang="fr-FR" sz="1200" b="1" spc="-5" dirty="0">
                          <a:effectLst/>
                        </a:rPr>
                        <a:t>e</a:t>
                      </a:r>
                      <a:r>
                        <a:rPr lang="fr-FR" sz="1200" b="1" dirty="0">
                          <a:effectLst/>
                        </a:rPr>
                        <a:t>t </a:t>
                      </a:r>
                      <a:r>
                        <a:rPr lang="fr-FR" sz="1200" b="1" spc="-5" dirty="0">
                          <a:effectLst/>
                        </a:rPr>
                        <a:t>e</a:t>
                      </a:r>
                      <a:r>
                        <a:rPr lang="fr-FR" sz="1200" b="1" dirty="0">
                          <a:effectLst/>
                        </a:rPr>
                        <a:t>n</a:t>
                      </a:r>
                    </a:p>
                    <a:p>
                      <a:pPr marL="64770">
                        <a:lnSpc>
                          <a:spcPct val="115000"/>
                        </a:lnSpc>
                        <a:spcBef>
                          <a:spcPts val="10"/>
                        </a:spcBef>
                        <a:spcAft>
                          <a:spcPts val="0"/>
                        </a:spcAft>
                      </a:pPr>
                      <a:r>
                        <a:rPr lang="fr-FR" sz="1200" b="1" dirty="0">
                          <a:effectLst/>
                        </a:rPr>
                        <a:t>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spc="5" dirty="0">
                          <a:effectLst/>
                        </a:rPr>
                        <a: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20" dirty="0">
                          <a:effectLst/>
                        </a:rPr>
                        <a:t>m</a:t>
                      </a:r>
                      <a:r>
                        <a:rPr lang="fr-FR" sz="1200" b="1" spc="-5" dirty="0">
                          <a:effectLst/>
                        </a:rPr>
                        <a:t>a</a:t>
                      </a:r>
                      <a:r>
                        <a:rPr lang="fr-FR" sz="1200" b="1" dirty="0">
                          <a:effectLst/>
                        </a:rPr>
                        <a:t>nd</a:t>
                      </a:r>
                      <a:r>
                        <a:rPr lang="fr-FR" sz="1200" b="1" spc="-5" dirty="0">
                          <a:effectLst/>
                        </a:rPr>
                        <a:t>a</a:t>
                      </a:r>
                      <a:r>
                        <a:rPr lang="fr-FR" sz="1200" b="1" spc="5" dirty="0">
                          <a:effectLst/>
                        </a:rPr>
                        <a:t>t</a:t>
                      </a:r>
                      <a:r>
                        <a:rPr lang="fr-FR" sz="1200" b="1" spc="-5" dirty="0">
                          <a:effectLst/>
                        </a:rPr>
                        <a:t>e</a:t>
                      </a:r>
                      <a:r>
                        <a:rPr lang="fr-FR" sz="1200" b="1" dirty="0">
                          <a:effectLst/>
                        </a:rPr>
                        <a:t>r</a:t>
                      </a:r>
                    </a:p>
                    <a:p>
                      <a:pPr marL="64770" marR="356235">
                        <a:lnSpc>
                          <a:spcPct val="115000"/>
                        </a:lnSpc>
                        <a:spcAft>
                          <a:spcPts val="0"/>
                        </a:spcAft>
                      </a:pPr>
                      <a:r>
                        <a:rPr lang="fr-FR" sz="1200" b="1" spc="5" dirty="0">
                          <a:effectLst/>
                        </a:rPr>
                        <a:t>l</a:t>
                      </a:r>
                      <a:r>
                        <a:rPr lang="fr-FR" sz="1200" b="1" spc="-5" dirty="0">
                          <a:effectLst/>
                        </a:rPr>
                        <a:t>e</a:t>
                      </a:r>
                      <a:r>
                        <a:rPr lang="fr-FR" sz="1200" b="1" dirty="0">
                          <a:effectLst/>
                        </a:rPr>
                        <a:t>s 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dirty="0">
                          <a:effectLst/>
                        </a:rPr>
                        <a:t>s </a:t>
                      </a:r>
                      <a:r>
                        <a:rPr lang="fr-FR" sz="1200" b="1" spc="-5" dirty="0">
                          <a:effectLst/>
                        </a:rPr>
                        <a:t>e</a:t>
                      </a:r>
                      <a:r>
                        <a:rPr lang="fr-FR" sz="1200" b="1" dirty="0">
                          <a:effectLst/>
                        </a:rPr>
                        <a:t>t</a:t>
                      </a:r>
                      <a:r>
                        <a:rPr lang="fr-FR" sz="1200" b="1" spc="10" dirty="0">
                          <a:effectLst/>
                        </a:rPr>
                        <a:t> </a:t>
                      </a:r>
                      <a:r>
                        <a:rPr lang="fr-FR" sz="1200" b="1" dirty="0">
                          <a:effectLst/>
                        </a:rPr>
                        <a:t>r</a:t>
                      </a:r>
                      <a:r>
                        <a:rPr lang="fr-FR" sz="1200" b="1" spc="-5" dirty="0">
                          <a:effectLst/>
                        </a:rPr>
                        <a:t>e</a:t>
                      </a:r>
                      <a:r>
                        <a:rPr lang="fr-FR" sz="1200" b="1" spc="5" dirty="0">
                          <a:effectLst/>
                        </a:rPr>
                        <a:t>s</a:t>
                      </a:r>
                      <a:r>
                        <a:rPr lang="fr-FR" sz="1200" b="1" dirty="0">
                          <a:effectLst/>
                        </a:rPr>
                        <a:t>p</a:t>
                      </a:r>
                      <a:r>
                        <a:rPr lang="fr-FR" sz="1200" b="1" spc="10" dirty="0">
                          <a:effectLst/>
                        </a:rPr>
                        <a:t>e</a:t>
                      </a:r>
                      <a:r>
                        <a:rPr lang="fr-FR" sz="1200" b="1" spc="-5" dirty="0">
                          <a:effectLst/>
                        </a:rPr>
                        <a:t>c</a:t>
                      </a:r>
                      <a:r>
                        <a:rPr lang="fr-FR" sz="1200" b="1" spc="5" dirty="0">
                          <a:effectLst/>
                        </a:rPr>
                        <a:t>t</a:t>
                      </a:r>
                      <a:r>
                        <a:rPr lang="fr-FR" sz="1200" b="1" spc="-5" dirty="0">
                          <a:effectLst/>
                        </a:rPr>
                        <a:t>e</a:t>
                      </a:r>
                      <a:r>
                        <a:rPr lang="fr-FR" sz="1200" b="1" dirty="0">
                          <a:effectLst/>
                        </a:rPr>
                        <a:t>r</a:t>
                      </a:r>
                      <a:r>
                        <a:rPr lang="fr-FR" sz="1200" b="1" spc="5" dirty="0">
                          <a:effectLst/>
                        </a:rPr>
                        <a:t> l</a:t>
                      </a:r>
                      <a:r>
                        <a:rPr lang="fr-FR" sz="1200" b="1" spc="-5" dirty="0">
                          <a:effectLst/>
                        </a:rPr>
                        <a:t>e</a:t>
                      </a:r>
                      <a:r>
                        <a:rPr lang="fr-FR" sz="1200" b="1" dirty="0">
                          <a:effectLst/>
                        </a:rPr>
                        <a:t>s </a:t>
                      </a:r>
                      <a:r>
                        <a:rPr lang="fr-FR" sz="1200" b="1" spc="-5" dirty="0">
                          <a:effectLst/>
                        </a:rPr>
                        <a:t>c</a:t>
                      </a:r>
                      <a:r>
                        <a:rPr lang="fr-FR" sz="1200" b="1" dirty="0">
                          <a:effectLst/>
                        </a:rPr>
                        <a:t>r</a:t>
                      </a:r>
                      <a:r>
                        <a:rPr lang="fr-FR" sz="1200" b="1" spc="-5" dirty="0">
                          <a:effectLst/>
                        </a:rPr>
                        <a:t>é</a:t>
                      </a:r>
                      <a:r>
                        <a:rPr lang="fr-FR" sz="1200" b="1" dirty="0">
                          <a:effectLst/>
                        </a:rPr>
                        <a:t>d</a:t>
                      </a:r>
                      <a:r>
                        <a:rPr lang="fr-FR" sz="1200" b="1" spc="5" dirty="0">
                          <a:effectLst/>
                        </a:rPr>
                        <a:t>it</a:t>
                      </a:r>
                      <a:r>
                        <a:rPr lang="fr-FR" sz="1200" b="1" spc="-5" dirty="0">
                          <a:effectLst/>
                        </a:rPr>
                        <a:t>e</a:t>
                      </a:r>
                      <a:r>
                        <a:rPr lang="fr-FR" sz="1200" b="1" dirty="0">
                          <a:effectLst/>
                        </a:rPr>
                        <a:t>s</a:t>
                      </a:r>
                      <a:r>
                        <a:rPr lang="fr-FR" sz="1200" b="1" spc="5" dirty="0">
                          <a:effectLst/>
                        </a:rPr>
                        <a:t> </a:t>
                      </a:r>
                      <a:r>
                        <a:rPr lang="fr-FR" sz="1200" b="1" spc="-5" dirty="0">
                          <a:effectLst/>
                        </a:rPr>
                        <a:t>a</a:t>
                      </a:r>
                      <a:r>
                        <a:rPr lang="fr-FR" sz="1200" b="1" spc="5" dirty="0">
                          <a:effectLst/>
                        </a:rPr>
                        <a:t>ll</a:t>
                      </a:r>
                      <a:r>
                        <a:rPr lang="fr-FR" sz="1200" b="1" dirty="0">
                          <a:effectLst/>
                        </a:rPr>
                        <a:t>ou</a:t>
                      </a:r>
                      <a:r>
                        <a:rPr lang="fr-FR" sz="1200" b="1" spc="-5" dirty="0">
                          <a:effectLst/>
                        </a:rPr>
                        <a:t>é</a:t>
                      </a:r>
                      <a:r>
                        <a:rPr lang="fr-FR" sz="1200" b="1" spc="5" dirty="0">
                          <a:effectLst/>
                        </a:rPr>
                        <a:t>s</a:t>
                      </a:r>
                      <a:r>
                        <a:rPr lang="fr-FR" sz="1200" b="1" dirty="0">
                          <a:effectLst/>
                        </a:rPr>
                        <a:t>,</a:t>
                      </a:r>
                      <a:r>
                        <a:rPr lang="fr-FR" sz="1200" b="1" spc="-5" dirty="0">
                          <a:effectLst/>
                        </a:rPr>
                        <a:t> </a:t>
                      </a:r>
                      <a:r>
                        <a:rPr lang="fr-FR" sz="1200" b="1" spc="15" dirty="0">
                          <a:effectLst/>
                        </a:rPr>
                        <a:t>s</a:t>
                      </a:r>
                      <a:r>
                        <a:rPr lang="fr-FR" sz="1200" b="1" spc="-5" dirty="0">
                          <a:effectLst/>
                        </a:rPr>
                        <a:t>a</a:t>
                      </a:r>
                      <a:r>
                        <a:rPr lang="fr-FR" sz="1200" b="1" dirty="0">
                          <a:effectLst/>
                        </a:rPr>
                        <a:t>ns d</a:t>
                      </a:r>
                      <a:r>
                        <a:rPr lang="fr-FR" sz="1200" b="1" spc="-5" dirty="0">
                          <a:effectLst/>
                        </a:rPr>
                        <a:t>é</a:t>
                      </a:r>
                      <a:r>
                        <a:rPr lang="fr-FR" sz="1200" b="1" dirty="0">
                          <a:effectLst/>
                        </a:rPr>
                        <a:t>p</a:t>
                      </a:r>
                      <a:r>
                        <a:rPr lang="fr-FR" sz="1200" b="1" spc="-5" dirty="0">
                          <a:effectLst/>
                        </a:rPr>
                        <a:t>a</a:t>
                      </a:r>
                      <a:r>
                        <a:rPr lang="fr-FR" sz="1200" b="1" spc="5" dirty="0">
                          <a:effectLst/>
                        </a:rPr>
                        <a:t>ss</a:t>
                      </a:r>
                      <a:r>
                        <a:rPr lang="fr-FR" sz="1200" b="1" spc="-5" dirty="0">
                          <a:effectLst/>
                        </a:rPr>
                        <a:t>e</a:t>
                      </a:r>
                      <a:r>
                        <a:rPr lang="fr-FR" sz="1200" b="1" spc="5" dirty="0">
                          <a:effectLst/>
                        </a:rPr>
                        <a:t>m</a:t>
                      </a:r>
                      <a:r>
                        <a:rPr lang="fr-FR" sz="1200" b="1" spc="-5" dirty="0">
                          <a:effectLst/>
                        </a:rPr>
                        <a:t>e</a:t>
                      </a:r>
                      <a:r>
                        <a:rPr lang="fr-FR" sz="1200" b="1" dirty="0">
                          <a:effectLst/>
                        </a:rPr>
                        <a:t>n</a:t>
                      </a:r>
                      <a:r>
                        <a:rPr lang="fr-FR" sz="1200" b="1" spc="5" dirty="0">
                          <a:effectLst/>
                        </a:rPr>
                        <a:t>t</a:t>
                      </a:r>
                      <a:r>
                        <a:rPr lang="fr-FR" sz="1200" b="1" dirty="0">
                          <a:effectLst/>
                        </a:rPr>
                        <a:t>s</a:t>
                      </a:r>
                      <a:r>
                        <a:rPr lang="fr-FR" sz="1200" b="1" spc="5" dirty="0">
                          <a:effectLst/>
                        </a:rPr>
                        <a:t> </a:t>
                      </a:r>
                      <a:r>
                        <a:rPr lang="fr-FR" sz="1200" b="1" dirty="0">
                          <a:effectLst/>
                        </a:rPr>
                        <a:t>bu</a:t>
                      </a:r>
                      <a:r>
                        <a:rPr lang="fr-FR" sz="1200" b="1" spc="15" dirty="0">
                          <a:effectLst/>
                        </a:rPr>
                        <a:t>d</a:t>
                      </a:r>
                      <a:r>
                        <a:rPr lang="fr-FR" sz="1200" b="1" spc="-10" dirty="0">
                          <a:effectLst/>
                        </a:rPr>
                        <a:t>g</a:t>
                      </a:r>
                      <a:r>
                        <a:rPr lang="fr-FR" sz="1200" b="1" spc="-5" dirty="0">
                          <a:effectLst/>
                        </a:rPr>
                        <a:t>é</a:t>
                      </a:r>
                      <a:r>
                        <a:rPr lang="fr-FR" sz="1200" b="1" spc="5" dirty="0">
                          <a:effectLst/>
                        </a:rPr>
                        <a:t>t</a:t>
                      </a:r>
                      <a:r>
                        <a:rPr lang="fr-FR" sz="1200" b="1" spc="-5" dirty="0">
                          <a:effectLst/>
                        </a:rPr>
                        <a:t>a</a:t>
                      </a:r>
                      <a:r>
                        <a:rPr lang="fr-FR" sz="1200" b="1" spc="15" dirty="0">
                          <a:effectLst/>
                        </a:rPr>
                        <a:t>i</a:t>
                      </a:r>
                      <a:r>
                        <a:rPr lang="fr-FR" sz="1200" b="1" dirty="0">
                          <a:effectLst/>
                        </a:rPr>
                        <a:t>r</a:t>
                      </a:r>
                      <a:r>
                        <a:rPr lang="fr-FR" sz="1200" b="1" spc="10"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45"/>
                        </a:lnSpc>
                        <a:spcAft>
                          <a:spcPts val="0"/>
                        </a:spcAft>
                      </a:pP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dirty="0">
                          <a:effectLst/>
                        </a:rPr>
                        <a:t>ur</a:t>
                      </a:r>
                      <a:r>
                        <a:rPr lang="fr-FR" sz="1200" b="1" spc="-5" dirty="0">
                          <a:effectLst/>
                        </a:rPr>
                        <a:t> </a:t>
                      </a:r>
                      <a:r>
                        <a:rPr lang="fr-FR" sz="1200" b="1" dirty="0">
                          <a:effectLst/>
                        </a:rPr>
                        <a:t>à</a:t>
                      </a:r>
                      <a:r>
                        <a:rPr lang="fr-FR" sz="1200" b="1" spc="-5" dirty="0">
                          <a:effectLst/>
                        </a:rPr>
                        <a:t> </a:t>
                      </a:r>
                      <a:r>
                        <a:rPr lang="fr-FR" sz="1200" b="1" dirty="0">
                          <a:effectLst/>
                        </a:rPr>
                        <a:t>8</a:t>
                      </a:r>
                      <a:r>
                        <a:rPr lang="fr-FR" sz="1200" b="1" spc="15" dirty="0">
                          <a:effectLst/>
                        </a:rPr>
                        <a:t>5</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r>
              <a:tr h="999951">
                <a:tc>
                  <a:txBody>
                    <a:bodyPr/>
                    <a:lstStyle/>
                    <a:p>
                      <a:pPr marL="64770">
                        <a:lnSpc>
                          <a:spcPts val="1335"/>
                        </a:lnSpc>
                        <a:spcAft>
                          <a:spcPts val="0"/>
                        </a:spcAft>
                      </a:pPr>
                      <a:r>
                        <a:rPr lang="fr-FR" sz="1200" b="1" spc="5" dirty="0">
                          <a:effectLst/>
                        </a:rPr>
                        <a:t>P</a:t>
                      </a:r>
                      <a:r>
                        <a:rPr lang="fr-FR" sz="1200" b="1" spc="-5" dirty="0">
                          <a:effectLst/>
                        </a:rPr>
                        <a:t>a</a:t>
                      </a:r>
                      <a:r>
                        <a:rPr lang="fr-FR" sz="1200" b="1" dirty="0">
                          <a:effectLst/>
                        </a:rPr>
                        <a:t>rt du</a:t>
                      </a:r>
                      <a:r>
                        <a:rPr lang="fr-FR" sz="1200" b="1" spc="-10" dirty="0">
                          <a:effectLst/>
                        </a:rPr>
                        <a:t> </a:t>
                      </a:r>
                      <a:r>
                        <a:rPr lang="fr-FR" sz="1200" b="1" dirty="0">
                          <a:effectLst/>
                        </a:rPr>
                        <a:t>budg</a:t>
                      </a:r>
                      <a:r>
                        <a:rPr lang="fr-FR" sz="1200" b="1" spc="-5" dirty="0">
                          <a:effectLst/>
                        </a:rPr>
                        <a:t>e</a:t>
                      </a:r>
                      <a:r>
                        <a:rPr lang="fr-FR" sz="1200" b="1" dirty="0">
                          <a:effectLst/>
                        </a:rPr>
                        <a:t>t</a:t>
                      </a:r>
                      <a:r>
                        <a:rPr lang="fr-FR" sz="1200" b="1" spc="-15" dirty="0">
                          <a:effectLst/>
                        </a:rPr>
                        <a:t> </a:t>
                      </a:r>
                      <a:r>
                        <a:rPr lang="fr-FR" sz="1200" b="1" dirty="0">
                          <a:effectLst/>
                        </a:rPr>
                        <a:t>de</a:t>
                      </a:r>
                      <a:r>
                        <a:rPr lang="fr-FR" sz="1200" b="1" spc="-10" dirty="0">
                          <a:effectLst/>
                        </a:rPr>
                        <a:t> </a:t>
                      </a:r>
                      <a:r>
                        <a:rPr lang="fr-FR" sz="1200" b="1" spc="5" dirty="0">
                          <a:effectLst/>
                        </a:rPr>
                        <a:t>l</a:t>
                      </a:r>
                      <a:r>
                        <a:rPr lang="fr-FR" sz="1200" b="1" dirty="0">
                          <a:effectLst/>
                        </a:rPr>
                        <a:t>a</a:t>
                      </a:r>
                      <a:r>
                        <a:rPr lang="fr-FR" sz="1200" b="1" spc="-5" dirty="0">
                          <a:effectLst/>
                        </a:rPr>
                        <a:t> </a:t>
                      </a:r>
                      <a:r>
                        <a:rPr lang="fr-FR" sz="1200" b="1" dirty="0">
                          <a:effectLst/>
                        </a:rPr>
                        <a:t>ph</a:t>
                      </a:r>
                      <a:r>
                        <a:rPr lang="fr-FR" sz="1200" b="1" spc="10" dirty="0">
                          <a:effectLst/>
                        </a:rPr>
                        <a:t>ar</a:t>
                      </a:r>
                      <a:r>
                        <a:rPr lang="fr-FR" sz="1200" b="1" spc="5" dirty="0">
                          <a:effectLst/>
                        </a:rPr>
                        <a:t>m</a:t>
                      </a:r>
                      <a:r>
                        <a:rPr lang="fr-FR" sz="1200" b="1" spc="-5" dirty="0">
                          <a:effectLst/>
                        </a:rPr>
                        <a:t>ac</a:t>
                      </a:r>
                      <a:r>
                        <a:rPr lang="fr-FR" sz="1200" b="1" spc="5" dirty="0">
                          <a:effectLst/>
                        </a:rPr>
                        <a:t>i</a:t>
                      </a:r>
                      <a:r>
                        <a:rPr lang="fr-FR" sz="1200" b="1" dirty="0">
                          <a:effectLst/>
                        </a:rPr>
                        <a:t>e</a:t>
                      </a:r>
                    </a:p>
                    <a:p>
                      <a:pPr marL="64770">
                        <a:lnSpc>
                          <a:spcPct val="115000"/>
                        </a:lnSpc>
                        <a:spcBef>
                          <a:spcPts val="10"/>
                        </a:spcBef>
                        <a:spcAft>
                          <a:spcPts val="0"/>
                        </a:spcAft>
                      </a:pPr>
                      <a:r>
                        <a:rPr lang="fr-FR" sz="1200" b="1" dirty="0">
                          <a:effectLst/>
                        </a:rPr>
                        <a:t>d</a:t>
                      </a:r>
                      <a:r>
                        <a:rPr lang="fr-FR" sz="1200" b="1" spc="-5" dirty="0">
                          <a:effectLst/>
                        </a:rPr>
                        <a:t>a</a:t>
                      </a:r>
                      <a:r>
                        <a:rPr lang="fr-FR" sz="1200" b="1" dirty="0">
                          <a:effectLst/>
                        </a:rPr>
                        <a:t>ns </a:t>
                      </a:r>
                      <a:r>
                        <a:rPr lang="fr-FR" sz="1200" b="1" spc="5" dirty="0">
                          <a:effectLst/>
                        </a:rPr>
                        <a:t>l</a:t>
                      </a:r>
                      <a:r>
                        <a:rPr lang="fr-FR" sz="1200" b="1" dirty="0">
                          <a:effectLst/>
                        </a:rPr>
                        <a:t>e</a:t>
                      </a:r>
                      <a:r>
                        <a:rPr lang="fr-FR" sz="1200" b="1" spc="-5" dirty="0">
                          <a:effectLst/>
                        </a:rPr>
                        <a:t> </a:t>
                      </a:r>
                      <a:r>
                        <a:rPr lang="fr-FR" sz="1200" b="1" dirty="0">
                          <a:effectLst/>
                        </a:rPr>
                        <a:t>bu</a:t>
                      </a:r>
                      <a:r>
                        <a:rPr lang="fr-FR" sz="1200" b="1" spc="15" dirty="0">
                          <a:effectLst/>
                        </a:rPr>
                        <a:t>d</a:t>
                      </a:r>
                      <a:r>
                        <a:rPr lang="fr-FR" sz="1200" b="1" spc="-10" dirty="0">
                          <a:effectLst/>
                        </a:rPr>
                        <a:t>g</a:t>
                      </a:r>
                      <a:r>
                        <a:rPr lang="fr-FR" sz="1200" b="1" spc="-5" dirty="0">
                          <a:effectLst/>
                        </a:rPr>
                        <a:t>e</a:t>
                      </a:r>
                      <a:r>
                        <a:rPr lang="fr-FR" sz="1200" b="1" dirty="0">
                          <a:effectLst/>
                        </a:rPr>
                        <a:t>t</a:t>
                      </a:r>
                      <a:r>
                        <a:rPr lang="fr-FR" sz="1200" b="1" spc="-5" dirty="0">
                          <a:effectLst/>
                        </a:rPr>
                        <a:t> </a:t>
                      </a:r>
                      <a:r>
                        <a:rPr lang="fr-FR" sz="1200" b="1" dirty="0">
                          <a:effectLst/>
                        </a:rPr>
                        <a:t>de</a:t>
                      </a:r>
                      <a:r>
                        <a:rPr lang="fr-FR" sz="1200" b="1" spc="-10" dirty="0">
                          <a:effectLst/>
                        </a:rPr>
                        <a:t> </a:t>
                      </a:r>
                      <a:r>
                        <a:rPr lang="fr-FR" sz="1200" b="1" dirty="0">
                          <a:effectLst/>
                        </a:rPr>
                        <a:t>fo</a:t>
                      </a:r>
                      <a:r>
                        <a:rPr lang="fr-FR" sz="1200" b="1" spc="15" dirty="0">
                          <a:effectLst/>
                        </a:rPr>
                        <a:t>n</a:t>
                      </a:r>
                      <a:r>
                        <a:rPr lang="fr-FR" sz="1200" b="1" spc="-5" dirty="0">
                          <a:effectLst/>
                        </a:rPr>
                        <a:t>c</a:t>
                      </a:r>
                      <a:r>
                        <a:rPr lang="fr-FR" sz="1200" b="1" spc="5" dirty="0">
                          <a:effectLst/>
                        </a:rPr>
                        <a:t>ti</a:t>
                      </a:r>
                      <a:r>
                        <a:rPr lang="fr-FR" sz="1200" b="1" dirty="0">
                          <a:effectLst/>
                        </a:rPr>
                        <a:t>onn</a:t>
                      </a:r>
                      <a:r>
                        <a:rPr lang="fr-FR" sz="1200" b="1" spc="-5" dirty="0">
                          <a:effectLst/>
                        </a:rPr>
                        <a:t>e</a:t>
                      </a:r>
                      <a:r>
                        <a:rPr lang="fr-FR" sz="1200" b="1" spc="5" dirty="0">
                          <a:effectLst/>
                        </a:rPr>
                        <a:t>m</a:t>
                      </a:r>
                      <a:r>
                        <a:rPr lang="fr-FR" sz="1200" b="1" spc="-5" dirty="0">
                          <a:effectLst/>
                        </a:rPr>
                        <a:t>e</a:t>
                      </a:r>
                      <a:r>
                        <a:rPr lang="fr-FR" sz="1200" b="1" dirty="0">
                          <a:effectLst/>
                        </a:rPr>
                        <a:t>nt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5" dirty="0">
                          <a:effectLst/>
                        </a:rPr>
                        <a:t>a</a:t>
                      </a:r>
                      <a:r>
                        <a:rPr lang="fr-FR" sz="1200" b="1" spc="15" dirty="0">
                          <a:effectLst/>
                        </a:rPr>
                        <a:t>s</a:t>
                      </a:r>
                      <a:r>
                        <a:rPr lang="fr-FR" sz="1200" b="1" spc="5" dirty="0">
                          <a:effectLst/>
                        </a:rPr>
                        <a:t>s</a:t>
                      </a:r>
                      <a:r>
                        <a:rPr lang="fr-FR" sz="1200" b="1" dirty="0">
                          <a:effectLst/>
                        </a:rPr>
                        <a:t>ur</a:t>
                      </a:r>
                      <a:r>
                        <a:rPr lang="fr-FR" sz="1200" b="1" spc="-5" dirty="0">
                          <a:effectLst/>
                        </a:rPr>
                        <a:t>e</a:t>
                      </a:r>
                      <a:r>
                        <a:rPr lang="fr-FR" sz="1200" b="1" dirty="0">
                          <a:effectLst/>
                        </a:rPr>
                        <a:t>r</a:t>
                      </a:r>
                      <a:r>
                        <a:rPr lang="fr-FR" sz="1200" b="1" spc="-5" dirty="0">
                          <a:effectLst/>
                        </a:rPr>
                        <a:t> </a:t>
                      </a:r>
                      <a:r>
                        <a:rPr lang="fr-FR" sz="1200" b="1" spc="5" dirty="0">
                          <a:effectLst/>
                        </a:rPr>
                        <a:t>l</a:t>
                      </a:r>
                      <a:r>
                        <a:rPr lang="fr-FR" sz="1200" b="1" dirty="0">
                          <a:effectLst/>
                        </a:rPr>
                        <a:t>a</a:t>
                      </a:r>
                    </a:p>
                    <a:p>
                      <a:pPr marL="64770" marR="123190">
                        <a:lnSpc>
                          <a:spcPct val="115000"/>
                        </a:lnSpc>
                        <a:spcAft>
                          <a:spcPts val="0"/>
                        </a:spcAft>
                      </a:pPr>
                      <a:r>
                        <a:rPr lang="fr-FR" sz="1200" b="1" dirty="0">
                          <a:effectLst/>
                        </a:rPr>
                        <a:t>d</a:t>
                      </a:r>
                      <a:r>
                        <a:rPr lang="fr-FR" sz="1200" b="1" spc="5" dirty="0">
                          <a:effectLst/>
                        </a:rPr>
                        <a:t>is</a:t>
                      </a:r>
                      <a:r>
                        <a:rPr lang="fr-FR" sz="1200" b="1" dirty="0">
                          <a:effectLst/>
                        </a:rPr>
                        <a:t>pon</a:t>
                      </a:r>
                      <a:r>
                        <a:rPr lang="fr-FR" sz="1200" b="1" spc="5" dirty="0">
                          <a:effectLst/>
                        </a:rPr>
                        <a:t>i</a:t>
                      </a:r>
                      <a:r>
                        <a:rPr lang="fr-FR" sz="1200" b="1" dirty="0">
                          <a:effectLst/>
                        </a:rPr>
                        <a:t>b</a:t>
                      </a:r>
                      <a:r>
                        <a:rPr lang="fr-FR" sz="1200" b="1" spc="5" dirty="0">
                          <a:effectLst/>
                        </a:rPr>
                        <a:t>ilit</a:t>
                      </a:r>
                      <a:r>
                        <a:rPr lang="fr-FR" sz="1200" b="1" dirty="0">
                          <a:effectLst/>
                        </a:rPr>
                        <a:t>é</a:t>
                      </a:r>
                      <a:r>
                        <a:rPr lang="fr-FR" sz="1200" b="1" spc="-5" dirty="0">
                          <a:effectLst/>
                        </a:rPr>
                        <a:t> </a:t>
                      </a:r>
                      <a:r>
                        <a:rPr lang="fr-FR" sz="1200" b="1" dirty="0">
                          <a:effectLst/>
                        </a:rPr>
                        <a:t>de</a:t>
                      </a:r>
                      <a:r>
                        <a:rPr lang="fr-FR" sz="1200" b="1" spc="-10" dirty="0">
                          <a:effectLst/>
                        </a:rPr>
                        <a:t> </a:t>
                      </a:r>
                      <a:r>
                        <a:rPr lang="fr-FR" sz="1200" b="1" spc="5" dirty="0">
                          <a:effectLst/>
                        </a:rPr>
                        <a:t>m</a:t>
                      </a:r>
                      <a:r>
                        <a:rPr lang="fr-FR" sz="1200" b="1" spc="-5" dirty="0">
                          <a:effectLst/>
                        </a:rPr>
                        <a:t>é</a:t>
                      </a:r>
                      <a:r>
                        <a:rPr lang="fr-FR" sz="1200" b="1" dirty="0">
                          <a:effectLst/>
                        </a:rPr>
                        <a:t>d</a:t>
                      </a:r>
                      <a:r>
                        <a:rPr lang="fr-FR" sz="1200" b="1" spc="5" dirty="0">
                          <a:effectLst/>
                        </a:rPr>
                        <a:t>i</a:t>
                      </a:r>
                      <a:r>
                        <a:rPr lang="fr-FR" sz="1200" b="1" spc="-5" dirty="0">
                          <a:effectLst/>
                        </a:rPr>
                        <a:t>ca</a:t>
                      </a:r>
                      <a:r>
                        <a:rPr lang="fr-FR" sz="1200" b="1" spc="5" dirty="0">
                          <a:effectLst/>
                        </a:rPr>
                        <a:t>m</a:t>
                      </a:r>
                      <a:r>
                        <a:rPr lang="fr-FR" sz="1200" b="1" spc="-5" dirty="0">
                          <a:effectLst/>
                        </a:rPr>
                        <a:t>e</a:t>
                      </a:r>
                      <a:r>
                        <a:rPr lang="fr-FR" sz="1200" b="1" dirty="0">
                          <a:effectLst/>
                        </a:rPr>
                        <a:t>n</a:t>
                      </a:r>
                      <a:r>
                        <a:rPr lang="fr-FR" sz="1200" b="1" spc="5" dirty="0">
                          <a:effectLst/>
                        </a:rPr>
                        <a:t>t</a:t>
                      </a:r>
                      <a:r>
                        <a:rPr lang="fr-FR" sz="1200" b="1" dirty="0">
                          <a:effectLst/>
                        </a:rPr>
                        <a:t>s</a:t>
                      </a:r>
                      <a:r>
                        <a:rPr lang="fr-FR" sz="1200" b="1" spc="-5" dirty="0">
                          <a:effectLst/>
                        </a:rPr>
                        <a:t> e</a:t>
                      </a:r>
                      <a:r>
                        <a:rPr lang="fr-FR" sz="1200" b="1" dirty="0">
                          <a:effectLst/>
                        </a:rPr>
                        <a:t>t produ</a:t>
                      </a:r>
                      <a:r>
                        <a:rPr lang="fr-FR" sz="1200" b="1" spc="5" dirty="0">
                          <a:effectLst/>
                        </a:rPr>
                        <a:t>it</a:t>
                      </a:r>
                      <a:r>
                        <a:rPr lang="fr-FR" sz="1200" b="1" dirty="0">
                          <a:effectLst/>
                        </a:rPr>
                        <a:t>s</a:t>
                      </a:r>
                      <a:r>
                        <a:rPr lang="fr-FR" sz="1200" b="1" spc="5" dirty="0">
                          <a:effectLst/>
                        </a:rPr>
                        <a:t> m</a:t>
                      </a:r>
                      <a:r>
                        <a:rPr lang="fr-FR" sz="1200" b="1" spc="-5" dirty="0">
                          <a:effectLst/>
                        </a:rPr>
                        <a:t>é</a:t>
                      </a:r>
                      <a:r>
                        <a:rPr lang="fr-FR" sz="1200" b="1" dirty="0">
                          <a:effectLst/>
                        </a:rPr>
                        <a:t>d</a:t>
                      </a:r>
                      <a:r>
                        <a:rPr lang="fr-FR" sz="1200" b="1" spc="5" dirty="0">
                          <a:effectLst/>
                        </a:rPr>
                        <a:t>i</a:t>
                      </a:r>
                      <a:r>
                        <a:rPr lang="fr-FR" sz="1200" b="1" spc="-5" dirty="0">
                          <a:effectLst/>
                        </a:rPr>
                        <a:t>ca</a:t>
                      </a:r>
                      <a:r>
                        <a:rPr lang="fr-FR" sz="1200" b="1" dirty="0">
                          <a:effectLst/>
                        </a:rPr>
                        <a:t>ux</a:t>
                      </a:r>
                      <a:r>
                        <a:rPr lang="fr-FR" sz="1200" b="1" spc="5" dirty="0">
                          <a:effectLst/>
                        </a:rPr>
                        <a:t> </a:t>
                      </a:r>
                      <a:r>
                        <a:rPr lang="fr-FR" sz="1200" b="1" dirty="0">
                          <a:effectLst/>
                        </a:rPr>
                        <a:t>pour</a:t>
                      </a:r>
                      <a:r>
                        <a:rPr lang="fr-FR" sz="1200" b="1" spc="-20" dirty="0">
                          <a:effectLst/>
                        </a:rPr>
                        <a:t> </a:t>
                      </a:r>
                      <a:r>
                        <a:rPr lang="fr-FR" sz="1200" b="1" spc="5" dirty="0">
                          <a:effectLst/>
                        </a:rPr>
                        <a:t>l</a:t>
                      </a:r>
                      <a:r>
                        <a:rPr lang="fr-FR" sz="1200" b="1" dirty="0">
                          <a:effectLst/>
                        </a:rPr>
                        <a:t>’off</a:t>
                      </a:r>
                      <a:r>
                        <a:rPr lang="fr-FR" sz="1200" b="1" spc="10" dirty="0">
                          <a:effectLst/>
                        </a:rPr>
                        <a:t>r</a:t>
                      </a:r>
                      <a:r>
                        <a:rPr lang="fr-FR" sz="1200" b="1" dirty="0">
                          <a:effectLst/>
                        </a:rPr>
                        <a:t>e</a:t>
                      </a:r>
                      <a:r>
                        <a:rPr lang="fr-FR" sz="1200" b="1" spc="-5" dirty="0">
                          <a:effectLst/>
                        </a:rPr>
                        <a:t> </a:t>
                      </a:r>
                      <a:r>
                        <a:rPr lang="fr-FR" sz="1200" b="1" dirty="0">
                          <a:effectLst/>
                        </a:rPr>
                        <a:t>de </a:t>
                      </a:r>
                      <a:r>
                        <a:rPr lang="fr-FR" sz="1200" b="1" spc="5" dirty="0">
                          <a:effectLst/>
                        </a:rPr>
                        <a:t>s</a:t>
                      </a:r>
                      <a:r>
                        <a:rPr lang="fr-FR" sz="1200" b="1" dirty="0">
                          <a:effectLst/>
                        </a:rPr>
                        <a:t>o</a:t>
                      </a:r>
                      <a:r>
                        <a:rPr lang="fr-FR" sz="1200" b="1" spc="5" dirty="0">
                          <a:effectLst/>
                        </a:rPr>
                        <a:t>i</a:t>
                      </a:r>
                      <a:r>
                        <a:rPr lang="fr-FR" sz="1200" b="1" dirty="0">
                          <a:effectLst/>
                        </a:rPr>
                        <a:t>ns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45"/>
                        </a:lnSpc>
                        <a:spcAft>
                          <a:spcPts val="0"/>
                        </a:spcAft>
                      </a:pPr>
                      <a:r>
                        <a:rPr lang="fr-FR" sz="1200" b="1" dirty="0">
                          <a:effectLst/>
                        </a:rPr>
                        <a:t>En</a:t>
                      </a:r>
                      <a:r>
                        <a:rPr lang="fr-FR" sz="1200" b="1" spc="5" dirty="0">
                          <a:effectLst/>
                        </a:rPr>
                        <a:t>t</a:t>
                      </a:r>
                      <a:r>
                        <a:rPr lang="fr-FR" sz="1200" b="1" dirty="0">
                          <a:effectLst/>
                        </a:rPr>
                        <a:t>re</a:t>
                      </a:r>
                      <a:r>
                        <a:rPr lang="fr-FR" sz="1200" b="1" spc="-15" dirty="0">
                          <a:effectLst/>
                        </a:rPr>
                        <a:t> </a:t>
                      </a:r>
                      <a:r>
                        <a:rPr lang="fr-FR" sz="1200" b="1" dirty="0">
                          <a:effectLst/>
                        </a:rPr>
                        <a:t>15</a:t>
                      </a:r>
                      <a:r>
                        <a:rPr lang="fr-FR" sz="1200" b="1" spc="-10" dirty="0">
                          <a:effectLst/>
                        </a:rPr>
                        <a:t> </a:t>
                      </a:r>
                      <a:r>
                        <a:rPr lang="fr-FR" sz="1200" b="1" spc="-5" dirty="0">
                          <a:effectLst/>
                        </a:rPr>
                        <a:t>e</a:t>
                      </a:r>
                      <a:r>
                        <a:rPr lang="fr-FR" sz="1200" b="1" dirty="0">
                          <a:effectLst/>
                        </a:rPr>
                        <a:t>t 20%</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r h="727698">
                <a:tc>
                  <a:txBody>
                    <a:bodyPr/>
                    <a:lstStyle/>
                    <a:p>
                      <a:pPr marL="64770">
                        <a:lnSpc>
                          <a:spcPts val="1335"/>
                        </a:lnSpc>
                        <a:spcAft>
                          <a:spcPts val="0"/>
                        </a:spcAft>
                      </a:pPr>
                      <a:r>
                        <a:rPr lang="fr-FR" sz="1200" b="1" spc="5" dirty="0">
                          <a:effectLst/>
                        </a:rPr>
                        <a:t>C</a:t>
                      </a:r>
                      <a:r>
                        <a:rPr lang="fr-FR" sz="1200" b="1" dirty="0">
                          <a:effectLst/>
                        </a:rPr>
                        <a:t>h</a:t>
                      </a:r>
                      <a:r>
                        <a:rPr lang="fr-FR" sz="1200" b="1" spc="-5" dirty="0">
                          <a:effectLst/>
                        </a:rPr>
                        <a:t>a</a:t>
                      </a:r>
                      <a:r>
                        <a:rPr lang="fr-FR" sz="1200" b="1" dirty="0">
                          <a:effectLst/>
                        </a:rPr>
                        <a:t>rg</a:t>
                      </a:r>
                      <a:r>
                        <a:rPr lang="fr-FR" sz="1200" b="1" spc="-5" dirty="0">
                          <a:effectLst/>
                        </a:rPr>
                        <a:t>e</a:t>
                      </a:r>
                      <a:r>
                        <a:rPr lang="fr-FR" sz="1200" b="1" dirty="0">
                          <a:effectLst/>
                        </a:rPr>
                        <a:t>s</a:t>
                      </a:r>
                      <a:r>
                        <a:rPr lang="fr-FR" sz="1200" b="1" spc="-5" dirty="0">
                          <a:effectLst/>
                        </a:rPr>
                        <a:t> </a:t>
                      </a:r>
                      <a:r>
                        <a:rPr lang="fr-FR" sz="1200" b="1" dirty="0">
                          <a:effectLst/>
                        </a:rPr>
                        <a:t>du</a:t>
                      </a:r>
                      <a:r>
                        <a:rPr lang="fr-FR" sz="1200" b="1" spc="-10" dirty="0">
                          <a:effectLst/>
                        </a:rPr>
                        <a:t> </a:t>
                      </a:r>
                      <a:r>
                        <a:rPr lang="fr-FR" sz="1200" b="1" dirty="0">
                          <a:effectLst/>
                        </a:rPr>
                        <a:t>p</a:t>
                      </a:r>
                      <a:r>
                        <a:rPr lang="fr-FR" sz="1200" b="1" spc="-5" dirty="0">
                          <a:effectLst/>
                        </a:rPr>
                        <a:t>e</a:t>
                      </a:r>
                      <a:r>
                        <a:rPr lang="fr-FR" sz="1200" b="1" dirty="0">
                          <a:effectLst/>
                        </a:rPr>
                        <a:t>r</a:t>
                      </a:r>
                      <a:r>
                        <a:rPr lang="fr-FR" sz="1200" b="1" spc="5" dirty="0">
                          <a:effectLst/>
                        </a:rPr>
                        <a:t>s</a:t>
                      </a:r>
                      <a:r>
                        <a:rPr lang="fr-FR" sz="1200" b="1" dirty="0">
                          <a:effectLst/>
                        </a:rPr>
                        <a:t>on</a:t>
                      </a:r>
                      <a:r>
                        <a:rPr lang="fr-FR" sz="1200" b="1" spc="15" dirty="0">
                          <a:effectLst/>
                        </a:rPr>
                        <a:t>n</a:t>
                      </a:r>
                      <a:r>
                        <a:rPr lang="fr-FR" sz="1200" b="1" spc="-5" dirty="0">
                          <a:effectLst/>
                        </a:rPr>
                        <a:t>e</a:t>
                      </a:r>
                      <a:r>
                        <a:rPr lang="fr-FR" sz="1200" b="1" dirty="0">
                          <a:effectLst/>
                        </a:rPr>
                        <a:t>l </a:t>
                      </a:r>
                      <a:r>
                        <a:rPr lang="fr-FR" sz="1200" b="1" spc="5" dirty="0">
                          <a:effectLst/>
                        </a:rPr>
                        <a:t>s</a:t>
                      </a:r>
                      <a:r>
                        <a:rPr lang="fr-FR" sz="1200" b="1" dirty="0">
                          <a:effectLst/>
                        </a:rPr>
                        <a:t>ur</a:t>
                      </a:r>
                      <a:r>
                        <a:rPr lang="fr-FR" sz="1200" b="1" spc="5" dirty="0">
                          <a:effectLst/>
                        </a:rPr>
                        <a:t> l</a:t>
                      </a:r>
                      <a:r>
                        <a:rPr lang="fr-FR" sz="1200" b="1" spc="-5" dirty="0">
                          <a:effectLst/>
                        </a:rPr>
                        <a:t>e</a:t>
                      </a:r>
                      <a:r>
                        <a:rPr lang="fr-FR" sz="1200" b="1" dirty="0">
                          <a:effectLst/>
                        </a:rPr>
                        <a:t>s</a:t>
                      </a:r>
                    </a:p>
                    <a:p>
                      <a:pPr marL="64770">
                        <a:lnSpc>
                          <a:spcPct val="115000"/>
                        </a:lnSpc>
                        <a:spcBef>
                          <a:spcPts val="10"/>
                        </a:spcBef>
                        <a:spcAft>
                          <a:spcPts val="0"/>
                        </a:spcAft>
                      </a:pPr>
                      <a:r>
                        <a:rPr lang="fr-FR" sz="1200" b="1" dirty="0">
                          <a:effectLst/>
                        </a:rPr>
                        <a:t>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dirty="0">
                          <a:effectLst/>
                        </a:rPr>
                        <a:t>s de fon</a:t>
                      </a:r>
                      <a:r>
                        <a:rPr lang="fr-FR" sz="1200" b="1" spc="-5" dirty="0">
                          <a:effectLst/>
                        </a:rPr>
                        <a:t>c</a:t>
                      </a:r>
                      <a:r>
                        <a:rPr lang="fr-FR" sz="1200" b="1" spc="5" dirty="0">
                          <a:effectLst/>
                        </a:rPr>
                        <a:t>ti</a:t>
                      </a:r>
                      <a:r>
                        <a:rPr lang="fr-FR" sz="1200" b="1" dirty="0">
                          <a:effectLst/>
                        </a:rPr>
                        <a:t>onn</a:t>
                      </a:r>
                      <a:r>
                        <a:rPr lang="fr-FR" sz="1200" b="1" spc="-5" dirty="0">
                          <a:effectLst/>
                        </a:rPr>
                        <a:t>e</a:t>
                      </a:r>
                      <a:r>
                        <a:rPr lang="fr-FR" sz="1200" b="1" spc="20" dirty="0">
                          <a:effectLst/>
                        </a:rPr>
                        <a:t>m</a:t>
                      </a:r>
                      <a:r>
                        <a:rPr lang="fr-FR" sz="1200" b="1" spc="-5" dirty="0">
                          <a:effectLst/>
                        </a:rPr>
                        <a:t>e</a:t>
                      </a:r>
                      <a:r>
                        <a:rPr lang="fr-FR" sz="1200" b="1" dirty="0">
                          <a:effectLst/>
                        </a:rPr>
                        <a:t>nt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5" dirty="0">
                          <a:effectLst/>
                        </a:rPr>
                        <a:t>a</a:t>
                      </a:r>
                      <a:r>
                        <a:rPr lang="fr-FR" sz="1200" b="1" spc="15" dirty="0">
                          <a:effectLst/>
                        </a:rPr>
                        <a:t>s</a:t>
                      </a:r>
                      <a:r>
                        <a:rPr lang="fr-FR" sz="1200" b="1" spc="5" dirty="0">
                          <a:effectLst/>
                        </a:rPr>
                        <a:t>s</a:t>
                      </a:r>
                      <a:r>
                        <a:rPr lang="fr-FR" sz="1200" b="1" dirty="0">
                          <a:effectLst/>
                        </a:rPr>
                        <a:t>ur</a:t>
                      </a:r>
                      <a:r>
                        <a:rPr lang="fr-FR" sz="1200" b="1" spc="-5" dirty="0">
                          <a:effectLst/>
                        </a:rPr>
                        <a:t>e</a:t>
                      </a:r>
                      <a:r>
                        <a:rPr lang="fr-FR" sz="1200" b="1" dirty="0">
                          <a:effectLst/>
                        </a:rPr>
                        <a:t>r</a:t>
                      </a:r>
                      <a:r>
                        <a:rPr lang="fr-FR" sz="1200" b="1" spc="-5" dirty="0">
                          <a:effectLst/>
                        </a:rPr>
                        <a:t> </a:t>
                      </a:r>
                      <a:r>
                        <a:rPr lang="fr-FR" sz="1200" b="1" spc="5" dirty="0">
                          <a:effectLst/>
                        </a:rPr>
                        <a:t>l</a:t>
                      </a:r>
                      <a:r>
                        <a:rPr lang="fr-FR" sz="1200" b="1" dirty="0">
                          <a:effectLst/>
                        </a:rPr>
                        <a:t>e</a:t>
                      </a:r>
                    </a:p>
                    <a:p>
                      <a:pPr marL="64770">
                        <a:lnSpc>
                          <a:spcPct val="115000"/>
                        </a:lnSpc>
                        <a:spcBef>
                          <a:spcPts val="10"/>
                        </a:spcBef>
                        <a:spcAft>
                          <a:spcPts val="0"/>
                        </a:spcAft>
                      </a:pPr>
                      <a:r>
                        <a:rPr lang="fr-FR" sz="1200" b="1" dirty="0">
                          <a:effectLst/>
                        </a:rPr>
                        <a:t>p</a:t>
                      </a:r>
                      <a:r>
                        <a:rPr lang="fr-FR" sz="1200" b="1" spc="10" dirty="0">
                          <a:effectLst/>
                        </a:rPr>
                        <a:t>a</a:t>
                      </a:r>
                      <a:r>
                        <a:rPr lang="fr-FR" sz="1200" b="1" spc="-20" dirty="0">
                          <a:effectLst/>
                        </a:rPr>
                        <a:t>y</a:t>
                      </a:r>
                      <a:r>
                        <a:rPr lang="fr-FR" sz="1200" b="1" spc="10" dirty="0">
                          <a:effectLst/>
                        </a:rPr>
                        <a:t>e</a:t>
                      </a:r>
                      <a:r>
                        <a:rPr lang="fr-FR" sz="1200" b="1" spc="5" dirty="0">
                          <a:effectLst/>
                        </a:rPr>
                        <a:t>m</a:t>
                      </a:r>
                      <a:r>
                        <a:rPr lang="fr-FR" sz="1200" b="1" spc="-5" dirty="0">
                          <a:effectLst/>
                        </a:rPr>
                        <a:t>e</a:t>
                      </a:r>
                      <a:r>
                        <a:rPr lang="fr-FR" sz="1200" b="1" dirty="0">
                          <a:effectLst/>
                        </a:rPr>
                        <a:t>nt d</a:t>
                      </a:r>
                      <a:r>
                        <a:rPr lang="fr-FR" sz="1200" b="1" spc="-5" dirty="0">
                          <a:effectLst/>
                        </a:rPr>
                        <a:t>e</a:t>
                      </a:r>
                      <a:r>
                        <a:rPr lang="fr-FR" sz="1200" b="1" dirty="0">
                          <a:effectLst/>
                        </a:rPr>
                        <a:t>s </a:t>
                      </a:r>
                      <a:r>
                        <a:rPr lang="fr-FR" sz="1200" b="1" spc="5" dirty="0">
                          <a:effectLst/>
                        </a:rPr>
                        <a:t>s</a:t>
                      </a:r>
                      <a:r>
                        <a:rPr lang="fr-FR" sz="1200" b="1" spc="-5" dirty="0">
                          <a:effectLst/>
                        </a:rPr>
                        <a:t>a</a:t>
                      </a:r>
                      <a:r>
                        <a:rPr lang="fr-FR" sz="1200" b="1" spc="15" dirty="0">
                          <a:effectLst/>
                        </a:rPr>
                        <a:t>l</a:t>
                      </a:r>
                      <a:r>
                        <a:rPr lang="fr-FR" sz="1200" b="1" spc="-5" dirty="0">
                          <a:effectLst/>
                        </a:rPr>
                        <a:t>a</a:t>
                      </a:r>
                      <a:r>
                        <a:rPr lang="fr-FR" sz="1200" b="1" spc="5" dirty="0">
                          <a:effectLst/>
                        </a:rPr>
                        <a:t>i</a:t>
                      </a:r>
                      <a:r>
                        <a:rPr lang="fr-FR" sz="1200" b="1" dirty="0">
                          <a:effectLst/>
                        </a:rPr>
                        <a:t>r</a:t>
                      </a:r>
                      <a:r>
                        <a:rPr lang="fr-FR" sz="1200" b="1" spc="-5" dirty="0">
                          <a:effectLst/>
                        </a:rPr>
                        <a:t>e</a:t>
                      </a:r>
                      <a:r>
                        <a:rPr lang="fr-FR" sz="1200" b="1" dirty="0">
                          <a:effectLst/>
                        </a:rPr>
                        <a:t>s d</a:t>
                      </a:r>
                      <a:r>
                        <a:rPr lang="fr-FR" sz="1200" b="1" spc="10" dirty="0">
                          <a:effectLst/>
                        </a:rPr>
                        <a:t>e</a:t>
                      </a:r>
                      <a:r>
                        <a:rPr lang="fr-FR" sz="1200" b="1" dirty="0">
                          <a:effectLst/>
                        </a:rPr>
                        <a:t>s </a:t>
                      </a:r>
                      <a:r>
                        <a:rPr lang="fr-FR" sz="1200" b="1" spc="-5" dirty="0">
                          <a:effectLst/>
                        </a:rPr>
                        <a:t>a</a:t>
                      </a:r>
                      <a:r>
                        <a:rPr lang="fr-FR" sz="1200" b="1" dirty="0">
                          <a:effectLst/>
                        </a:rPr>
                        <a:t>g</a:t>
                      </a:r>
                      <a:r>
                        <a:rPr lang="fr-FR" sz="1200" b="1" spc="-5" dirty="0">
                          <a:effectLst/>
                        </a:rPr>
                        <a:t>e</a:t>
                      </a:r>
                      <a:r>
                        <a:rPr lang="fr-FR" sz="1200" b="1" dirty="0">
                          <a:effectLst/>
                        </a:rPr>
                        <a:t>n</a:t>
                      </a:r>
                      <a:r>
                        <a:rPr lang="fr-FR" sz="1200" b="1" spc="5" dirty="0">
                          <a:effectLst/>
                        </a:rPr>
                        <a:t>t</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dirty="0">
                          <a:effectLst/>
                        </a:rPr>
                        <a:t>Ne</a:t>
                      </a:r>
                      <a:r>
                        <a:rPr lang="fr-FR" sz="1200" b="1" spc="-65" dirty="0">
                          <a:effectLst/>
                        </a:rPr>
                        <a:t> </a:t>
                      </a:r>
                      <a:r>
                        <a:rPr lang="fr-FR" sz="1200" b="1" dirty="0">
                          <a:effectLst/>
                        </a:rPr>
                        <a:t>do</a:t>
                      </a:r>
                      <a:r>
                        <a:rPr lang="fr-FR" sz="1200" b="1" spc="5" dirty="0">
                          <a:effectLst/>
                        </a:rPr>
                        <a:t>i</a:t>
                      </a:r>
                      <a:r>
                        <a:rPr lang="fr-FR" sz="1200" b="1" dirty="0">
                          <a:effectLst/>
                        </a:rPr>
                        <a:t>t</a:t>
                      </a:r>
                      <a:r>
                        <a:rPr lang="fr-FR" sz="1200" b="1" spc="-5" dirty="0">
                          <a:effectLst/>
                        </a:rPr>
                        <a:t> </a:t>
                      </a:r>
                      <a:r>
                        <a:rPr lang="fr-FR" sz="1200" b="1" dirty="0">
                          <a:effectLst/>
                        </a:rPr>
                        <a:t>p</a:t>
                      </a:r>
                      <a:r>
                        <a:rPr lang="fr-FR" sz="1200" b="1" spc="-5" dirty="0">
                          <a:effectLst/>
                        </a:rPr>
                        <a:t>a</a:t>
                      </a:r>
                      <a:r>
                        <a:rPr lang="fr-FR" sz="1200" b="1" dirty="0">
                          <a:effectLst/>
                        </a:rPr>
                        <a:t>s d</a:t>
                      </a:r>
                      <a:r>
                        <a:rPr lang="fr-FR" sz="1200" b="1" spc="-5" dirty="0">
                          <a:effectLst/>
                        </a:rPr>
                        <a:t>é</a:t>
                      </a:r>
                      <a:r>
                        <a:rPr lang="fr-FR" sz="1200" b="1" dirty="0">
                          <a:effectLst/>
                        </a:rPr>
                        <a:t>p</a:t>
                      </a:r>
                      <a:r>
                        <a:rPr lang="fr-FR" sz="1200" b="1" spc="-5" dirty="0">
                          <a:effectLst/>
                        </a:rPr>
                        <a:t>a</a:t>
                      </a:r>
                      <a:r>
                        <a:rPr lang="fr-FR" sz="1200" b="1" spc="5" dirty="0">
                          <a:effectLst/>
                        </a:rPr>
                        <a:t>s</a:t>
                      </a:r>
                      <a:r>
                        <a:rPr lang="fr-FR" sz="1200" b="1" spc="15" dirty="0">
                          <a:effectLst/>
                        </a:rPr>
                        <a:t>s</a:t>
                      </a:r>
                      <a:r>
                        <a:rPr lang="fr-FR" sz="1200" b="1" spc="-5" dirty="0">
                          <a:effectLst/>
                        </a:rPr>
                        <a:t>e</a:t>
                      </a:r>
                      <a:r>
                        <a:rPr lang="fr-FR" sz="1200" b="1" dirty="0">
                          <a:effectLst/>
                        </a:rPr>
                        <a:t>r</a:t>
                      </a:r>
                    </a:p>
                    <a:p>
                      <a:pPr marL="64770">
                        <a:lnSpc>
                          <a:spcPct val="115000"/>
                        </a:lnSpc>
                        <a:spcAft>
                          <a:spcPts val="0"/>
                        </a:spcAft>
                      </a:pPr>
                      <a:r>
                        <a:rPr lang="fr-FR" sz="1200" b="1" dirty="0">
                          <a:effectLst/>
                        </a:rPr>
                        <a:t>40%</a:t>
                      </a:r>
                      <a:r>
                        <a:rPr lang="fr-FR" sz="1200" b="1" spc="-70" dirty="0">
                          <a:effectLst/>
                        </a:rPr>
                        <a:t> </a:t>
                      </a:r>
                      <a:r>
                        <a:rPr lang="fr-FR" sz="1200" b="1" dirty="0">
                          <a:effectLst/>
                        </a:rPr>
                        <a:t>(nor</a:t>
                      </a:r>
                      <a:r>
                        <a:rPr lang="fr-FR" sz="1200" b="1" spc="5" dirty="0">
                          <a:effectLst/>
                        </a:rPr>
                        <a:t>m</a:t>
                      </a:r>
                      <a:r>
                        <a:rPr lang="fr-FR" sz="1200" b="1" dirty="0">
                          <a:effectLst/>
                        </a:rPr>
                        <a:t>e</a:t>
                      </a:r>
                    </a:p>
                    <a:p>
                      <a:pPr marL="64770">
                        <a:lnSpc>
                          <a:spcPct val="115000"/>
                        </a:lnSpc>
                        <a:spcBef>
                          <a:spcPts val="10"/>
                        </a:spcBef>
                        <a:spcAft>
                          <a:spcPts val="0"/>
                        </a:spcAft>
                      </a:pPr>
                      <a:r>
                        <a:rPr lang="fr-FR" sz="1200" b="1" dirty="0">
                          <a:effectLst/>
                        </a:rPr>
                        <a:t>UE</a:t>
                      </a:r>
                      <a:r>
                        <a:rPr lang="fr-FR" sz="1200" b="1" spc="5" dirty="0">
                          <a:effectLst/>
                        </a:rPr>
                        <a:t>M</a:t>
                      </a:r>
                      <a:r>
                        <a:rPr lang="fr-FR" sz="1200" b="1" dirty="0">
                          <a:effectLst/>
                        </a:rPr>
                        <a:t>OA)</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r>
              <a:tr h="702791">
                <a:tc>
                  <a:txBody>
                    <a:bodyPr/>
                    <a:lstStyle/>
                    <a:p>
                      <a:pPr marL="64770">
                        <a:lnSpc>
                          <a:spcPts val="1335"/>
                        </a:lnSpc>
                        <a:spcAft>
                          <a:spcPts val="0"/>
                        </a:spcAft>
                      </a:pPr>
                      <a:r>
                        <a:rPr lang="fr-FR" sz="1200" b="1" spc="5" dirty="0">
                          <a:effectLst/>
                        </a:rPr>
                        <a:t>C</a:t>
                      </a:r>
                      <a:r>
                        <a:rPr lang="fr-FR" sz="1200" b="1" dirty="0">
                          <a:effectLst/>
                        </a:rPr>
                        <a:t>h</a:t>
                      </a:r>
                      <a:r>
                        <a:rPr lang="fr-FR" sz="1200" b="1" spc="-5" dirty="0">
                          <a:effectLst/>
                        </a:rPr>
                        <a:t>a</a:t>
                      </a:r>
                      <a:r>
                        <a:rPr lang="fr-FR" sz="1200" b="1" dirty="0">
                          <a:effectLst/>
                        </a:rPr>
                        <a:t>rge</a:t>
                      </a:r>
                      <a:r>
                        <a:rPr lang="fr-FR" sz="1200" b="1" spc="-10" dirty="0">
                          <a:effectLst/>
                        </a:rPr>
                        <a:t> </a:t>
                      </a:r>
                      <a:r>
                        <a:rPr lang="fr-FR" sz="1200" b="1" dirty="0">
                          <a:effectLst/>
                        </a:rPr>
                        <a:t>du</a:t>
                      </a:r>
                      <a:r>
                        <a:rPr lang="fr-FR" sz="1200" b="1" spc="-10" dirty="0">
                          <a:effectLst/>
                        </a:rPr>
                        <a:t> </a:t>
                      </a:r>
                      <a:r>
                        <a:rPr lang="fr-FR" sz="1200" b="1" dirty="0">
                          <a:effectLst/>
                        </a:rPr>
                        <a:t>p</a:t>
                      </a:r>
                      <a:r>
                        <a:rPr lang="fr-FR" sz="1200" b="1" spc="-5" dirty="0">
                          <a:effectLst/>
                        </a:rPr>
                        <a:t>e</a:t>
                      </a:r>
                      <a:r>
                        <a:rPr lang="fr-FR" sz="1200" b="1" dirty="0">
                          <a:effectLst/>
                        </a:rPr>
                        <a:t>r</a:t>
                      </a:r>
                      <a:r>
                        <a:rPr lang="fr-FR" sz="1200" b="1" spc="5" dirty="0">
                          <a:effectLst/>
                        </a:rPr>
                        <a:t>s</a:t>
                      </a:r>
                      <a:r>
                        <a:rPr lang="fr-FR" sz="1200" b="1" dirty="0">
                          <a:effectLst/>
                        </a:rPr>
                        <a:t>on</a:t>
                      </a:r>
                      <a:r>
                        <a:rPr lang="fr-FR" sz="1200" b="1" spc="15" dirty="0">
                          <a:effectLst/>
                        </a:rPr>
                        <a:t>n</a:t>
                      </a:r>
                      <a:r>
                        <a:rPr lang="fr-FR" sz="1200" b="1" spc="-5" dirty="0">
                          <a:effectLst/>
                        </a:rPr>
                        <a:t>e</a:t>
                      </a:r>
                      <a:r>
                        <a:rPr lang="fr-FR" sz="1200" b="1" dirty="0">
                          <a:effectLst/>
                        </a:rPr>
                        <a:t>l </a:t>
                      </a:r>
                      <a:r>
                        <a:rPr lang="fr-FR" sz="1200" b="1" spc="-5" dirty="0">
                          <a:effectLst/>
                        </a:rPr>
                        <a:t>c</a:t>
                      </a:r>
                      <a:r>
                        <a:rPr lang="fr-FR" sz="1200" b="1" dirty="0">
                          <a:effectLst/>
                        </a:rPr>
                        <a:t>o</a:t>
                      </a:r>
                      <a:r>
                        <a:rPr lang="fr-FR" sz="1200" b="1" spc="15" dirty="0">
                          <a:effectLst/>
                        </a:rPr>
                        <a:t>n</a:t>
                      </a:r>
                      <a:r>
                        <a:rPr lang="fr-FR" sz="1200" b="1" spc="5" dirty="0">
                          <a:effectLst/>
                        </a:rPr>
                        <a:t>t</a:t>
                      </a:r>
                      <a:r>
                        <a:rPr lang="fr-FR" sz="1200" b="1" dirty="0">
                          <a:effectLst/>
                        </a:rPr>
                        <a:t>r</a:t>
                      </a:r>
                      <a:r>
                        <a:rPr lang="fr-FR" sz="1200" b="1" spc="-5" dirty="0">
                          <a:effectLst/>
                        </a:rPr>
                        <a:t>ac</a:t>
                      </a:r>
                      <a:r>
                        <a:rPr lang="fr-FR" sz="1200" b="1" spc="5" dirty="0">
                          <a:effectLst/>
                        </a:rPr>
                        <a:t>t</a:t>
                      </a:r>
                      <a:r>
                        <a:rPr lang="fr-FR" sz="1200" b="1" dirty="0">
                          <a:effectLst/>
                        </a:rPr>
                        <a:t>u</a:t>
                      </a:r>
                      <a:r>
                        <a:rPr lang="fr-FR" sz="1200" b="1" spc="-5" dirty="0">
                          <a:effectLst/>
                        </a:rPr>
                        <a:t>e</a:t>
                      </a:r>
                      <a:r>
                        <a:rPr lang="fr-FR" sz="1200" b="1" dirty="0">
                          <a:effectLst/>
                        </a:rPr>
                        <a:t>l</a:t>
                      </a:r>
                    </a:p>
                    <a:p>
                      <a:pPr marL="64770">
                        <a:lnSpc>
                          <a:spcPct val="115000"/>
                        </a:lnSpc>
                        <a:spcBef>
                          <a:spcPts val="10"/>
                        </a:spcBef>
                        <a:spcAft>
                          <a:spcPts val="0"/>
                        </a:spcAft>
                      </a:pPr>
                      <a:r>
                        <a:rPr lang="fr-FR" sz="1200" b="1" spc="5" dirty="0">
                          <a:effectLst/>
                        </a:rPr>
                        <a:t>s</a:t>
                      </a:r>
                      <a:r>
                        <a:rPr lang="fr-FR" sz="1200" b="1" dirty="0">
                          <a:effectLst/>
                        </a:rPr>
                        <a:t>ur</a:t>
                      </a:r>
                      <a:r>
                        <a:rPr lang="fr-FR" sz="1200" b="1" spc="-5" dirty="0">
                          <a:effectLst/>
                        </a:rPr>
                        <a:t> </a:t>
                      </a:r>
                      <a:r>
                        <a:rPr lang="fr-FR" sz="1200" b="1" spc="5" dirty="0">
                          <a:effectLst/>
                        </a:rPr>
                        <a:t>l</a:t>
                      </a:r>
                      <a:r>
                        <a:rPr lang="fr-FR" sz="1200" b="1" spc="-5" dirty="0">
                          <a:effectLst/>
                        </a:rPr>
                        <a:t>e</a:t>
                      </a:r>
                      <a:r>
                        <a:rPr lang="fr-FR" sz="1200" b="1" dirty="0">
                          <a:effectLst/>
                        </a:rPr>
                        <a:t>s r</a:t>
                      </a:r>
                      <a:r>
                        <a:rPr lang="fr-FR" sz="1200" b="1" spc="-5" dirty="0">
                          <a:effectLst/>
                        </a:rPr>
                        <a:t>e</a:t>
                      </a:r>
                      <a:r>
                        <a:rPr lang="fr-FR" sz="1200" b="1" spc="10" dirty="0">
                          <a:effectLst/>
                        </a:rPr>
                        <a:t>c</a:t>
                      </a:r>
                      <a:r>
                        <a:rPr lang="fr-FR" sz="1200" b="1" spc="-5" dirty="0">
                          <a:effectLst/>
                        </a:rPr>
                        <a:t>e</a:t>
                      </a:r>
                      <a:r>
                        <a:rPr lang="fr-FR" sz="1200" b="1" spc="5" dirty="0">
                          <a:effectLst/>
                        </a:rPr>
                        <a:t>tt</a:t>
                      </a:r>
                      <a:r>
                        <a:rPr lang="fr-FR" sz="1200" b="1" spc="-5" dirty="0">
                          <a:effectLst/>
                        </a:rPr>
                        <a:t>e</a:t>
                      </a:r>
                      <a:r>
                        <a:rPr lang="fr-FR" sz="1200" b="1" dirty="0">
                          <a:effectLst/>
                        </a:rPr>
                        <a:t>s prop</a:t>
                      </a:r>
                      <a:r>
                        <a:rPr lang="fr-FR" sz="1200" b="1" spc="10" dirty="0">
                          <a:effectLst/>
                        </a:rPr>
                        <a:t>r</a:t>
                      </a:r>
                      <a:r>
                        <a:rPr lang="fr-FR" sz="1200" b="1" spc="-5"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smtClean="0">
                          <a:effectLst/>
                        </a:rPr>
                        <a:t>P</a:t>
                      </a:r>
                      <a:r>
                        <a:rPr lang="fr-FR" sz="1200" b="1" spc="-5" dirty="0" smtClean="0">
                          <a:effectLst/>
                        </a:rPr>
                        <a:t>a</a:t>
                      </a:r>
                      <a:r>
                        <a:rPr lang="fr-FR" sz="1200" b="1" dirty="0" smtClean="0">
                          <a:effectLst/>
                        </a:rPr>
                        <a:t>r</a:t>
                      </a:r>
                      <a:r>
                        <a:rPr lang="fr-FR" sz="1200" b="1" spc="-5" dirty="0" smtClean="0">
                          <a:effectLst/>
                        </a:rPr>
                        <a:t>t</a:t>
                      </a:r>
                      <a:r>
                        <a:rPr lang="fr-FR" sz="1200" b="1" spc="-5" baseline="0" dirty="0" smtClean="0">
                          <a:effectLst/>
                        </a:rPr>
                        <a:t> </a:t>
                      </a:r>
                      <a:r>
                        <a:rPr lang="fr-FR" sz="1200" b="1" dirty="0" smtClean="0">
                          <a:effectLst/>
                        </a:rPr>
                        <a:t>r</a:t>
                      </a:r>
                      <a:r>
                        <a:rPr lang="fr-FR" sz="1200" b="1" spc="-5" dirty="0" smtClean="0">
                          <a:effectLst/>
                        </a:rPr>
                        <a:t>e</a:t>
                      </a:r>
                      <a:r>
                        <a:rPr lang="fr-FR" sz="1200" b="1" spc="5" dirty="0" smtClean="0">
                          <a:effectLst/>
                        </a:rPr>
                        <a:t>l</a:t>
                      </a:r>
                      <a:r>
                        <a:rPr lang="fr-FR" sz="1200" b="1" spc="-5" dirty="0" smtClean="0">
                          <a:effectLst/>
                        </a:rPr>
                        <a:t>a</a:t>
                      </a:r>
                      <a:r>
                        <a:rPr lang="fr-FR" sz="1200" b="1" spc="5" dirty="0" smtClean="0">
                          <a:effectLst/>
                        </a:rPr>
                        <a:t>ti</a:t>
                      </a:r>
                      <a:r>
                        <a:rPr lang="fr-FR" sz="1200" b="1" dirty="0" smtClean="0">
                          <a:effectLst/>
                        </a:rPr>
                        <a:t>ve</a:t>
                      </a:r>
                      <a:r>
                        <a:rPr lang="fr-FR" sz="1200" b="1" spc="-5" dirty="0" smtClean="0">
                          <a:effectLst/>
                        </a:rPr>
                        <a:t> </a:t>
                      </a:r>
                      <a:r>
                        <a:rPr lang="fr-FR" sz="1200" b="1" dirty="0">
                          <a:effectLst/>
                        </a:rPr>
                        <a:t>du</a:t>
                      </a:r>
                      <a:r>
                        <a:rPr lang="fr-FR" sz="1200" b="1" spc="-10" dirty="0">
                          <a:effectLst/>
                        </a:rPr>
                        <a:t> </a:t>
                      </a:r>
                      <a:r>
                        <a:rPr lang="fr-FR" sz="1200" b="1" spc="15" dirty="0">
                          <a:effectLst/>
                        </a:rPr>
                        <a:t>p</a:t>
                      </a:r>
                      <a:r>
                        <a:rPr lang="fr-FR" sz="1200" b="1" spc="-5" dirty="0">
                          <a:effectLst/>
                        </a:rPr>
                        <a:t>e</a:t>
                      </a:r>
                      <a:r>
                        <a:rPr lang="fr-FR" sz="1200" b="1" dirty="0">
                          <a:effectLst/>
                        </a:rPr>
                        <a:t>r</a:t>
                      </a:r>
                      <a:r>
                        <a:rPr lang="fr-FR" sz="1200" b="1" spc="5" dirty="0">
                          <a:effectLst/>
                        </a:rPr>
                        <a:t>s</a:t>
                      </a:r>
                      <a:r>
                        <a:rPr lang="fr-FR" sz="1200" b="1" dirty="0">
                          <a:effectLst/>
                        </a:rPr>
                        <a:t>onn</a:t>
                      </a:r>
                      <a:r>
                        <a:rPr lang="fr-FR" sz="1200" b="1" spc="-5" dirty="0">
                          <a:effectLst/>
                        </a:rPr>
                        <a:t>e</a:t>
                      </a:r>
                      <a:r>
                        <a:rPr lang="fr-FR" sz="1200" b="1" dirty="0">
                          <a:effectLst/>
                        </a:rPr>
                        <a:t>l</a:t>
                      </a:r>
                    </a:p>
                    <a:p>
                      <a:pPr marL="64770" marR="127635">
                        <a:lnSpc>
                          <a:spcPct val="100000"/>
                        </a:lnSpc>
                        <a:spcAft>
                          <a:spcPts val="0"/>
                        </a:spcAft>
                      </a:pPr>
                      <a:r>
                        <a:rPr lang="fr-FR" sz="1200" b="1" spc="-5" dirty="0">
                          <a:effectLst/>
                        </a:rPr>
                        <a:t>e</a:t>
                      </a:r>
                      <a:r>
                        <a:rPr lang="fr-FR" sz="1200" b="1" spc="5" dirty="0">
                          <a:effectLst/>
                        </a:rPr>
                        <a:t>m</a:t>
                      </a:r>
                      <a:r>
                        <a:rPr lang="fr-FR" sz="1200" b="1" dirty="0">
                          <a:effectLst/>
                        </a:rPr>
                        <a:t>b</a:t>
                      </a:r>
                      <a:r>
                        <a:rPr lang="fr-FR" sz="1200" b="1" spc="-5" dirty="0">
                          <a:effectLst/>
                        </a:rPr>
                        <a:t>a</a:t>
                      </a:r>
                      <a:r>
                        <a:rPr lang="fr-FR" sz="1200" b="1" dirty="0">
                          <a:effectLst/>
                        </a:rPr>
                        <a:t>u</a:t>
                      </a:r>
                      <a:r>
                        <a:rPr lang="fr-FR" sz="1200" b="1" spc="-5" dirty="0">
                          <a:effectLst/>
                        </a:rPr>
                        <a:t>c</a:t>
                      </a:r>
                      <a:r>
                        <a:rPr lang="fr-FR" sz="1200" b="1" dirty="0">
                          <a:effectLst/>
                        </a:rPr>
                        <a:t>hé</a:t>
                      </a:r>
                      <a:r>
                        <a:rPr lang="fr-FR" sz="1200" b="1" spc="-5" dirty="0">
                          <a:effectLst/>
                        </a:rPr>
                        <a:t> </a:t>
                      </a:r>
                      <a:r>
                        <a:rPr lang="fr-FR" sz="1200" b="1" spc="15" dirty="0">
                          <a:effectLst/>
                        </a:rPr>
                        <a:t>p</a:t>
                      </a:r>
                      <a:r>
                        <a:rPr lang="fr-FR" sz="1200" b="1" spc="-5" dirty="0">
                          <a:effectLst/>
                        </a:rPr>
                        <a:t>a</a:t>
                      </a:r>
                      <a:r>
                        <a:rPr lang="fr-FR" sz="1200" b="1" dirty="0">
                          <a:effectLst/>
                        </a:rPr>
                        <a:t>r</a:t>
                      </a:r>
                      <a:r>
                        <a:rPr lang="fr-FR" sz="1200" b="1" spc="-5"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a:t>
                      </a:r>
                      <a:r>
                        <a:rPr lang="fr-FR" sz="1200" b="1" spc="15" dirty="0">
                          <a:effectLst/>
                        </a:rPr>
                        <a:t>d</a:t>
                      </a:r>
                      <a:r>
                        <a:rPr lang="fr-FR" sz="1200" b="1" spc="-5" dirty="0">
                          <a:effectLst/>
                        </a:rPr>
                        <a:t>a</a:t>
                      </a:r>
                      <a:r>
                        <a:rPr lang="fr-FR" sz="1200" b="1" dirty="0">
                          <a:effectLst/>
                        </a:rPr>
                        <a:t>ns </a:t>
                      </a:r>
                      <a:r>
                        <a:rPr lang="fr-FR" sz="1200" b="1" spc="5" dirty="0">
                          <a:effectLst/>
                        </a:rPr>
                        <a:t>l</a:t>
                      </a:r>
                      <a:r>
                        <a:rPr lang="fr-FR" sz="1200" b="1" spc="-5" dirty="0">
                          <a:effectLst/>
                        </a:rPr>
                        <a:t>e</a:t>
                      </a:r>
                      <a:r>
                        <a:rPr lang="fr-FR" sz="1200" b="1" dirty="0">
                          <a:effectLst/>
                        </a:rPr>
                        <a:t>s r</a:t>
                      </a:r>
                      <a:r>
                        <a:rPr lang="fr-FR" sz="1200" b="1" spc="-5" dirty="0">
                          <a:effectLst/>
                        </a:rPr>
                        <a:t>ece</a:t>
                      </a:r>
                      <a:r>
                        <a:rPr lang="fr-FR" sz="1200" b="1" spc="5" dirty="0">
                          <a:effectLst/>
                        </a:rPr>
                        <a:t>tt</a:t>
                      </a:r>
                      <a:r>
                        <a:rPr lang="fr-FR" sz="1200" b="1" spc="-5" dirty="0">
                          <a:effectLst/>
                        </a:rPr>
                        <a:t>e</a:t>
                      </a:r>
                      <a:r>
                        <a:rPr lang="fr-FR" sz="1200" b="1" dirty="0">
                          <a:effectLst/>
                        </a:rPr>
                        <a:t>s</a:t>
                      </a:r>
                      <a:r>
                        <a:rPr lang="fr-FR" sz="1200" b="1" spc="15" dirty="0">
                          <a:effectLst/>
                        </a:rPr>
                        <a:t> </a:t>
                      </a:r>
                      <a:r>
                        <a:rPr lang="fr-FR" sz="1200" b="1" dirty="0">
                          <a:effectLst/>
                        </a:rPr>
                        <a:t>g</a:t>
                      </a:r>
                      <a:r>
                        <a:rPr lang="fr-FR" sz="1200" b="1" spc="-5" dirty="0">
                          <a:effectLst/>
                        </a:rPr>
                        <a:t>é</a:t>
                      </a:r>
                      <a:r>
                        <a:rPr lang="fr-FR" sz="1200" b="1" dirty="0">
                          <a:effectLst/>
                        </a:rPr>
                        <a:t>n</a:t>
                      </a:r>
                      <a:r>
                        <a:rPr lang="fr-FR" sz="1200" b="1" spc="-5" dirty="0">
                          <a:effectLst/>
                        </a:rPr>
                        <a:t>é</a:t>
                      </a:r>
                      <a:r>
                        <a:rPr lang="fr-FR" sz="1200" b="1" spc="10" dirty="0">
                          <a:effectLst/>
                        </a:rPr>
                        <a:t>r</a:t>
                      </a:r>
                      <a:r>
                        <a:rPr lang="fr-FR" sz="1200" b="1" spc="-5" dirty="0">
                          <a:effectLst/>
                        </a:rPr>
                        <a:t>ée</a:t>
                      </a:r>
                      <a:r>
                        <a:rPr lang="fr-FR" sz="1200" b="1" spc="5" dirty="0">
                          <a:effectLst/>
                        </a:rPr>
                        <a: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45"/>
                        </a:lnSpc>
                        <a:spcAft>
                          <a:spcPts val="0"/>
                        </a:spcAft>
                      </a:pPr>
                      <a:r>
                        <a:rPr lang="fr-FR" sz="1200" b="1" spc="-15" dirty="0">
                          <a:effectLst/>
                        </a:rPr>
                        <a:t>I</a:t>
                      </a:r>
                      <a:r>
                        <a:rPr lang="fr-FR" sz="1200" b="1" spc="15" dirty="0">
                          <a:effectLst/>
                        </a:rPr>
                        <a:t>n</a:t>
                      </a:r>
                      <a:r>
                        <a:rPr lang="fr-FR" sz="1200" b="1" dirty="0">
                          <a:effectLst/>
                        </a:rPr>
                        <a:t>f</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spc="15" dirty="0">
                          <a:effectLst/>
                        </a:rPr>
                        <a:t>u</a:t>
                      </a:r>
                      <a:r>
                        <a:rPr lang="fr-FR" sz="1200" b="1" dirty="0">
                          <a:effectLst/>
                        </a:rPr>
                        <a:t>r</a:t>
                      </a:r>
                      <a:r>
                        <a:rPr lang="fr-FR" sz="1200" b="1" spc="-5" dirty="0">
                          <a:effectLst/>
                        </a:rPr>
                        <a:t> </a:t>
                      </a:r>
                      <a:r>
                        <a:rPr lang="fr-FR" sz="1200" b="1" dirty="0">
                          <a:effectLst/>
                        </a:rPr>
                        <a:t>à</a:t>
                      </a:r>
                      <a:r>
                        <a:rPr lang="fr-FR" sz="1200" b="1" spc="-5" dirty="0">
                          <a:effectLst/>
                        </a:rPr>
                        <a:t> </a:t>
                      </a:r>
                      <a:r>
                        <a:rPr lang="fr-FR" sz="1200" b="1" dirty="0">
                          <a:effectLst/>
                        </a:rPr>
                        <a:t>20%</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r h="501384">
                <a:tc>
                  <a:txBody>
                    <a:bodyPr/>
                    <a:lstStyle/>
                    <a:p>
                      <a:pPr marL="64770">
                        <a:lnSpc>
                          <a:spcPts val="1335"/>
                        </a:lnSpc>
                        <a:spcAft>
                          <a:spcPts val="0"/>
                        </a:spcAft>
                      </a:pPr>
                      <a:r>
                        <a:rPr lang="fr-FR" sz="1200" b="1" spc="5" dirty="0">
                          <a:effectLst/>
                        </a:rPr>
                        <a:t>P</a:t>
                      </a:r>
                      <a:r>
                        <a:rPr lang="fr-FR" sz="1200" b="1" spc="-5" dirty="0">
                          <a:effectLst/>
                        </a:rPr>
                        <a:t>a</a:t>
                      </a:r>
                      <a:r>
                        <a:rPr lang="fr-FR" sz="1200" b="1" dirty="0">
                          <a:effectLst/>
                        </a:rPr>
                        <a:t>rt d</a:t>
                      </a:r>
                      <a:r>
                        <a:rPr lang="fr-FR" sz="1200" b="1" spc="-5" dirty="0">
                          <a:effectLst/>
                        </a:rPr>
                        <a:t>e</a:t>
                      </a:r>
                      <a:r>
                        <a:rPr lang="fr-FR" sz="1200" b="1" dirty="0">
                          <a:effectLst/>
                        </a:rPr>
                        <a:t>s r</a:t>
                      </a:r>
                      <a:r>
                        <a:rPr lang="fr-FR" sz="1200" b="1" spc="-5" dirty="0">
                          <a:effectLst/>
                        </a:rPr>
                        <a:t>e</a:t>
                      </a:r>
                      <a:r>
                        <a:rPr lang="fr-FR" sz="1200" b="1" spc="10" dirty="0">
                          <a:effectLst/>
                        </a:rPr>
                        <a:t>c</a:t>
                      </a:r>
                      <a:r>
                        <a:rPr lang="fr-FR" sz="1200" b="1" spc="-5" dirty="0">
                          <a:effectLst/>
                        </a:rPr>
                        <a:t>e</a:t>
                      </a:r>
                      <a:r>
                        <a:rPr lang="fr-FR" sz="1200" b="1" spc="5" dirty="0">
                          <a:effectLst/>
                        </a:rPr>
                        <a:t>tt</a:t>
                      </a:r>
                      <a:r>
                        <a:rPr lang="fr-FR" sz="1200" b="1" spc="-5" dirty="0">
                          <a:effectLst/>
                        </a:rPr>
                        <a:t>e</a:t>
                      </a:r>
                      <a:r>
                        <a:rPr lang="fr-FR" sz="1200" b="1" dirty="0">
                          <a:effectLst/>
                        </a:rPr>
                        <a:t>s prop</a:t>
                      </a:r>
                      <a:r>
                        <a:rPr lang="fr-FR" sz="1200" b="1" spc="10" dirty="0">
                          <a:effectLst/>
                        </a:rPr>
                        <a:t>r</a:t>
                      </a:r>
                      <a:r>
                        <a:rPr lang="fr-FR" sz="1200" b="1" spc="-5" dirty="0">
                          <a:effectLst/>
                        </a:rPr>
                        <a:t>e</a:t>
                      </a:r>
                      <a:r>
                        <a:rPr lang="fr-FR" sz="1200" b="1" dirty="0">
                          <a:effectLst/>
                        </a:rPr>
                        <a:t>s</a:t>
                      </a:r>
                      <a:r>
                        <a:rPr lang="fr-FR" sz="1200" b="1" spc="-5" dirty="0">
                          <a:effectLst/>
                        </a:rPr>
                        <a:t> </a:t>
                      </a:r>
                      <a:r>
                        <a:rPr lang="fr-FR" sz="1200" b="1" spc="5" dirty="0">
                          <a:effectLst/>
                        </a:rPr>
                        <a:t>s</a:t>
                      </a:r>
                      <a:r>
                        <a:rPr lang="fr-FR" sz="1200" b="1" dirty="0">
                          <a:effectLst/>
                        </a:rPr>
                        <a:t>ur</a:t>
                      </a:r>
                      <a:r>
                        <a:rPr lang="fr-FR" sz="1200" b="1" spc="-5" dirty="0">
                          <a:effectLst/>
                        </a:rPr>
                        <a:t> </a:t>
                      </a:r>
                      <a:r>
                        <a:rPr lang="fr-FR" sz="1200" b="1" spc="5" dirty="0">
                          <a:effectLst/>
                        </a:rPr>
                        <a:t>l</a:t>
                      </a:r>
                      <a:r>
                        <a:rPr lang="fr-FR" sz="1200" b="1" spc="-5" dirty="0">
                          <a:effectLst/>
                        </a:rPr>
                        <a:t>e</a:t>
                      </a:r>
                      <a:r>
                        <a:rPr lang="fr-FR" sz="1200" b="1" dirty="0">
                          <a:effectLst/>
                        </a:rPr>
                        <a:t>s</a:t>
                      </a:r>
                    </a:p>
                    <a:p>
                      <a:pPr marL="64770">
                        <a:lnSpc>
                          <a:spcPct val="115000"/>
                        </a:lnSpc>
                        <a:spcBef>
                          <a:spcPts val="10"/>
                        </a:spcBef>
                        <a:spcAft>
                          <a:spcPts val="0"/>
                        </a:spcAft>
                      </a:pPr>
                      <a:r>
                        <a:rPr lang="fr-FR" sz="1200" b="1" dirty="0">
                          <a:effectLst/>
                        </a:rPr>
                        <a:t>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dirty="0">
                          <a:effectLst/>
                        </a:rPr>
                        <a:t>s </a:t>
                      </a:r>
                      <a:r>
                        <a:rPr lang="fr-FR" sz="1200" b="1" spc="-5" dirty="0">
                          <a:effectLst/>
                        </a:rPr>
                        <a:t>e</a:t>
                      </a:r>
                      <a:r>
                        <a:rPr lang="fr-FR" sz="1200" b="1" spc="15" dirty="0">
                          <a:effectLst/>
                        </a:rPr>
                        <a:t>n</a:t>
                      </a:r>
                      <a:r>
                        <a:rPr lang="fr-FR" sz="1200" b="1" dirty="0">
                          <a:effectLst/>
                        </a:rPr>
                        <a:t>g</a:t>
                      </a:r>
                      <a:r>
                        <a:rPr lang="fr-FR" sz="1200" b="1" spc="10" dirty="0">
                          <a:effectLst/>
                        </a:rPr>
                        <a:t>a</a:t>
                      </a:r>
                      <a:r>
                        <a:rPr lang="fr-FR" sz="1200" b="1" spc="-10" dirty="0">
                          <a:effectLst/>
                        </a:rPr>
                        <a:t>g</a:t>
                      </a:r>
                      <a:r>
                        <a:rPr lang="fr-FR" sz="1200" b="1" spc="10" dirty="0">
                          <a:effectLst/>
                        </a:rPr>
                        <a:t>é</a:t>
                      </a:r>
                      <a:r>
                        <a:rPr lang="fr-FR" sz="1200" b="1" spc="-5"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a:t>
                      </a:r>
                      <a:r>
                        <a:rPr lang="fr-FR" sz="1200" b="1" spc="10" dirty="0">
                          <a:effectLst/>
                        </a:rPr>
                        <a:t>’</a:t>
                      </a:r>
                      <a:r>
                        <a:rPr lang="fr-FR" sz="1200" b="1" spc="-5" dirty="0">
                          <a:effectLst/>
                        </a:rPr>
                        <a:t>a</a:t>
                      </a:r>
                      <a:r>
                        <a:rPr lang="fr-FR" sz="1200" b="1" dirty="0">
                          <a:effectLst/>
                        </a:rPr>
                        <a:t>u</a:t>
                      </a:r>
                      <a:r>
                        <a:rPr lang="fr-FR" sz="1200" b="1" spc="5" dirty="0">
                          <a:effectLst/>
                        </a:rPr>
                        <a:t>t</a:t>
                      </a:r>
                      <a:r>
                        <a:rPr lang="fr-FR" sz="1200" b="1" dirty="0">
                          <a:effectLst/>
                        </a:rPr>
                        <a:t>of</a:t>
                      </a:r>
                      <a:r>
                        <a:rPr lang="fr-FR" sz="1200" b="1" spc="5" dirty="0">
                          <a:effectLst/>
                        </a:rPr>
                        <a:t>i</a:t>
                      </a:r>
                      <a:r>
                        <a:rPr lang="fr-FR" sz="1200" b="1" dirty="0">
                          <a:effectLst/>
                        </a:rPr>
                        <a:t>n</a:t>
                      </a:r>
                      <a:r>
                        <a:rPr lang="fr-FR" sz="1200" b="1" spc="-5" dirty="0">
                          <a:effectLst/>
                        </a:rPr>
                        <a:t>a</a:t>
                      </a:r>
                      <a:r>
                        <a:rPr lang="fr-FR" sz="1200" b="1" dirty="0">
                          <a:effectLst/>
                        </a:rPr>
                        <a:t>n</a:t>
                      </a:r>
                      <a:r>
                        <a:rPr lang="fr-FR" sz="1200" b="1" spc="10" dirty="0">
                          <a:effectLst/>
                        </a:rPr>
                        <a:t>c</a:t>
                      </a:r>
                      <a:r>
                        <a:rPr lang="fr-FR" sz="1200" b="1" spc="-5" dirty="0">
                          <a:effectLst/>
                        </a:rPr>
                        <a:t>e</a:t>
                      </a:r>
                      <a:r>
                        <a:rPr lang="fr-FR" sz="1200" b="1" spc="5" dirty="0">
                          <a:effectLst/>
                        </a:rPr>
                        <a:t>m</a:t>
                      </a:r>
                      <a:r>
                        <a:rPr lang="fr-FR" sz="1200" b="1" spc="-5" dirty="0">
                          <a:effectLst/>
                        </a:rPr>
                        <a:t>e</a:t>
                      </a:r>
                      <a:r>
                        <a:rPr lang="fr-FR" sz="1200" b="1" dirty="0">
                          <a:effectLst/>
                        </a:rPr>
                        <a:t>nt de</a:t>
                      </a:r>
                    </a:p>
                    <a:p>
                      <a:pPr marL="64770">
                        <a:lnSpc>
                          <a:spcPct val="115000"/>
                        </a:lnSpc>
                        <a:spcBef>
                          <a:spcPts val="10"/>
                        </a:spcBef>
                        <a:spcAft>
                          <a:spcPts val="0"/>
                        </a:spcAft>
                      </a:pP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dirty="0">
                          <a:effectLst/>
                        </a:rPr>
                        <a:t>Do</a:t>
                      </a:r>
                      <a:r>
                        <a:rPr lang="fr-FR" sz="1200" b="1" spc="5" dirty="0">
                          <a:effectLst/>
                        </a:rPr>
                        <a:t>i</a:t>
                      </a:r>
                      <a:r>
                        <a:rPr lang="fr-FR" sz="1200" b="1" dirty="0">
                          <a:effectLst/>
                        </a:rPr>
                        <a:t>t</a:t>
                      </a:r>
                      <a:r>
                        <a:rPr lang="fr-FR" sz="1200" b="1" spc="-10" dirty="0">
                          <a:effectLst/>
                        </a:rPr>
                        <a:t> </a:t>
                      </a:r>
                      <a:r>
                        <a:rPr lang="fr-FR" sz="1200" b="1" spc="-5" dirty="0">
                          <a:effectLst/>
                        </a:rPr>
                        <a:t>ê</a:t>
                      </a:r>
                      <a:r>
                        <a:rPr lang="fr-FR" sz="1200" b="1" spc="5" dirty="0">
                          <a:effectLst/>
                        </a:rPr>
                        <a:t>t</a:t>
                      </a:r>
                      <a:r>
                        <a:rPr lang="fr-FR" sz="1200" b="1" dirty="0">
                          <a:effectLst/>
                        </a:rPr>
                        <a:t>re</a:t>
                      </a:r>
                      <a:r>
                        <a:rPr lang="fr-FR" sz="1200" b="1" spc="-5" dirty="0">
                          <a:effectLst/>
                        </a:rPr>
                        <a:t> </a:t>
                      </a: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spc="15" dirty="0">
                          <a:effectLst/>
                        </a:rPr>
                        <a:t>u</a:t>
                      </a:r>
                      <a:r>
                        <a:rPr lang="fr-FR" sz="1200" b="1" dirty="0">
                          <a:effectLst/>
                        </a:rPr>
                        <a:t>r</a:t>
                      </a:r>
                    </a:p>
                    <a:p>
                      <a:pPr marL="64770">
                        <a:lnSpc>
                          <a:spcPct val="115000"/>
                        </a:lnSpc>
                        <a:spcBef>
                          <a:spcPts val="10"/>
                        </a:spcBef>
                        <a:spcAft>
                          <a:spcPts val="0"/>
                        </a:spcAft>
                      </a:pPr>
                      <a:r>
                        <a:rPr lang="fr-FR" sz="1200" b="1" dirty="0">
                          <a:effectLst/>
                        </a:rPr>
                        <a:t>ou</a:t>
                      </a:r>
                      <a:r>
                        <a:rPr lang="fr-FR" sz="1200" b="1" spc="-60" dirty="0">
                          <a:effectLst/>
                        </a:rPr>
                        <a:t> </a:t>
                      </a:r>
                      <a:r>
                        <a:rPr lang="fr-FR" sz="1200" b="1" spc="-5" dirty="0">
                          <a:effectLst/>
                        </a:rPr>
                        <a:t>é</a:t>
                      </a:r>
                      <a:r>
                        <a:rPr lang="fr-FR" sz="1200" b="1" dirty="0">
                          <a:effectLst/>
                        </a:rPr>
                        <a:t>g</a:t>
                      </a:r>
                      <a:r>
                        <a:rPr lang="fr-FR" sz="1200" b="1" spc="-5" dirty="0">
                          <a:effectLst/>
                        </a:rPr>
                        <a:t>a</a:t>
                      </a:r>
                      <a:r>
                        <a:rPr lang="fr-FR" sz="1200" b="1" dirty="0">
                          <a:effectLst/>
                        </a:rPr>
                        <a:t>l à</a:t>
                      </a:r>
                      <a:r>
                        <a:rPr lang="fr-FR" sz="1200" b="1" spc="-5" dirty="0">
                          <a:effectLst/>
                        </a:rPr>
                        <a:t> </a:t>
                      </a:r>
                      <a:r>
                        <a:rPr lang="fr-FR" sz="1200" b="1" dirty="0">
                          <a:effectLst/>
                        </a:rPr>
                        <a:t>1</a:t>
                      </a:r>
                      <a:r>
                        <a:rPr lang="fr-FR" sz="1200" b="1" spc="10" dirty="0">
                          <a:effectLst/>
                        </a:rPr>
                        <a:t>’</a:t>
                      </a:r>
                      <a:r>
                        <a:rPr lang="fr-FR" sz="1200" b="1" spc="-5" dirty="0">
                          <a:effectLst/>
                        </a:rPr>
                        <a:t>é</a:t>
                      </a:r>
                      <a:r>
                        <a:rPr lang="fr-FR" sz="1200" b="1" dirty="0">
                          <a:effectLst/>
                        </a:rPr>
                        <a:t>qu</a:t>
                      </a:r>
                      <a:r>
                        <a:rPr lang="fr-FR" sz="1200" b="1" spc="5" dirty="0">
                          <a:effectLst/>
                        </a:rPr>
                        <a:t>ili</a:t>
                      </a:r>
                      <a:r>
                        <a:rPr lang="fr-FR" sz="1200" b="1" dirty="0">
                          <a:effectLst/>
                        </a:rPr>
                        <a:t>bre</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r>
              <a:tr h="999951">
                <a:tc>
                  <a:txBody>
                    <a:bodyPr/>
                    <a:lstStyle/>
                    <a:p>
                      <a:pPr marL="64770">
                        <a:lnSpc>
                          <a:spcPts val="1335"/>
                        </a:lnSpc>
                        <a:spcAft>
                          <a:spcPts val="0"/>
                        </a:spcAft>
                      </a:pPr>
                      <a:r>
                        <a:rPr lang="fr-FR" sz="1200" b="1" spc="5" dirty="0">
                          <a:effectLst/>
                        </a:rPr>
                        <a:t>P</a:t>
                      </a:r>
                      <a:r>
                        <a:rPr lang="fr-FR" sz="1200" b="1" spc="-5" dirty="0">
                          <a:effectLst/>
                        </a:rPr>
                        <a:t>a</a:t>
                      </a:r>
                      <a:r>
                        <a:rPr lang="fr-FR" sz="1200" b="1" dirty="0">
                          <a:effectLst/>
                        </a:rPr>
                        <a:t>rt d</a:t>
                      </a:r>
                      <a:r>
                        <a:rPr lang="fr-FR" sz="1200" b="1" spc="-5" dirty="0">
                          <a:effectLst/>
                        </a:rPr>
                        <a:t>e</a:t>
                      </a:r>
                      <a:r>
                        <a:rPr lang="fr-FR" sz="1200" b="1" dirty="0">
                          <a:effectLst/>
                        </a:rPr>
                        <a:t>s de</a:t>
                      </a:r>
                      <a:r>
                        <a:rPr lang="fr-FR" sz="1200" b="1" spc="-10" dirty="0">
                          <a:effectLst/>
                        </a:rPr>
                        <a:t> </a:t>
                      </a:r>
                      <a:r>
                        <a:rPr lang="fr-FR" sz="1200" b="1" dirty="0">
                          <a:effectLst/>
                        </a:rPr>
                        <a:t>do</a:t>
                      </a:r>
                      <a:r>
                        <a:rPr lang="fr-FR" sz="1200" b="1" spc="5" dirty="0">
                          <a:effectLst/>
                        </a:rPr>
                        <a:t>t</a:t>
                      </a:r>
                      <a:r>
                        <a:rPr lang="fr-FR" sz="1200" b="1" spc="-5" dirty="0">
                          <a:effectLst/>
                        </a:rPr>
                        <a:t>a</a:t>
                      </a:r>
                      <a:r>
                        <a:rPr lang="fr-FR" sz="1200" b="1" spc="5" dirty="0">
                          <a:effectLst/>
                        </a:rPr>
                        <a:t>ti</a:t>
                      </a:r>
                      <a:r>
                        <a:rPr lang="fr-FR" sz="1200" b="1" dirty="0">
                          <a:effectLst/>
                        </a:rPr>
                        <a:t>ons</a:t>
                      </a:r>
                      <a:r>
                        <a:rPr lang="fr-FR" sz="1200" b="1" spc="-5" dirty="0">
                          <a:effectLst/>
                        </a:rPr>
                        <a:t> a</a:t>
                      </a:r>
                      <a:r>
                        <a:rPr lang="fr-FR" sz="1200" b="1" dirty="0">
                          <a:effectLst/>
                        </a:rPr>
                        <a:t>ux</a:t>
                      </a:r>
                    </a:p>
                    <a:p>
                      <a:pPr marL="64770" marR="169545">
                        <a:lnSpc>
                          <a:spcPct val="100000"/>
                        </a:lnSpc>
                        <a:spcAft>
                          <a:spcPts val="0"/>
                        </a:spcAft>
                      </a:pPr>
                      <a:r>
                        <a:rPr lang="fr-FR" sz="1200" b="1" spc="-5" dirty="0">
                          <a:effectLst/>
                        </a:rPr>
                        <a:t>a</a:t>
                      </a:r>
                      <a:r>
                        <a:rPr lang="fr-FR" sz="1200" b="1" spc="5" dirty="0">
                          <a:effectLst/>
                        </a:rPr>
                        <a:t>m</a:t>
                      </a:r>
                      <a:r>
                        <a:rPr lang="fr-FR" sz="1200" b="1" dirty="0">
                          <a:effectLst/>
                        </a:rPr>
                        <a:t>or</a:t>
                      </a:r>
                      <a:r>
                        <a:rPr lang="fr-FR" sz="1200" b="1" spc="5" dirty="0">
                          <a:effectLst/>
                        </a:rPr>
                        <a:t>tiss</a:t>
                      </a:r>
                      <a:r>
                        <a:rPr lang="fr-FR" sz="1200" b="1" spc="-5" dirty="0">
                          <a:effectLst/>
                        </a:rPr>
                        <a:t>e</a:t>
                      </a:r>
                      <a:r>
                        <a:rPr lang="fr-FR" sz="1200" b="1" spc="5" dirty="0">
                          <a:effectLst/>
                        </a:rPr>
                        <a:t>m</a:t>
                      </a:r>
                      <a:r>
                        <a:rPr lang="fr-FR" sz="1200" b="1" spc="-5" dirty="0">
                          <a:effectLst/>
                        </a:rPr>
                        <a:t>e</a:t>
                      </a:r>
                      <a:r>
                        <a:rPr lang="fr-FR" sz="1200" b="1" dirty="0">
                          <a:effectLst/>
                        </a:rPr>
                        <a:t>n</a:t>
                      </a:r>
                      <a:r>
                        <a:rPr lang="fr-FR" sz="1200" b="1" spc="5" dirty="0">
                          <a:effectLst/>
                        </a:rPr>
                        <a:t>t</a:t>
                      </a:r>
                      <a:r>
                        <a:rPr lang="fr-FR" sz="1200" b="1" dirty="0">
                          <a:effectLst/>
                        </a:rPr>
                        <a:t>s </a:t>
                      </a:r>
                      <a:r>
                        <a:rPr lang="fr-FR" sz="1200" b="1" spc="5" dirty="0">
                          <a:effectLst/>
                        </a:rPr>
                        <a:t>s</a:t>
                      </a:r>
                      <a:r>
                        <a:rPr lang="fr-FR" sz="1200" b="1" dirty="0">
                          <a:effectLst/>
                        </a:rPr>
                        <a:t>ur</a:t>
                      </a:r>
                      <a:r>
                        <a:rPr lang="fr-FR" sz="1200" b="1" spc="-5" dirty="0">
                          <a:effectLst/>
                        </a:rPr>
                        <a:t> </a:t>
                      </a:r>
                      <a:r>
                        <a:rPr lang="fr-FR" sz="1200" b="1" spc="5" dirty="0">
                          <a:effectLst/>
                        </a:rPr>
                        <a:t>l</a:t>
                      </a:r>
                      <a:r>
                        <a:rPr lang="fr-FR" sz="1200" b="1" dirty="0">
                          <a:effectLst/>
                        </a:rPr>
                        <a:t>e</a:t>
                      </a:r>
                      <a:r>
                        <a:rPr lang="fr-FR" sz="1200" b="1" spc="-5" dirty="0">
                          <a:effectLst/>
                        </a:rPr>
                        <a:t> </a:t>
                      </a:r>
                      <a:r>
                        <a:rPr lang="fr-FR" sz="1200" b="1" dirty="0">
                          <a:effectLst/>
                        </a:rPr>
                        <a:t>b</a:t>
                      </a:r>
                      <a:r>
                        <a:rPr lang="fr-FR" sz="1200" b="1" spc="15" dirty="0">
                          <a:effectLst/>
                        </a:rPr>
                        <a:t>u</a:t>
                      </a:r>
                      <a:r>
                        <a:rPr lang="fr-FR" sz="1200" b="1" dirty="0">
                          <a:effectLst/>
                        </a:rPr>
                        <a:t>d</a:t>
                      </a:r>
                      <a:r>
                        <a:rPr lang="fr-FR" sz="1200" b="1" spc="-10" dirty="0">
                          <a:effectLst/>
                        </a:rPr>
                        <a:t>g</a:t>
                      </a:r>
                      <a:r>
                        <a:rPr lang="fr-FR" sz="1200" b="1" spc="-5" dirty="0">
                          <a:effectLst/>
                        </a:rPr>
                        <a:t>e</a:t>
                      </a:r>
                      <a:r>
                        <a:rPr lang="fr-FR" sz="1200" b="1" dirty="0">
                          <a:effectLst/>
                        </a:rPr>
                        <a:t>t </a:t>
                      </a:r>
                      <a:r>
                        <a:rPr lang="fr-FR" sz="1200" b="1" spc="15" dirty="0">
                          <a:effectLst/>
                        </a:rPr>
                        <a:t>d</a:t>
                      </a:r>
                      <a:r>
                        <a:rPr lang="fr-FR" sz="1200" b="1" dirty="0">
                          <a:effectLst/>
                        </a:rPr>
                        <a:t>e fon</a:t>
                      </a:r>
                      <a:r>
                        <a:rPr lang="fr-FR" sz="1200" b="1" spc="-5" dirty="0">
                          <a:effectLst/>
                        </a:rPr>
                        <a:t>c</a:t>
                      </a:r>
                      <a:r>
                        <a:rPr lang="fr-FR" sz="1200" b="1" spc="5" dirty="0">
                          <a:effectLst/>
                        </a:rPr>
                        <a:t>ti</a:t>
                      </a:r>
                      <a:r>
                        <a:rPr lang="fr-FR" sz="1200" b="1" dirty="0">
                          <a:effectLst/>
                        </a:rPr>
                        <a:t>onn</a:t>
                      </a:r>
                      <a:r>
                        <a:rPr lang="fr-FR" sz="1200" b="1" spc="-5" dirty="0">
                          <a:effectLst/>
                        </a:rPr>
                        <a:t>e</a:t>
                      </a:r>
                      <a:r>
                        <a:rPr lang="fr-FR" sz="1200" b="1" spc="5" dirty="0">
                          <a:effectLst/>
                        </a:rPr>
                        <a:t>m</a:t>
                      </a:r>
                      <a:r>
                        <a:rPr lang="fr-FR" sz="1200" b="1" spc="-5" dirty="0">
                          <a:effectLst/>
                        </a:rPr>
                        <a:t>e</a:t>
                      </a:r>
                      <a:r>
                        <a:rPr lang="fr-FR" sz="1200" b="1" dirty="0">
                          <a:effectLst/>
                        </a:rPr>
                        <a:t>nt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15" dirty="0">
                          <a:effectLst/>
                        </a:rPr>
                        <a:t>p</a:t>
                      </a:r>
                      <a:r>
                        <a:rPr lang="fr-FR" sz="1200" b="1" spc="10" dirty="0">
                          <a:effectLst/>
                        </a:rPr>
                        <a:t>r</a:t>
                      </a:r>
                      <a:r>
                        <a:rPr lang="fr-FR" sz="1200" b="1" spc="-5" dirty="0">
                          <a:effectLst/>
                        </a:rPr>
                        <a:t>é</a:t>
                      </a:r>
                      <a:r>
                        <a:rPr lang="fr-FR" sz="1200" b="1" dirty="0">
                          <a:effectLst/>
                        </a:rPr>
                        <a:t>vo</a:t>
                      </a:r>
                      <a:r>
                        <a:rPr lang="fr-FR" sz="1200" b="1" spc="5" dirty="0">
                          <a:effectLst/>
                        </a:rPr>
                        <a:t>i</a:t>
                      </a:r>
                      <a:r>
                        <a:rPr lang="fr-FR" sz="1200" b="1" dirty="0">
                          <a:effectLst/>
                        </a:rPr>
                        <a:t>r</a:t>
                      </a:r>
                    </a:p>
                    <a:p>
                      <a:pPr marL="64770" marR="703580">
                        <a:lnSpc>
                          <a:spcPct val="115000"/>
                        </a:lnSpc>
                        <a:spcAft>
                          <a:spcPts val="0"/>
                        </a:spcAft>
                      </a:pPr>
                      <a:r>
                        <a:rPr lang="fr-FR" sz="1200" b="1" dirty="0">
                          <a:effectLst/>
                        </a:rPr>
                        <a:t>d</a:t>
                      </a:r>
                      <a:r>
                        <a:rPr lang="fr-FR" sz="1200" b="1" spc="-5" dirty="0">
                          <a:effectLst/>
                        </a:rPr>
                        <a:t>e</a:t>
                      </a:r>
                      <a:r>
                        <a:rPr lang="fr-FR" sz="1200" b="1" dirty="0">
                          <a:effectLst/>
                        </a:rPr>
                        <a:t>s fonds</a:t>
                      </a:r>
                      <a:r>
                        <a:rPr lang="fr-FR" sz="1200" b="1" spc="-15" dirty="0">
                          <a:effectLst/>
                        </a:rPr>
                        <a:t> </a:t>
                      </a:r>
                      <a:r>
                        <a:rPr lang="fr-FR" sz="1200" b="1" dirty="0">
                          <a:effectLst/>
                        </a:rPr>
                        <a:t>pour</a:t>
                      </a:r>
                      <a:r>
                        <a:rPr lang="fr-FR" sz="1200" b="1" spc="-20" dirty="0">
                          <a:effectLst/>
                        </a:rPr>
                        <a:t> </a:t>
                      </a:r>
                      <a:r>
                        <a:rPr lang="fr-FR" sz="1200" b="1" spc="5" dirty="0">
                          <a:effectLst/>
                        </a:rPr>
                        <a:t>l</a:t>
                      </a:r>
                      <a:r>
                        <a:rPr lang="fr-FR" sz="1200" b="1" dirty="0">
                          <a:effectLst/>
                        </a:rPr>
                        <a:t>e r</a:t>
                      </a:r>
                      <a:r>
                        <a:rPr lang="fr-FR" sz="1200" b="1" spc="-5" dirty="0">
                          <a:effectLst/>
                        </a:rPr>
                        <a:t>e</a:t>
                      </a:r>
                      <a:r>
                        <a:rPr lang="fr-FR" sz="1200" b="1" dirty="0">
                          <a:effectLst/>
                        </a:rPr>
                        <a:t>nouv</a:t>
                      </a:r>
                      <a:r>
                        <a:rPr lang="fr-FR" sz="1200" b="1" spc="-5" dirty="0">
                          <a:effectLst/>
                        </a:rPr>
                        <a:t>e</a:t>
                      </a:r>
                      <a:r>
                        <a:rPr lang="fr-FR" sz="1200" b="1" spc="5" dirty="0">
                          <a:effectLst/>
                        </a:rPr>
                        <a:t>ll</a:t>
                      </a:r>
                      <a:r>
                        <a:rPr lang="fr-FR" sz="1200" b="1" spc="-5" dirty="0">
                          <a:effectLst/>
                        </a:rPr>
                        <a:t>e</a:t>
                      </a:r>
                      <a:r>
                        <a:rPr lang="fr-FR" sz="1200" b="1" spc="5" dirty="0">
                          <a:effectLst/>
                        </a:rPr>
                        <a:t>m</a:t>
                      </a:r>
                      <a:r>
                        <a:rPr lang="fr-FR" sz="1200" b="1" spc="-5" dirty="0">
                          <a:effectLst/>
                        </a:rPr>
                        <a:t>e</a:t>
                      </a:r>
                      <a:r>
                        <a:rPr lang="fr-FR" sz="1200" b="1" dirty="0">
                          <a:effectLst/>
                        </a:rPr>
                        <a:t>nt</a:t>
                      </a:r>
                      <a:r>
                        <a:rPr lang="fr-FR" sz="1200" b="1" spc="5" dirty="0">
                          <a:effectLst/>
                        </a:rPr>
                        <a:t> </a:t>
                      </a:r>
                      <a:r>
                        <a:rPr lang="fr-FR" sz="1200" b="1" dirty="0">
                          <a:effectLst/>
                        </a:rPr>
                        <a:t>de</a:t>
                      </a:r>
                      <a:r>
                        <a:rPr lang="fr-FR" sz="1200" b="1" spc="-10" dirty="0">
                          <a:effectLst/>
                        </a:rPr>
                        <a:t> </a:t>
                      </a:r>
                      <a:r>
                        <a:rPr lang="fr-FR" sz="1200" b="1" spc="15" dirty="0">
                          <a:effectLst/>
                        </a:rPr>
                        <a:t>s</a:t>
                      </a:r>
                      <a:r>
                        <a:rPr lang="fr-FR" sz="1200" b="1" spc="-5" dirty="0">
                          <a:effectLst/>
                        </a:rPr>
                        <a:t>e</a:t>
                      </a:r>
                      <a:r>
                        <a:rPr lang="fr-FR" sz="1200" b="1" dirty="0">
                          <a:effectLst/>
                        </a:rPr>
                        <a:t>s </a:t>
                      </a:r>
                      <a:r>
                        <a:rPr lang="fr-FR" sz="1200" b="1" spc="-5" dirty="0">
                          <a:effectLst/>
                        </a:rPr>
                        <a:t>é</a:t>
                      </a:r>
                      <a:r>
                        <a:rPr lang="fr-FR" sz="1200" b="1" dirty="0">
                          <a:effectLst/>
                        </a:rPr>
                        <a:t>qu</a:t>
                      </a:r>
                      <a:r>
                        <a:rPr lang="fr-FR" sz="1200" b="1" spc="5" dirty="0">
                          <a:effectLst/>
                        </a:rPr>
                        <a:t>i</a:t>
                      </a:r>
                      <a:r>
                        <a:rPr lang="fr-FR" sz="1200" b="1" dirty="0">
                          <a:effectLst/>
                        </a:rPr>
                        <a:t>p</a:t>
                      </a:r>
                      <a:r>
                        <a:rPr lang="fr-FR" sz="1200" b="1" spc="-5" dirty="0">
                          <a:effectLst/>
                        </a:rPr>
                        <a:t>e</a:t>
                      </a:r>
                      <a:r>
                        <a:rPr lang="fr-FR" sz="1200" b="1" spc="5" dirty="0">
                          <a:effectLst/>
                        </a:rPr>
                        <a:t>m</a:t>
                      </a:r>
                      <a:r>
                        <a:rPr lang="fr-FR" sz="1200" b="1" spc="-5" dirty="0">
                          <a:effectLst/>
                        </a:rPr>
                        <a:t>e</a:t>
                      </a:r>
                      <a:r>
                        <a:rPr lang="fr-FR" sz="1200" b="1" dirty="0">
                          <a:effectLst/>
                        </a:rPr>
                        <a:t>n</a:t>
                      </a:r>
                      <a:r>
                        <a:rPr lang="fr-FR" sz="1200" b="1" spc="5" dirty="0">
                          <a:effectLst/>
                        </a:rPr>
                        <a:t>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dirty="0">
                          <a:effectLst/>
                        </a:rPr>
                        <a:t>ur</a:t>
                      </a:r>
                      <a:r>
                        <a:rPr lang="fr-FR" sz="1200" b="1" spc="-5" dirty="0">
                          <a:effectLst/>
                        </a:rPr>
                        <a:t> </a:t>
                      </a:r>
                      <a:r>
                        <a:rPr lang="fr-FR" sz="1200" b="1" dirty="0">
                          <a:effectLst/>
                        </a:rPr>
                        <a:t>ou</a:t>
                      </a:r>
                      <a:r>
                        <a:rPr lang="fr-FR" sz="1200" b="1" spc="-10" dirty="0">
                          <a:effectLst/>
                        </a:rPr>
                        <a:t> </a:t>
                      </a:r>
                      <a:r>
                        <a:rPr lang="fr-FR" sz="1200" b="1" spc="10" dirty="0">
                          <a:effectLst/>
                        </a:rPr>
                        <a:t>é</a:t>
                      </a:r>
                      <a:r>
                        <a:rPr lang="fr-FR" sz="1200" b="1" dirty="0">
                          <a:effectLst/>
                        </a:rPr>
                        <a:t>g</a:t>
                      </a:r>
                      <a:r>
                        <a:rPr lang="fr-FR" sz="1200" b="1" spc="-5" dirty="0">
                          <a:effectLst/>
                        </a:rPr>
                        <a:t>a</a:t>
                      </a:r>
                      <a:r>
                        <a:rPr lang="fr-FR" sz="1200" b="1" dirty="0">
                          <a:effectLst/>
                        </a:rPr>
                        <a:t>l à</a:t>
                      </a:r>
                    </a:p>
                    <a:p>
                      <a:pPr marL="64770">
                        <a:lnSpc>
                          <a:spcPct val="115000"/>
                        </a:lnSpc>
                        <a:spcBef>
                          <a:spcPts val="10"/>
                        </a:spcBef>
                        <a:spcAft>
                          <a:spcPts val="0"/>
                        </a:spcAft>
                      </a:pPr>
                      <a:r>
                        <a:rPr lang="fr-FR" sz="1200" b="1" dirty="0">
                          <a:effectLst/>
                        </a:rPr>
                        <a:t>15%</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bl>
          </a:graphicData>
        </a:graphic>
      </p:graphicFrame>
      <p:sp>
        <p:nvSpPr>
          <p:cNvPr id="3" name="Rectangle 2"/>
          <p:cNvSpPr/>
          <p:nvPr/>
        </p:nvSpPr>
        <p:spPr>
          <a:xfrm>
            <a:off x="6372200" y="1009859"/>
            <a:ext cx="2771799" cy="2923197"/>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fr-SN" sz="2400" b="1" dirty="0" smtClean="0"/>
              <a:t>Echantillon </a:t>
            </a:r>
            <a:r>
              <a:rPr lang="fr-SN" sz="2400" b="1" dirty="0" smtClean="0"/>
              <a:t>EPS</a:t>
            </a:r>
            <a:endParaRPr lang="fr-SN" sz="2400" b="1" dirty="0" smtClean="0"/>
          </a:p>
          <a:p>
            <a:pPr algn="ctr"/>
            <a:endParaRPr lang="fr-SN" sz="2000" b="1" dirty="0" smtClean="0"/>
          </a:p>
          <a:p>
            <a:pPr algn="ctr"/>
            <a:r>
              <a:rPr lang="fr-SN" sz="2000" b="1" dirty="0" smtClean="0"/>
              <a:t>Fonctionnement: </a:t>
            </a:r>
            <a:r>
              <a:rPr lang="fr-SN" sz="2000" b="1" dirty="0" smtClean="0"/>
              <a:t>80 85</a:t>
            </a:r>
            <a:r>
              <a:rPr lang="fr-SN" sz="2000" b="1" dirty="0" smtClean="0"/>
              <a:t>%</a:t>
            </a:r>
          </a:p>
          <a:p>
            <a:pPr algn="ctr"/>
            <a:endParaRPr lang="fr-SN" sz="2000" b="1" dirty="0" smtClean="0"/>
          </a:p>
          <a:p>
            <a:pPr algn="ctr"/>
            <a:r>
              <a:rPr lang="fr-SN" sz="2000" b="1" dirty="0" smtClean="0"/>
              <a:t>Investissement:</a:t>
            </a:r>
          </a:p>
          <a:p>
            <a:pPr algn="ctr"/>
            <a:r>
              <a:rPr lang="fr-SN" sz="2000" b="1" dirty="0" smtClean="0"/>
              <a:t>15 -20%</a:t>
            </a:r>
          </a:p>
          <a:p>
            <a:pPr algn="ctr"/>
            <a:r>
              <a:rPr lang="fr-SN" sz="2000" b="1" dirty="0" smtClean="0"/>
              <a:t>Charges du personnel &gt; 40%</a:t>
            </a:r>
            <a:endParaRPr lang="fr-FR" sz="2000" b="1" dirty="0"/>
          </a:p>
        </p:txBody>
      </p:sp>
      <p:sp>
        <p:nvSpPr>
          <p:cNvPr id="5" name="Rectangle 4"/>
          <p:cNvSpPr/>
          <p:nvPr/>
        </p:nvSpPr>
        <p:spPr>
          <a:xfrm>
            <a:off x="6372200" y="3933056"/>
            <a:ext cx="2771800" cy="2924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Seuls Principal</a:t>
            </a:r>
            <a:r>
              <a:rPr lang="fr-FR" sz="2400" b="1" dirty="0"/>
              <a:t>, </a:t>
            </a:r>
            <a:r>
              <a:rPr lang="fr-FR" sz="2400" b="1" dirty="0" err="1"/>
              <a:t>Fann</a:t>
            </a:r>
            <a:r>
              <a:rPr lang="fr-FR" sz="2400" b="1" dirty="0"/>
              <a:t> et Pikine dégagent des recettes propres qui couvrent les charges de </a:t>
            </a:r>
            <a:r>
              <a:rPr lang="fr-FR" sz="2400" b="1" dirty="0" smtClean="0"/>
              <a:t>personnel</a:t>
            </a:r>
          </a:p>
          <a:p>
            <a:pPr algn="ctr"/>
            <a:endParaRPr lang="fr-FR" sz="1000" b="1" dirty="0" smtClean="0"/>
          </a:p>
          <a:p>
            <a:pPr algn="ctr"/>
            <a:r>
              <a:rPr lang="fr-SN" sz="2000" b="1" dirty="0" smtClean="0"/>
              <a:t>(Rapport cours des comptes)</a:t>
            </a:r>
            <a:endParaRPr lang="fr-FR" sz="2000" b="1" dirty="0"/>
          </a:p>
        </p:txBody>
      </p:sp>
    </p:spTree>
    <p:extLst>
      <p:ext uri="{BB962C8B-B14F-4D97-AF65-F5344CB8AC3E}">
        <p14:creationId xmlns:p14="http://schemas.microsoft.com/office/powerpoint/2010/main" val="749767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5132" y="-133141"/>
            <a:ext cx="8473733" cy="1143000"/>
          </a:xfrm>
        </p:spPr>
        <p:txBody>
          <a:bodyPr>
            <a:normAutofit fontScale="90000"/>
          </a:bodyPr>
          <a:lstStyle/>
          <a:p>
            <a:r>
              <a:rPr lang="fr-SN" b="1" dirty="0" smtClean="0">
                <a:solidFill>
                  <a:srgbClr val="7030A0"/>
                </a:solidFill>
              </a:rPr>
              <a:t>Des normes de gestion peu respectées</a:t>
            </a:r>
            <a:endParaRPr lang="fr-FR" b="1" dirty="0">
              <a:solidFill>
                <a:srgbClr val="7030A0"/>
              </a:solidFill>
            </a:endParaRPr>
          </a:p>
        </p:txBody>
      </p:sp>
      <p:graphicFrame>
        <p:nvGraphicFramePr>
          <p:cNvPr id="4" name="Espace réservé du contenu 3"/>
          <p:cNvGraphicFramePr>
            <a:graphicFrameLocks noGrp="1"/>
          </p:cNvGraphicFramePr>
          <p:nvPr>
            <p:ph idx="1"/>
            <p:extLst/>
          </p:nvPr>
        </p:nvGraphicFramePr>
        <p:xfrm>
          <a:off x="0" y="1009858"/>
          <a:ext cx="6447165" cy="5813044"/>
        </p:xfrm>
        <a:graphic>
          <a:graphicData uri="http://schemas.openxmlformats.org/drawingml/2006/table">
            <a:tbl>
              <a:tblPr>
                <a:tableStyleId>{5C22544A-7EE6-4342-B048-85BDC9FD1C3A}</a:tableStyleId>
              </a:tblPr>
              <a:tblGrid>
                <a:gridCol w="2456364"/>
                <a:gridCol w="2381290"/>
                <a:gridCol w="1609511"/>
              </a:tblGrid>
              <a:tr h="425873">
                <a:tc>
                  <a:txBody>
                    <a:bodyPr/>
                    <a:lstStyle/>
                    <a:p>
                      <a:pPr marL="64770">
                        <a:lnSpc>
                          <a:spcPts val="1370"/>
                        </a:lnSpc>
                        <a:spcAft>
                          <a:spcPts val="0"/>
                        </a:spcAft>
                      </a:pPr>
                      <a:endParaRPr lang="fr-FR" sz="1600" b="1" spc="5" dirty="0" smtClean="0">
                        <a:solidFill>
                          <a:srgbClr val="FFFF00"/>
                        </a:solidFill>
                        <a:effectLst/>
                      </a:endParaRPr>
                    </a:p>
                    <a:p>
                      <a:pPr marL="64770">
                        <a:lnSpc>
                          <a:spcPts val="1370"/>
                        </a:lnSpc>
                        <a:spcAft>
                          <a:spcPts val="0"/>
                        </a:spcAft>
                      </a:pPr>
                      <a:r>
                        <a:rPr lang="fr-FR" sz="1600" b="1" spc="5" dirty="0" smtClean="0">
                          <a:solidFill>
                            <a:srgbClr val="FFFF00"/>
                          </a:solidFill>
                          <a:effectLst/>
                        </a:rPr>
                        <a:t>Lib</a:t>
                      </a:r>
                      <a:r>
                        <a:rPr lang="fr-FR" sz="1600" b="1" spc="-5" dirty="0" smtClean="0">
                          <a:solidFill>
                            <a:srgbClr val="FFFF00"/>
                          </a:solidFill>
                          <a:effectLst/>
                        </a:rPr>
                        <a:t>e</a:t>
                      </a:r>
                      <a:r>
                        <a:rPr lang="fr-FR" sz="1600" b="1" spc="5" dirty="0" smtClean="0">
                          <a:solidFill>
                            <a:srgbClr val="FFFF00"/>
                          </a:solidFill>
                          <a:effectLst/>
                        </a:rPr>
                        <a:t>ll</a:t>
                      </a:r>
                      <a:r>
                        <a:rPr lang="fr-FR" sz="1600" b="1" dirty="0" smtClean="0">
                          <a:solidFill>
                            <a:srgbClr val="FFFF00"/>
                          </a:solidFill>
                          <a:effectLst/>
                        </a:rPr>
                        <a:t>é</a:t>
                      </a:r>
                      <a:endParaRPr lang="fr-FR" sz="1600" b="1" dirty="0">
                        <a:solidFill>
                          <a:srgbClr val="FFFF00"/>
                        </a:solidFill>
                        <a:effectLst/>
                        <a:latin typeface="Times New Roman" panose="02020603050405020304" pitchFamily="18" charset="0"/>
                        <a:ea typeface="Times New Roman" panose="02020603050405020304" pitchFamily="18" charset="0"/>
                      </a:endParaRPr>
                    </a:p>
                  </a:txBody>
                  <a:tcPr marL="0" marR="0" marT="0" marB="0">
                    <a:solidFill>
                      <a:schemeClr val="accent2"/>
                    </a:solidFill>
                  </a:tcPr>
                </a:tc>
                <a:tc>
                  <a:txBody>
                    <a:bodyPr/>
                    <a:lstStyle/>
                    <a:p>
                      <a:pPr marL="64770">
                        <a:lnSpc>
                          <a:spcPts val="1370"/>
                        </a:lnSpc>
                        <a:spcAft>
                          <a:spcPts val="0"/>
                        </a:spcAft>
                      </a:pPr>
                      <a:endParaRPr lang="fr-FR" sz="1600" b="1" spc="5" dirty="0" smtClean="0">
                        <a:solidFill>
                          <a:srgbClr val="FFFF00"/>
                        </a:solidFill>
                        <a:effectLst/>
                      </a:endParaRPr>
                    </a:p>
                    <a:p>
                      <a:pPr marL="64770">
                        <a:lnSpc>
                          <a:spcPts val="1370"/>
                        </a:lnSpc>
                        <a:spcAft>
                          <a:spcPts val="0"/>
                        </a:spcAft>
                      </a:pPr>
                      <a:r>
                        <a:rPr lang="fr-FR" sz="1600" b="1" spc="5" dirty="0" smtClean="0">
                          <a:solidFill>
                            <a:srgbClr val="FFFF00"/>
                          </a:solidFill>
                          <a:effectLst/>
                        </a:rPr>
                        <a:t>T</a:t>
                      </a:r>
                      <a:r>
                        <a:rPr lang="fr-FR" sz="1600" b="1" spc="-5" dirty="0" smtClean="0">
                          <a:solidFill>
                            <a:srgbClr val="FFFF00"/>
                          </a:solidFill>
                          <a:effectLst/>
                        </a:rPr>
                        <a:t>r</a:t>
                      </a:r>
                      <a:r>
                        <a:rPr lang="fr-FR" sz="1600" b="1" dirty="0" smtClean="0">
                          <a:solidFill>
                            <a:srgbClr val="FFFF00"/>
                          </a:solidFill>
                          <a:effectLst/>
                        </a:rPr>
                        <a:t>a</a:t>
                      </a:r>
                      <a:r>
                        <a:rPr lang="fr-FR" sz="1600" b="1" spc="5" dirty="0" smtClean="0">
                          <a:solidFill>
                            <a:srgbClr val="FFFF00"/>
                          </a:solidFill>
                          <a:effectLst/>
                        </a:rPr>
                        <a:t>du</a:t>
                      </a:r>
                      <a:r>
                        <a:rPr lang="fr-FR" sz="1600" b="1" spc="-5" dirty="0" smtClean="0">
                          <a:solidFill>
                            <a:srgbClr val="FFFF00"/>
                          </a:solidFill>
                          <a:effectLst/>
                        </a:rPr>
                        <a:t>ct</a:t>
                      </a:r>
                      <a:r>
                        <a:rPr lang="fr-FR" sz="1600" b="1" spc="5" dirty="0" smtClean="0">
                          <a:solidFill>
                            <a:srgbClr val="FFFF00"/>
                          </a:solidFill>
                          <a:effectLst/>
                        </a:rPr>
                        <a:t>i</a:t>
                      </a:r>
                      <a:r>
                        <a:rPr lang="fr-FR" sz="1600" b="1" dirty="0" smtClean="0">
                          <a:solidFill>
                            <a:srgbClr val="FFFF00"/>
                          </a:solidFill>
                          <a:effectLst/>
                        </a:rPr>
                        <a:t>on</a:t>
                      </a:r>
                      <a:endParaRPr lang="fr-FR" sz="1600" b="1" dirty="0">
                        <a:solidFill>
                          <a:srgbClr val="FFFF00"/>
                        </a:solidFill>
                        <a:effectLst/>
                        <a:latin typeface="Times New Roman" panose="02020603050405020304" pitchFamily="18" charset="0"/>
                        <a:ea typeface="Times New Roman" panose="02020603050405020304" pitchFamily="18" charset="0"/>
                      </a:endParaRPr>
                    </a:p>
                  </a:txBody>
                  <a:tcPr marL="0" marR="0" marT="0" marB="0">
                    <a:solidFill>
                      <a:schemeClr val="accent2"/>
                    </a:solidFill>
                  </a:tcPr>
                </a:tc>
                <a:tc>
                  <a:txBody>
                    <a:bodyPr/>
                    <a:lstStyle/>
                    <a:p>
                      <a:pPr marL="64770">
                        <a:lnSpc>
                          <a:spcPts val="1370"/>
                        </a:lnSpc>
                        <a:spcAft>
                          <a:spcPts val="0"/>
                        </a:spcAft>
                      </a:pPr>
                      <a:endParaRPr lang="fr-FR" sz="1600" b="1" dirty="0" smtClean="0">
                        <a:solidFill>
                          <a:srgbClr val="FFFF00"/>
                        </a:solidFill>
                        <a:effectLst/>
                      </a:endParaRPr>
                    </a:p>
                    <a:p>
                      <a:pPr marL="64770">
                        <a:lnSpc>
                          <a:spcPts val="1370"/>
                        </a:lnSpc>
                        <a:spcAft>
                          <a:spcPts val="0"/>
                        </a:spcAft>
                      </a:pPr>
                      <a:r>
                        <a:rPr lang="fr-FR" sz="1600" b="1" dirty="0" smtClean="0">
                          <a:solidFill>
                            <a:srgbClr val="FFFF00"/>
                          </a:solidFill>
                          <a:effectLst/>
                        </a:rPr>
                        <a:t>Va</a:t>
                      </a:r>
                      <a:r>
                        <a:rPr lang="fr-FR" sz="1600" b="1" spc="5" dirty="0" smtClean="0">
                          <a:solidFill>
                            <a:srgbClr val="FFFF00"/>
                          </a:solidFill>
                          <a:effectLst/>
                        </a:rPr>
                        <a:t>l</a:t>
                      </a:r>
                      <a:r>
                        <a:rPr lang="fr-FR" sz="1600" b="1" spc="-5" dirty="0" smtClean="0">
                          <a:solidFill>
                            <a:srgbClr val="FFFF00"/>
                          </a:solidFill>
                          <a:effectLst/>
                        </a:rPr>
                        <a:t>e</a:t>
                      </a:r>
                      <a:r>
                        <a:rPr lang="fr-FR" sz="1600" b="1" spc="5" dirty="0" smtClean="0">
                          <a:solidFill>
                            <a:srgbClr val="FFFF00"/>
                          </a:solidFill>
                          <a:effectLst/>
                        </a:rPr>
                        <a:t>u</a:t>
                      </a:r>
                      <a:r>
                        <a:rPr lang="fr-FR" sz="1600" b="1" spc="-5" dirty="0" smtClean="0">
                          <a:solidFill>
                            <a:srgbClr val="FFFF00"/>
                          </a:solidFill>
                          <a:effectLst/>
                        </a:rPr>
                        <a:t>r</a:t>
                      </a:r>
                      <a:r>
                        <a:rPr lang="fr-FR" sz="1600" b="1" dirty="0" smtClean="0">
                          <a:solidFill>
                            <a:srgbClr val="FFFF00"/>
                          </a:solidFill>
                          <a:effectLst/>
                        </a:rPr>
                        <a:t>s</a:t>
                      </a:r>
                      <a:endParaRPr lang="fr-FR" sz="1600" b="1" dirty="0">
                        <a:solidFill>
                          <a:srgbClr val="FFFF00"/>
                        </a:solidFill>
                        <a:effectLst/>
                        <a:latin typeface="Times New Roman" panose="02020603050405020304" pitchFamily="18" charset="0"/>
                        <a:ea typeface="Times New Roman" panose="02020603050405020304" pitchFamily="18" charset="0"/>
                      </a:endParaRPr>
                    </a:p>
                  </a:txBody>
                  <a:tcPr marL="0" marR="0" marT="0" marB="0">
                    <a:solidFill>
                      <a:schemeClr val="accent2"/>
                    </a:solidFill>
                  </a:tcPr>
                </a:tc>
              </a:tr>
              <a:tr h="455445">
                <a:tc>
                  <a:txBody>
                    <a:bodyPr/>
                    <a:lstStyle/>
                    <a:p>
                      <a:pPr marL="64770">
                        <a:lnSpc>
                          <a:spcPts val="1335"/>
                        </a:lnSpc>
                        <a:spcAft>
                          <a:spcPts val="0"/>
                        </a:spcAft>
                      </a:pPr>
                      <a:r>
                        <a:rPr lang="fr-FR" sz="1200" b="1" dirty="0">
                          <a:effectLst/>
                        </a:rPr>
                        <a:t>T</a:t>
                      </a:r>
                      <a:r>
                        <a:rPr lang="fr-FR" sz="1200" b="1" spc="-5" dirty="0">
                          <a:effectLst/>
                        </a:rPr>
                        <a:t>a</a:t>
                      </a:r>
                      <a:r>
                        <a:rPr lang="fr-FR" sz="1200" b="1" dirty="0">
                          <a:effectLst/>
                        </a:rPr>
                        <a:t>ux</a:t>
                      </a:r>
                      <a:r>
                        <a:rPr lang="fr-FR" sz="1200" b="1" spc="10" dirty="0">
                          <a:effectLst/>
                        </a:rPr>
                        <a:t> </a:t>
                      </a:r>
                      <a:r>
                        <a:rPr lang="fr-FR" sz="1200" b="1" dirty="0">
                          <a:effectLst/>
                        </a:rPr>
                        <a:t>d’</a:t>
                      </a:r>
                      <a:r>
                        <a:rPr lang="fr-FR" sz="1200" b="1" spc="-5" dirty="0">
                          <a:effectLst/>
                        </a:rPr>
                        <a:t>e</a:t>
                      </a:r>
                      <a:r>
                        <a:rPr lang="fr-FR" sz="1200" b="1" spc="15" dirty="0">
                          <a:effectLst/>
                        </a:rPr>
                        <a:t>x</a:t>
                      </a:r>
                      <a:r>
                        <a:rPr lang="fr-FR" sz="1200" b="1" spc="-5" dirty="0">
                          <a:effectLst/>
                        </a:rPr>
                        <a:t>éc</a:t>
                      </a:r>
                      <a:r>
                        <a:rPr lang="fr-FR" sz="1200" b="1" dirty="0">
                          <a:effectLst/>
                        </a:rPr>
                        <a:t>u</a:t>
                      </a:r>
                      <a:r>
                        <a:rPr lang="fr-FR" sz="1200" b="1" spc="5" dirty="0">
                          <a:effectLst/>
                        </a:rPr>
                        <a:t>ti</a:t>
                      </a:r>
                      <a:r>
                        <a:rPr lang="fr-FR" sz="1200" b="1" dirty="0">
                          <a:effectLst/>
                        </a:rPr>
                        <a:t>on</a:t>
                      </a:r>
                      <a:r>
                        <a:rPr lang="fr-FR" sz="1200" b="1" spc="-10" dirty="0">
                          <a:effectLst/>
                        </a:rPr>
                        <a:t> </a:t>
                      </a:r>
                      <a:r>
                        <a:rPr lang="fr-FR" sz="1200" b="1" dirty="0">
                          <a:effectLst/>
                        </a:rPr>
                        <a:t>du</a:t>
                      </a:r>
                      <a:r>
                        <a:rPr lang="fr-FR" sz="1200" b="1" spc="-10" dirty="0">
                          <a:effectLst/>
                        </a:rPr>
                        <a:t> </a:t>
                      </a:r>
                      <a:r>
                        <a:rPr lang="fr-FR" sz="1200" b="1" dirty="0">
                          <a:effectLst/>
                        </a:rPr>
                        <a:t>bud</a:t>
                      </a:r>
                      <a:r>
                        <a:rPr lang="fr-FR" sz="1200" b="1" spc="-10" dirty="0">
                          <a:effectLst/>
                        </a:rPr>
                        <a:t>g</a:t>
                      </a:r>
                      <a:r>
                        <a:rPr lang="fr-FR" sz="1200" b="1" spc="-5" dirty="0">
                          <a:effectLst/>
                        </a:rPr>
                        <a:t>e</a:t>
                      </a:r>
                      <a:r>
                        <a:rPr lang="fr-FR" sz="1200" b="1" dirty="0">
                          <a:effectLst/>
                        </a:rPr>
                        <a:t>t </a:t>
                      </a:r>
                      <a:r>
                        <a:rPr lang="fr-FR" sz="1200" b="1" spc="-5" dirty="0">
                          <a:effectLst/>
                        </a:rPr>
                        <a:t>e</a:t>
                      </a:r>
                      <a:r>
                        <a:rPr lang="fr-FR" sz="1200" b="1" dirty="0">
                          <a:effectLst/>
                        </a:rPr>
                        <a:t>n</a:t>
                      </a:r>
                    </a:p>
                    <a:p>
                      <a:pPr marL="64770">
                        <a:lnSpc>
                          <a:spcPct val="115000"/>
                        </a:lnSpc>
                        <a:spcBef>
                          <a:spcPts val="10"/>
                        </a:spcBef>
                        <a:spcAft>
                          <a:spcPts val="0"/>
                        </a:spcAft>
                      </a:pPr>
                      <a:r>
                        <a:rPr lang="fr-FR" sz="1200" b="1" dirty="0">
                          <a:effectLst/>
                        </a:rPr>
                        <a:t>r</a:t>
                      </a:r>
                      <a:r>
                        <a:rPr lang="fr-FR" sz="1200" b="1" spc="-5" dirty="0">
                          <a:effectLst/>
                        </a:rPr>
                        <a:t>ece</a:t>
                      </a:r>
                      <a:r>
                        <a:rPr lang="fr-FR" sz="1200" b="1" spc="5" dirty="0">
                          <a:effectLst/>
                        </a:rPr>
                        <a:t>tt</a:t>
                      </a:r>
                      <a:r>
                        <a:rPr lang="fr-FR" sz="1200" b="1" spc="-5" dirty="0">
                          <a:effectLst/>
                        </a:rPr>
                        <a:t>e</a:t>
                      </a:r>
                      <a:r>
                        <a:rPr lang="fr-FR" sz="1200" b="1" dirty="0">
                          <a:effectLst/>
                        </a:rPr>
                        <a:t>s </a:t>
                      </a:r>
                      <a:r>
                        <a:rPr lang="fr-FR" sz="1200" b="1" spc="15" dirty="0">
                          <a:effectLst/>
                        </a:rPr>
                        <a:t>p</a:t>
                      </a:r>
                      <a:r>
                        <a:rPr lang="fr-FR" sz="1200" b="1" dirty="0">
                          <a:effectLst/>
                        </a:rPr>
                        <a:t>ropr</a:t>
                      </a:r>
                      <a:r>
                        <a:rPr lang="fr-FR" sz="1200" b="1" spc="-5" dirty="0">
                          <a:effectLst/>
                        </a:rPr>
                        <a:t>e</a:t>
                      </a:r>
                      <a:r>
                        <a:rPr lang="fr-FR" sz="1200" b="1" spc="5" dirty="0">
                          <a:effectLst/>
                        </a:rPr>
                        <a: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dirty="0">
                          <a:effectLst/>
                        </a:rPr>
                        <a:t>f</a:t>
                      </a:r>
                      <a:r>
                        <a:rPr lang="fr-FR" sz="1200" b="1" spc="10" dirty="0">
                          <a:effectLst/>
                        </a:rPr>
                        <a:t>a</a:t>
                      </a:r>
                      <a:r>
                        <a:rPr lang="fr-FR" sz="1200" b="1" spc="5" dirty="0">
                          <a:effectLst/>
                        </a:rPr>
                        <a:t>i</a:t>
                      </a:r>
                      <a:r>
                        <a:rPr lang="fr-FR" sz="1200" b="1" dirty="0">
                          <a:effectLst/>
                        </a:rPr>
                        <a:t>re</a:t>
                      </a:r>
                      <a:r>
                        <a:rPr lang="fr-FR" sz="1200" b="1" spc="-5" dirty="0">
                          <a:effectLst/>
                        </a:rPr>
                        <a:t> </a:t>
                      </a:r>
                      <a:r>
                        <a:rPr lang="fr-FR" sz="1200" b="1" dirty="0">
                          <a:effectLst/>
                        </a:rPr>
                        <a:t>d</a:t>
                      </a:r>
                      <a:r>
                        <a:rPr lang="fr-FR" sz="1200" b="1" spc="-5" dirty="0">
                          <a:effectLst/>
                        </a:rPr>
                        <a:t>e</a:t>
                      </a:r>
                      <a:r>
                        <a:rPr lang="fr-FR" sz="1200" b="1" dirty="0">
                          <a:effectLst/>
                        </a:rPr>
                        <a:t>s</a:t>
                      </a:r>
                    </a:p>
                    <a:p>
                      <a:pPr marL="64770">
                        <a:lnSpc>
                          <a:spcPct val="115000"/>
                        </a:lnSpc>
                        <a:spcBef>
                          <a:spcPts val="10"/>
                        </a:spcBef>
                        <a:spcAft>
                          <a:spcPts val="0"/>
                        </a:spcAft>
                      </a:pPr>
                      <a:r>
                        <a:rPr lang="fr-FR" sz="1200" b="1" dirty="0">
                          <a:effectLst/>
                        </a:rPr>
                        <a:t>pr</a:t>
                      </a:r>
                      <a:r>
                        <a:rPr lang="fr-FR" sz="1200" b="1" spc="-5" dirty="0">
                          <a:effectLst/>
                        </a:rPr>
                        <a:t>é</a:t>
                      </a:r>
                      <a:r>
                        <a:rPr lang="fr-FR" sz="1200" b="1" dirty="0">
                          <a:effectLst/>
                        </a:rPr>
                        <a:t>v</a:t>
                      </a:r>
                      <a:r>
                        <a:rPr lang="fr-FR" sz="1200" b="1" spc="5" dirty="0">
                          <a:effectLst/>
                        </a:rPr>
                        <a:t>isi</a:t>
                      </a:r>
                      <a:r>
                        <a:rPr lang="fr-FR" sz="1200" b="1" dirty="0">
                          <a:effectLst/>
                        </a:rPr>
                        <a:t>ons</a:t>
                      </a:r>
                      <a:r>
                        <a:rPr lang="fr-FR" sz="1200" b="1" spc="-5" dirty="0">
                          <a:effectLst/>
                        </a:rPr>
                        <a:t> </a:t>
                      </a:r>
                      <a:r>
                        <a:rPr lang="fr-FR" sz="1200" b="1" dirty="0">
                          <a:effectLst/>
                        </a:rPr>
                        <a:t>r</a:t>
                      </a:r>
                      <a:r>
                        <a:rPr lang="fr-FR" sz="1200" b="1" spc="-5" dirty="0">
                          <a:effectLst/>
                        </a:rPr>
                        <a:t>éa</a:t>
                      </a:r>
                      <a:r>
                        <a:rPr lang="fr-FR" sz="1200" b="1" spc="5" dirty="0">
                          <a:effectLst/>
                        </a:rPr>
                        <a:t>list</a:t>
                      </a:r>
                      <a:r>
                        <a:rPr lang="fr-FR" sz="1200" b="1" spc="-5" dirty="0">
                          <a:effectLst/>
                        </a:rPr>
                        <a:t>e</a:t>
                      </a:r>
                      <a:r>
                        <a:rPr lang="fr-FR" sz="1200" b="1" dirty="0">
                          <a:effectLst/>
                        </a:rPr>
                        <a:t>s de</a:t>
                      </a:r>
                      <a:r>
                        <a:rPr lang="fr-FR" sz="1200" b="1" spc="-10" dirty="0">
                          <a:effectLst/>
                        </a:rPr>
                        <a:t> </a:t>
                      </a:r>
                      <a:r>
                        <a:rPr lang="fr-FR" sz="1200" b="1" spc="10" dirty="0">
                          <a:effectLst/>
                        </a:rPr>
                        <a:t>re</a:t>
                      </a:r>
                      <a:r>
                        <a:rPr lang="fr-FR" sz="1200" b="1" spc="-5" dirty="0">
                          <a:effectLst/>
                        </a:rPr>
                        <a:t>ce</a:t>
                      </a:r>
                      <a:r>
                        <a:rPr lang="fr-FR" sz="1200" b="1" spc="5" dirty="0">
                          <a:effectLst/>
                        </a:rPr>
                        <a:t>tt</a:t>
                      </a:r>
                      <a:r>
                        <a:rPr lang="fr-FR" sz="1200" b="1" spc="-5"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45"/>
                        </a:lnSpc>
                        <a:spcAft>
                          <a:spcPts val="0"/>
                        </a:spcAft>
                      </a:pP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dirty="0">
                          <a:effectLst/>
                        </a:rPr>
                        <a:t>ur</a:t>
                      </a:r>
                      <a:r>
                        <a:rPr lang="fr-FR" sz="1200" b="1" spc="-5" dirty="0">
                          <a:effectLst/>
                        </a:rPr>
                        <a:t> </a:t>
                      </a:r>
                      <a:r>
                        <a:rPr lang="fr-FR" sz="1200" b="1" dirty="0">
                          <a:effectLst/>
                        </a:rPr>
                        <a:t>à</a:t>
                      </a:r>
                      <a:r>
                        <a:rPr lang="fr-FR" sz="1200" b="1" spc="-5" dirty="0">
                          <a:effectLst/>
                        </a:rPr>
                        <a:t> </a:t>
                      </a:r>
                      <a:r>
                        <a:rPr lang="fr-FR" sz="1200" b="1" dirty="0">
                          <a:effectLst/>
                        </a:rPr>
                        <a:t>8</a:t>
                      </a:r>
                      <a:r>
                        <a:rPr lang="fr-FR" sz="1200" b="1" spc="15" dirty="0">
                          <a:effectLst/>
                        </a:rPr>
                        <a:t>5</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r h="999951">
                <a:tc>
                  <a:txBody>
                    <a:bodyPr/>
                    <a:lstStyle/>
                    <a:p>
                      <a:pPr marL="64770">
                        <a:lnSpc>
                          <a:spcPts val="1335"/>
                        </a:lnSpc>
                        <a:spcAft>
                          <a:spcPts val="0"/>
                        </a:spcAft>
                      </a:pPr>
                      <a:r>
                        <a:rPr lang="fr-FR" sz="1200" b="1" dirty="0">
                          <a:effectLst/>
                        </a:rPr>
                        <a:t>T</a:t>
                      </a:r>
                      <a:r>
                        <a:rPr lang="fr-FR" sz="1200" b="1" spc="-5" dirty="0">
                          <a:effectLst/>
                        </a:rPr>
                        <a:t>a</a:t>
                      </a:r>
                      <a:r>
                        <a:rPr lang="fr-FR" sz="1200" b="1" dirty="0">
                          <a:effectLst/>
                        </a:rPr>
                        <a:t>ux</a:t>
                      </a:r>
                      <a:r>
                        <a:rPr lang="fr-FR" sz="1200" b="1" spc="10" dirty="0">
                          <a:effectLst/>
                        </a:rPr>
                        <a:t> </a:t>
                      </a:r>
                      <a:r>
                        <a:rPr lang="fr-FR" sz="1200" b="1" dirty="0">
                          <a:effectLst/>
                        </a:rPr>
                        <a:t>d’</a:t>
                      </a:r>
                      <a:r>
                        <a:rPr lang="fr-FR" sz="1200" b="1" spc="-5" dirty="0">
                          <a:effectLst/>
                        </a:rPr>
                        <a:t>e</a:t>
                      </a:r>
                      <a:r>
                        <a:rPr lang="fr-FR" sz="1200" b="1" spc="15" dirty="0">
                          <a:effectLst/>
                        </a:rPr>
                        <a:t>x</a:t>
                      </a:r>
                      <a:r>
                        <a:rPr lang="fr-FR" sz="1200" b="1" spc="-5" dirty="0">
                          <a:effectLst/>
                        </a:rPr>
                        <a:t>éc</a:t>
                      </a:r>
                      <a:r>
                        <a:rPr lang="fr-FR" sz="1200" b="1" dirty="0">
                          <a:effectLst/>
                        </a:rPr>
                        <a:t>u</a:t>
                      </a:r>
                      <a:r>
                        <a:rPr lang="fr-FR" sz="1200" b="1" spc="5" dirty="0">
                          <a:effectLst/>
                        </a:rPr>
                        <a:t>ti</a:t>
                      </a:r>
                      <a:r>
                        <a:rPr lang="fr-FR" sz="1200" b="1" dirty="0">
                          <a:effectLst/>
                        </a:rPr>
                        <a:t>on</a:t>
                      </a:r>
                      <a:r>
                        <a:rPr lang="fr-FR" sz="1200" b="1" spc="-10" dirty="0">
                          <a:effectLst/>
                        </a:rPr>
                        <a:t> </a:t>
                      </a:r>
                      <a:r>
                        <a:rPr lang="fr-FR" sz="1200" b="1" dirty="0">
                          <a:effectLst/>
                        </a:rPr>
                        <a:t>du</a:t>
                      </a:r>
                      <a:r>
                        <a:rPr lang="fr-FR" sz="1200" b="1" spc="-10" dirty="0">
                          <a:effectLst/>
                        </a:rPr>
                        <a:t> </a:t>
                      </a:r>
                      <a:r>
                        <a:rPr lang="fr-FR" sz="1200" b="1" dirty="0">
                          <a:effectLst/>
                        </a:rPr>
                        <a:t>bud</a:t>
                      </a:r>
                      <a:r>
                        <a:rPr lang="fr-FR" sz="1200" b="1" spc="-10" dirty="0">
                          <a:effectLst/>
                        </a:rPr>
                        <a:t>g</a:t>
                      </a:r>
                      <a:r>
                        <a:rPr lang="fr-FR" sz="1200" b="1" spc="-5" dirty="0">
                          <a:effectLst/>
                        </a:rPr>
                        <a:t>e</a:t>
                      </a:r>
                      <a:r>
                        <a:rPr lang="fr-FR" sz="1200" b="1" dirty="0">
                          <a:effectLst/>
                        </a:rPr>
                        <a:t>t </a:t>
                      </a:r>
                      <a:r>
                        <a:rPr lang="fr-FR" sz="1200" b="1" spc="-5" dirty="0">
                          <a:effectLst/>
                        </a:rPr>
                        <a:t>e</a:t>
                      </a:r>
                      <a:r>
                        <a:rPr lang="fr-FR" sz="1200" b="1" dirty="0">
                          <a:effectLst/>
                        </a:rPr>
                        <a:t>n</a:t>
                      </a:r>
                    </a:p>
                    <a:p>
                      <a:pPr marL="64770">
                        <a:lnSpc>
                          <a:spcPct val="115000"/>
                        </a:lnSpc>
                        <a:spcBef>
                          <a:spcPts val="10"/>
                        </a:spcBef>
                        <a:spcAft>
                          <a:spcPts val="0"/>
                        </a:spcAft>
                      </a:pPr>
                      <a:r>
                        <a:rPr lang="fr-FR" sz="1200" b="1" dirty="0">
                          <a:effectLst/>
                        </a:rPr>
                        <a:t>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spc="5" dirty="0">
                          <a:effectLst/>
                        </a:rPr>
                        <a: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20" dirty="0">
                          <a:effectLst/>
                        </a:rPr>
                        <a:t>m</a:t>
                      </a:r>
                      <a:r>
                        <a:rPr lang="fr-FR" sz="1200" b="1" spc="-5" dirty="0">
                          <a:effectLst/>
                        </a:rPr>
                        <a:t>a</a:t>
                      </a:r>
                      <a:r>
                        <a:rPr lang="fr-FR" sz="1200" b="1" dirty="0">
                          <a:effectLst/>
                        </a:rPr>
                        <a:t>nd</a:t>
                      </a:r>
                      <a:r>
                        <a:rPr lang="fr-FR" sz="1200" b="1" spc="-5" dirty="0">
                          <a:effectLst/>
                        </a:rPr>
                        <a:t>a</a:t>
                      </a:r>
                      <a:r>
                        <a:rPr lang="fr-FR" sz="1200" b="1" spc="5" dirty="0">
                          <a:effectLst/>
                        </a:rPr>
                        <a:t>t</a:t>
                      </a:r>
                      <a:r>
                        <a:rPr lang="fr-FR" sz="1200" b="1" spc="-5" dirty="0">
                          <a:effectLst/>
                        </a:rPr>
                        <a:t>e</a:t>
                      </a:r>
                      <a:r>
                        <a:rPr lang="fr-FR" sz="1200" b="1" dirty="0">
                          <a:effectLst/>
                        </a:rPr>
                        <a:t>r</a:t>
                      </a:r>
                    </a:p>
                    <a:p>
                      <a:pPr marL="64770" marR="356235">
                        <a:lnSpc>
                          <a:spcPct val="115000"/>
                        </a:lnSpc>
                        <a:spcAft>
                          <a:spcPts val="0"/>
                        </a:spcAft>
                      </a:pPr>
                      <a:r>
                        <a:rPr lang="fr-FR" sz="1200" b="1" spc="5" dirty="0">
                          <a:effectLst/>
                        </a:rPr>
                        <a:t>l</a:t>
                      </a:r>
                      <a:r>
                        <a:rPr lang="fr-FR" sz="1200" b="1" spc="-5" dirty="0">
                          <a:effectLst/>
                        </a:rPr>
                        <a:t>e</a:t>
                      </a:r>
                      <a:r>
                        <a:rPr lang="fr-FR" sz="1200" b="1" dirty="0">
                          <a:effectLst/>
                        </a:rPr>
                        <a:t>s 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dirty="0">
                          <a:effectLst/>
                        </a:rPr>
                        <a:t>s </a:t>
                      </a:r>
                      <a:r>
                        <a:rPr lang="fr-FR" sz="1200" b="1" spc="-5" dirty="0">
                          <a:effectLst/>
                        </a:rPr>
                        <a:t>e</a:t>
                      </a:r>
                      <a:r>
                        <a:rPr lang="fr-FR" sz="1200" b="1" dirty="0">
                          <a:effectLst/>
                        </a:rPr>
                        <a:t>t</a:t>
                      </a:r>
                      <a:r>
                        <a:rPr lang="fr-FR" sz="1200" b="1" spc="10" dirty="0">
                          <a:effectLst/>
                        </a:rPr>
                        <a:t> </a:t>
                      </a:r>
                      <a:r>
                        <a:rPr lang="fr-FR" sz="1200" b="1" dirty="0">
                          <a:effectLst/>
                        </a:rPr>
                        <a:t>r</a:t>
                      </a:r>
                      <a:r>
                        <a:rPr lang="fr-FR" sz="1200" b="1" spc="-5" dirty="0">
                          <a:effectLst/>
                        </a:rPr>
                        <a:t>e</a:t>
                      </a:r>
                      <a:r>
                        <a:rPr lang="fr-FR" sz="1200" b="1" spc="5" dirty="0">
                          <a:effectLst/>
                        </a:rPr>
                        <a:t>s</a:t>
                      </a:r>
                      <a:r>
                        <a:rPr lang="fr-FR" sz="1200" b="1" dirty="0">
                          <a:effectLst/>
                        </a:rPr>
                        <a:t>p</a:t>
                      </a:r>
                      <a:r>
                        <a:rPr lang="fr-FR" sz="1200" b="1" spc="10" dirty="0">
                          <a:effectLst/>
                        </a:rPr>
                        <a:t>e</a:t>
                      </a:r>
                      <a:r>
                        <a:rPr lang="fr-FR" sz="1200" b="1" spc="-5" dirty="0">
                          <a:effectLst/>
                        </a:rPr>
                        <a:t>c</a:t>
                      </a:r>
                      <a:r>
                        <a:rPr lang="fr-FR" sz="1200" b="1" spc="5" dirty="0">
                          <a:effectLst/>
                        </a:rPr>
                        <a:t>t</a:t>
                      </a:r>
                      <a:r>
                        <a:rPr lang="fr-FR" sz="1200" b="1" spc="-5" dirty="0">
                          <a:effectLst/>
                        </a:rPr>
                        <a:t>e</a:t>
                      </a:r>
                      <a:r>
                        <a:rPr lang="fr-FR" sz="1200" b="1" dirty="0">
                          <a:effectLst/>
                        </a:rPr>
                        <a:t>r</a:t>
                      </a:r>
                      <a:r>
                        <a:rPr lang="fr-FR" sz="1200" b="1" spc="5" dirty="0">
                          <a:effectLst/>
                        </a:rPr>
                        <a:t> l</a:t>
                      </a:r>
                      <a:r>
                        <a:rPr lang="fr-FR" sz="1200" b="1" spc="-5" dirty="0">
                          <a:effectLst/>
                        </a:rPr>
                        <a:t>e</a:t>
                      </a:r>
                      <a:r>
                        <a:rPr lang="fr-FR" sz="1200" b="1" dirty="0">
                          <a:effectLst/>
                        </a:rPr>
                        <a:t>s </a:t>
                      </a:r>
                      <a:r>
                        <a:rPr lang="fr-FR" sz="1200" b="1" spc="-5" dirty="0">
                          <a:effectLst/>
                        </a:rPr>
                        <a:t>c</a:t>
                      </a:r>
                      <a:r>
                        <a:rPr lang="fr-FR" sz="1200" b="1" dirty="0">
                          <a:effectLst/>
                        </a:rPr>
                        <a:t>r</a:t>
                      </a:r>
                      <a:r>
                        <a:rPr lang="fr-FR" sz="1200" b="1" spc="-5" dirty="0">
                          <a:effectLst/>
                        </a:rPr>
                        <a:t>é</a:t>
                      </a:r>
                      <a:r>
                        <a:rPr lang="fr-FR" sz="1200" b="1" dirty="0">
                          <a:effectLst/>
                        </a:rPr>
                        <a:t>d</a:t>
                      </a:r>
                      <a:r>
                        <a:rPr lang="fr-FR" sz="1200" b="1" spc="5" dirty="0">
                          <a:effectLst/>
                        </a:rPr>
                        <a:t>it</a:t>
                      </a:r>
                      <a:r>
                        <a:rPr lang="fr-FR" sz="1200" b="1" spc="-5" dirty="0">
                          <a:effectLst/>
                        </a:rPr>
                        <a:t>e</a:t>
                      </a:r>
                      <a:r>
                        <a:rPr lang="fr-FR" sz="1200" b="1" dirty="0">
                          <a:effectLst/>
                        </a:rPr>
                        <a:t>s</a:t>
                      </a:r>
                      <a:r>
                        <a:rPr lang="fr-FR" sz="1200" b="1" spc="5" dirty="0">
                          <a:effectLst/>
                        </a:rPr>
                        <a:t> </a:t>
                      </a:r>
                      <a:r>
                        <a:rPr lang="fr-FR" sz="1200" b="1" spc="-5" dirty="0">
                          <a:effectLst/>
                        </a:rPr>
                        <a:t>a</a:t>
                      </a:r>
                      <a:r>
                        <a:rPr lang="fr-FR" sz="1200" b="1" spc="5" dirty="0">
                          <a:effectLst/>
                        </a:rPr>
                        <a:t>ll</a:t>
                      </a:r>
                      <a:r>
                        <a:rPr lang="fr-FR" sz="1200" b="1" dirty="0">
                          <a:effectLst/>
                        </a:rPr>
                        <a:t>ou</a:t>
                      </a:r>
                      <a:r>
                        <a:rPr lang="fr-FR" sz="1200" b="1" spc="-5" dirty="0">
                          <a:effectLst/>
                        </a:rPr>
                        <a:t>é</a:t>
                      </a:r>
                      <a:r>
                        <a:rPr lang="fr-FR" sz="1200" b="1" spc="5" dirty="0">
                          <a:effectLst/>
                        </a:rPr>
                        <a:t>s</a:t>
                      </a:r>
                      <a:r>
                        <a:rPr lang="fr-FR" sz="1200" b="1" dirty="0">
                          <a:effectLst/>
                        </a:rPr>
                        <a:t>,</a:t>
                      </a:r>
                      <a:r>
                        <a:rPr lang="fr-FR" sz="1200" b="1" spc="-5" dirty="0">
                          <a:effectLst/>
                        </a:rPr>
                        <a:t> </a:t>
                      </a:r>
                      <a:r>
                        <a:rPr lang="fr-FR" sz="1200" b="1" spc="15" dirty="0">
                          <a:effectLst/>
                        </a:rPr>
                        <a:t>s</a:t>
                      </a:r>
                      <a:r>
                        <a:rPr lang="fr-FR" sz="1200" b="1" spc="-5" dirty="0">
                          <a:effectLst/>
                        </a:rPr>
                        <a:t>a</a:t>
                      </a:r>
                      <a:r>
                        <a:rPr lang="fr-FR" sz="1200" b="1" dirty="0">
                          <a:effectLst/>
                        </a:rPr>
                        <a:t>ns d</a:t>
                      </a:r>
                      <a:r>
                        <a:rPr lang="fr-FR" sz="1200" b="1" spc="-5" dirty="0">
                          <a:effectLst/>
                        </a:rPr>
                        <a:t>é</a:t>
                      </a:r>
                      <a:r>
                        <a:rPr lang="fr-FR" sz="1200" b="1" dirty="0">
                          <a:effectLst/>
                        </a:rPr>
                        <a:t>p</a:t>
                      </a:r>
                      <a:r>
                        <a:rPr lang="fr-FR" sz="1200" b="1" spc="-5" dirty="0">
                          <a:effectLst/>
                        </a:rPr>
                        <a:t>a</a:t>
                      </a:r>
                      <a:r>
                        <a:rPr lang="fr-FR" sz="1200" b="1" spc="5" dirty="0">
                          <a:effectLst/>
                        </a:rPr>
                        <a:t>ss</a:t>
                      </a:r>
                      <a:r>
                        <a:rPr lang="fr-FR" sz="1200" b="1" spc="-5" dirty="0">
                          <a:effectLst/>
                        </a:rPr>
                        <a:t>e</a:t>
                      </a:r>
                      <a:r>
                        <a:rPr lang="fr-FR" sz="1200" b="1" spc="5" dirty="0">
                          <a:effectLst/>
                        </a:rPr>
                        <a:t>m</a:t>
                      </a:r>
                      <a:r>
                        <a:rPr lang="fr-FR" sz="1200" b="1" spc="-5" dirty="0">
                          <a:effectLst/>
                        </a:rPr>
                        <a:t>e</a:t>
                      </a:r>
                      <a:r>
                        <a:rPr lang="fr-FR" sz="1200" b="1" dirty="0">
                          <a:effectLst/>
                        </a:rPr>
                        <a:t>n</a:t>
                      </a:r>
                      <a:r>
                        <a:rPr lang="fr-FR" sz="1200" b="1" spc="5" dirty="0">
                          <a:effectLst/>
                        </a:rPr>
                        <a:t>t</a:t>
                      </a:r>
                      <a:r>
                        <a:rPr lang="fr-FR" sz="1200" b="1" dirty="0">
                          <a:effectLst/>
                        </a:rPr>
                        <a:t>s</a:t>
                      </a:r>
                      <a:r>
                        <a:rPr lang="fr-FR" sz="1200" b="1" spc="5" dirty="0">
                          <a:effectLst/>
                        </a:rPr>
                        <a:t> </a:t>
                      </a:r>
                      <a:r>
                        <a:rPr lang="fr-FR" sz="1200" b="1" dirty="0">
                          <a:effectLst/>
                        </a:rPr>
                        <a:t>bu</a:t>
                      </a:r>
                      <a:r>
                        <a:rPr lang="fr-FR" sz="1200" b="1" spc="15" dirty="0">
                          <a:effectLst/>
                        </a:rPr>
                        <a:t>d</a:t>
                      </a:r>
                      <a:r>
                        <a:rPr lang="fr-FR" sz="1200" b="1" spc="-10" dirty="0">
                          <a:effectLst/>
                        </a:rPr>
                        <a:t>g</a:t>
                      </a:r>
                      <a:r>
                        <a:rPr lang="fr-FR" sz="1200" b="1" spc="-5" dirty="0">
                          <a:effectLst/>
                        </a:rPr>
                        <a:t>é</a:t>
                      </a:r>
                      <a:r>
                        <a:rPr lang="fr-FR" sz="1200" b="1" spc="5" dirty="0">
                          <a:effectLst/>
                        </a:rPr>
                        <a:t>t</a:t>
                      </a:r>
                      <a:r>
                        <a:rPr lang="fr-FR" sz="1200" b="1" spc="-5" dirty="0">
                          <a:effectLst/>
                        </a:rPr>
                        <a:t>a</a:t>
                      </a:r>
                      <a:r>
                        <a:rPr lang="fr-FR" sz="1200" b="1" spc="15" dirty="0">
                          <a:effectLst/>
                        </a:rPr>
                        <a:t>i</a:t>
                      </a:r>
                      <a:r>
                        <a:rPr lang="fr-FR" sz="1200" b="1" dirty="0">
                          <a:effectLst/>
                        </a:rPr>
                        <a:t>r</a:t>
                      </a:r>
                      <a:r>
                        <a:rPr lang="fr-FR" sz="1200" b="1" spc="10"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45"/>
                        </a:lnSpc>
                        <a:spcAft>
                          <a:spcPts val="0"/>
                        </a:spcAft>
                      </a:pP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dirty="0">
                          <a:effectLst/>
                        </a:rPr>
                        <a:t>ur</a:t>
                      </a:r>
                      <a:r>
                        <a:rPr lang="fr-FR" sz="1200" b="1" spc="-5" dirty="0">
                          <a:effectLst/>
                        </a:rPr>
                        <a:t> </a:t>
                      </a:r>
                      <a:r>
                        <a:rPr lang="fr-FR" sz="1200" b="1" dirty="0">
                          <a:effectLst/>
                        </a:rPr>
                        <a:t>à</a:t>
                      </a:r>
                      <a:r>
                        <a:rPr lang="fr-FR" sz="1200" b="1" spc="-5" dirty="0">
                          <a:effectLst/>
                        </a:rPr>
                        <a:t> </a:t>
                      </a:r>
                      <a:r>
                        <a:rPr lang="fr-FR" sz="1200" b="1" dirty="0">
                          <a:effectLst/>
                        </a:rPr>
                        <a:t>8</a:t>
                      </a:r>
                      <a:r>
                        <a:rPr lang="fr-FR" sz="1200" b="1" spc="15" dirty="0">
                          <a:effectLst/>
                        </a:rPr>
                        <a:t>5</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r>
              <a:tr h="999951">
                <a:tc>
                  <a:txBody>
                    <a:bodyPr/>
                    <a:lstStyle/>
                    <a:p>
                      <a:pPr marL="64770">
                        <a:lnSpc>
                          <a:spcPts val="1335"/>
                        </a:lnSpc>
                        <a:spcAft>
                          <a:spcPts val="0"/>
                        </a:spcAft>
                      </a:pPr>
                      <a:r>
                        <a:rPr lang="fr-FR" sz="1200" b="1" spc="5" dirty="0">
                          <a:effectLst/>
                        </a:rPr>
                        <a:t>P</a:t>
                      </a:r>
                      <a:r>
                        <a:rPr lang="fr-FR" sz="1200" b="1" spc="-5" dirty="0">
                          <a:effectLst/>
                        </a:rPr>
                        <a:t>a</a:t>
                      </a:r>
                      <a:r>
                        <a:rPr lang="fr-FR" sz="1200" b="1" dirty="0">
                          <a:effectLst/>
                        </a:rPr>
                        <a:t>rt du</a:t>
                      </a:r>
                      <a:r>
                        <a:rPr lang="fr-FR" sz="1200" b="1" spc="-10" dirty="0">
                          <a:effectLst/>
                        </a:rPr>
                        <a:t> </a:t>
                      </a:r>
                      <a:r>
                        <a:rPr lang="fr-FR" sz="1200" b="1" dirty="0">
                          <a:effectLst/>
                        </a:rPr>
                        <a:t>budg</a:t>
                      </a:r>
                      <a:r>
                        <a:rPr lang="fr-FR" sz="1200" b="1" spc="-5" dirty="0">
                          <a:effectLst/>
                        </a:rPr>
                        <a:t>e</a:t>
                      </a:r>
                      <a:r>
                        <a:rPr lang="fr-FR" sz="1200" b="1" dirty="0">
                          <a:effectLst/>
                        </a:rPr>
                        <a:t>t</a:t>
                      </a:r>
                      <a:r>
                        <a:rPr lang="fr-FR" sz="1200" b="1" spc="-15" dirty="0">
                          <a:effectLst/>
                        </a:rPr>
                        <a:t> </a:t>
                      </a:r>
                      <a:r>
                        <a:rPr lang="fr-FR" sz="1200" b="1" dirty="0">
                          <a:effectLst/>
                        </a:rPr>
                        <a:t>de</a:t>
                      </a:r>
                      <a:r>
                        <a:rPr lang="fr-FR" sz="1200" b="1" spc="-10" dirty="0">
                          <a:effectLst/>
                        </a:rPr>
                        <a:t> </a:t>
                      </a:r>
                      <a:r>
                        <a:rPr lang="fr-FR" sz="1200" b="1" spc="5" dirty="0">
                          <a:effectLst/>
                        </a:rPr>
                        <a:t>l</a:t>
                      </a:r>
                      <a:r>
                        <a:rPr lang="fr-FR" sz="1200" b="1" dirty="0">
                          <a:effectLst/>
                        </a:rPr>
                        <a:t>a</a:t>
                      </a:r>
                      <a:r>
                        <a:rPr lang="fr-FR" sz="1200" b="1" spc="-5" dirty="0">
                          <a:effectLst/>
                        </a:rPr>
                        <a:t> </a:t>
                      </a:r>
                      <a:r>
                        <a:rPr lang="fr-FR" sz="1200" b="1" dirty="0">
                          <a:effectLst/>
                        </a:rPr>
                        <a:t>ph</a:t>
                      </a:r>
                      <a:r>
                        <a:rPr lang="fr-FR" sz="1200" b="1" spc="10" dirty="0">
                          <a:effectLst/>
                        </a:rPr>
                        <a:t>ar</a:t>
                      </a:r>
                      <a:r>
                        <a:rPr lang="fr-FR" sz="1200" b="1" spc="5" dirty="0">
                          <a:effectLst/>
                        </a:rPr>
                        <a:t>m</a:t>
                      </a:r>
                      <a:r>
                        <a:rPr lang="fr-FR" sz="1200" b="1" spc="-5" dirty="0">
                          <a:effectLst/>
                        </a:rPr>
                        <a:t>ac</a:t>
                      </a:r>
                      <a:r>
                        <a:rPr lang="fr-FR" sz="1200" b="1" spc="5" dirty="0">
                          <a:effectLst/>
                        </a:rPr>
                        <a:t>i</a:t>
                      </a:r>
                      <a:r>
                        <a:rPr lang="fr-FR" sz="1200" b="1" dirty="0">
                          <a:effectLst/>
                        </a:rPr>
                        <a:t>e</a:t>
                      </a:r>
                    </a:p>
                    <a:p>
                      <a:pPr marL="64770">
                        <a:lnSpc>
                          <a:spcPct val="115000"/>
                        </a:lnSpc>
                        <a:spcBef>
                          <a:spcPts val="10"/>
                        </a:spcBef>
                        <a:spcAft>
                          <a:spcPts val="0"/>
                        </a:spcAft>
                      </a:pPr>
                      <a:r>
                        <a:rPr lang="fr-FR" sz="1200" b="1" dirty="0">
                          <a:effectLst/>
                        </a:rPr>
                        <a:t>d</a:t>
                      </a:r>
                      <a:r>
                        <a:rPr lang="fr-FR" sz="1200" b="1" spc="-5" dirty="0">
                          <a:effectLst/>
                        </a:rPr>
                        <a:t>a</a:t>
                      </a:r>
                      <a:r>
                        <a:rPr lang="fr-FR" sz="1200" b="1" dirty="0">
                          <a:effectLst/>
                        </a:rPr>
                        <a:t>ns </a:t>
                      </a:r>
                      <a:r>
                        <a:rPr lang="fr-FR" sz="1200" b="1" spc="5" dirty="0">
                          <a:effectLst/>
                        </a:rPr>
                        <a:t>l</a:t>
                      </a:r>
                      <a:r>
                        <a:rPr lang="fr-FR" sz="1200" b="1" dirty="0">
                          <a:effectLst/>
                        </a:rPr>
                        <a:t>e</a:t>
                      </a:r>
                      <a:r>
                        <a:rPr lang="fr-FR" sz="1200" b="1" spc="-5" dirty="0">
                          <a:effectLst/>
                        </a:rPr>
                        <a:t> </a:t>
                      </a:r>
                      <a:r>
                        <a:rPr lang="fr-FR" sz="1200" b="1" dirty="0">
                          <a:effectLst/>
                        </a:rPr>
                        <a:t>bu</a:t>
                      </a:r>
                      <a:r>
                        <a:rPr lang="fr-FR" sz="1200" b="1" spc="15" dirty="0">
                          <a:effectLst/>
                        </a:rPr>
                        <a:t>d</a:t>
                      </a:r>
                      <a:r>
                        <a:rPr lang="fr-FR" sz="1200" b="1" spc="-10" dirty="0">
                          <a:effectLst/>
                        </a:rPr>
                        <a:t>g</a:t>
                      </a:r>
                      <a:r>
                        <a:rPr lang="fr-FR" sz="1200" b="1" spc="-5" dirty="0">
                          <a:effectLst/>
                        </a:rPr>
                        <a:t>e</a:t>
                      </a:r>
                      <a:r>
                        <a:rPr lang="fr-FR" sz="1200" b="1" dirty="0">
                          <a:effectLst/>
                        </a:rPr>
                        <a:t>t</a:t>
                      </a:r>
                      <a:r>
                        <a:rPr lang="fr-FR" sz="1200" b="1" spc="-5" dirty="0">
                          <a:effectLst/>
                        </a:rPr>
                        <a:t> </a:t>
                      </a:r>
                      <a:r>
                        <a:rPr lang="fr-FR" sz="1200" b="1" dirty="0">
                          <a:effectLst/>
                        </a:rPr>
                        <a:t>de</a:t>
                      </a:r>
                      <a:r>
                        <a:rPr lang="fr-FR" sz="1200" b="1" spc="-10" dirty="0">
                          <a:effectLst/>
                        </a:rPr>
                        <a:t> </a:t>
                      </a:r>
                      <a:r>
                        <a:rPr lang="fr-FR" sz="1200" b="1" dirty="0">
                          <a:effectLst/>
                        </a:rPr>
                        <a:t>fo</a:t>
                      </a:r>
                      <a:r>
                        <a:rPr lang="fr-FR" sz="1200" b="1" spc="15" dirty="0">
                          <a:effectLst/>
                        </a:rPr>
                        <a:t>n</a:t>
                      </a:r>
                      <a:r>
                        <a:rPr lang="fr-FR" sz="1200" b="1" spc="-5" dirty="0">
                          <a:effectLst/>
                        </a:rPr>
                        <a:t>c</a:t>
                      </a:r>
                      <a:r>
                        <a:rPr lang="fr-FR" sz="1200" b="1" spc="5" dirty="0">
                          <a:effectLst/>
                        </a:rPr>
                        <a:t>ti</a:t>
                      </a:r>
                      <a:r>
                        <a:rPr lang="fr-FR" sz="1200" b="1" dirty="0">
                          <a:effectLst/>
                        </a:rPr>
                        <a:t>onn</a:t>
                      </a:r>
                      <a:r>
                        <a:rPr lang="fr-FR" sz="1200" b="1" spc="-5" dirty="0">
                          <a:effectLst/>
                        </a:rPr>
                        <a:t>e</a:t>
                      </a:r>
                      <a:r>
                        <a:rPr lang="fr-FR" sz="1200" b="1" spc="5" dirty="0">
                          <a:effectLst/>
                        </a:rPr>
                        <a:t>m</a:t>
                      </a:r>
                      <a:r>
                        <a:rPr lang="fr-FR" sz="1200" b="1" spc="-5" dirty="0">
                          <a:effectLst/>
                        </a:rPr>
                        <a:t>e</a:t>
                      </a:r>
                      <a:r>
                        <a:rPr lang="fr-FR" sz="1200" b="1" dirty="0">
                          <a:effectLst/>
                        </a:rPr>
                        <a:t>nt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5" dirty="0">
                          <a:effectLst/>
                        </a:rPr>
                        <a:t>a</a:t>
                      </a:r>
                      <a:r>
                        <a:rPr lang="fr-FR" sz="1200" b="1" spc="15" dirty="0">
                          <a:effectLst/>
                        </a:rPr>
                        <a:t>s</a:t>
                      </a:r>
                      <a:r>
                        <a:rPr lang="fr-FR" sz="1200" b="1" spc="5" dirty="0">
                          <a:effectLst/>
                        </a:rPr>
                        <a:t>s</a:t>
                      </a:r>
                      <a:r>
                        <a:rPr lang="fr-FR" sz="1200" b="1" dirty="0">
                          <a:effectLst/>
                        </a:rPr>
                        <a:t>ur</a:t>
                      </a:r>
                      <a:r>
                        <a:rPr lang="fr-FR" sz="1200" b="1" spc="-5" dirty="0">
                          <a:effectLst/>
                        </a:rPr>
                        <a:t>e</a:t>
                      </a:r>
                      <a:r>
                        <a:rPr lang="fr-FR" sz="1200" b="1" dirty="0">
                          <a:effectLst/>
                        </a:rPr>
                        <a:t>r</a:t>
                      </a:r>
                      <a:r>
                        <a:rPr lang="fr-FR" sz="1200" b="1" spc="-5" dirty="0">
                          <a:effectLst/>
                        </a:rPr>
                        <a:t> </a:t>
                      </a:r>
                      <a:r>
                        <a:rPr lang="fr-FR" sz="1200" b="1" spc="5" dirty="0">
                          <a:effectLst/>
                        </a:rPr>
                        <a:t>l</a:t>
                      </a:r>
                      <a:r>
                        <a:rPr lang="fr-FR" sz="1200" b="1" dirty="0">
                          <a:effectLst/>
                        </a:rPr>
                        <a:t>a</a:t>
                      </a:r>
                    </a:p>
                    <a:p>
                      <a:pPr marL="64770" marR="123190">
                        <a:lnSpc>
                          <a:spcPct val="115000"/>
                        </a:lnSpc>
                        <a:spcAft>
                          <a:spcPts val="0"/>
                        </a:spcAft>
                      </a:pPr>
                      <a:r>
                        <a:rPr lang="fr-FR" sz="1200" b="1" dirty="0">
                          <a:effectLst/>
                        </a:rPr>
                        <a:t>d</a:t>
                      </a:r>
                      <a:r>
                        <a:rPr lang="fr-FR" sz="1200" b="1" spc="5" dirty="0">
                          <a:effectLst/>
                        </a:rPr>
                        <a:t>is</a:t>
                      </a:r>
                      <a:r>
                        <a:rPr lang="fr-FR" sz="1200" b="1" dirty="0">
                          <a:effectLst/>
                        </a:rPr>
                        <a:t>pon</a:t>
                      </a:r>
                      <a:r>
                        <a:rPr lang="fr-FR" sz="1200" b="1" spc="5" dirty="0">
                          <a:effectLst/>
                        </a:rPr>
                        <a:t>i</a:t>
                      </a:r>
                      <a:r>
                        <a:rPr lang="fr-FR" sz="1200" b="1" dirty="0">
                          <a:effectLst/>
                        </a:rPr>
                        <a:t>b</a:t>
                      </a:r>
                      <a:r>
                        <a:rPr lang="fr-FR" sz="1200" b="1" spc="5" dirty="0">
                          <a:effectLst/>
                        </a:rPr>
                        <a:t>ilit</a:t>
                      </a:r>
                      <a:r>
                        <a:rPr lang="fr-FR" sz="1200" b="1" dirty="0">
                          <a:effectLst/>
                        </a:rPr>
                        <a:t>é</a:t>
                      </a:r>
                      <a:r>
                        <a:rPr lang="fr-FR" sz="1200" b="1" spc="-5" dirty="0">
                          <a:effectLst/>
                        </a:rPr>
                        <a:t> </a:t>
                      </a:r>
                      <a:r>
                        <a:rPr lang="fr-FR" sz="1200" b="1" dirty="0">
                          <a:effectLst/>
                        </a:rPr>
                        <a:t>de</a:t>
                      </a:r>
                      <a:r>
                        <a:rPr lang="fr-FR" sz="1200" b="1" spc="-10" dirty="0">
                          <a:effectLst/>
                        </a:rPr>
                        <a:t> </a:t>
                      </a:r>
                      <a:r>
                        <a:rPr lang="fr-FR" sz="1200" b="1" spc="5" dirty="0">
                          <a:effectLst/>
                        </a:rPr>
                        <a:t>m</a:t>
                      </a:r>
                      <a:r>
                        <a:rPr lang="fr-FR" sz="1200" b="1" spc="-5" dirty="0">
                          <a:effectLst/>
                        </a:rPr>
                        <a:t>é</a:t>
                      </a:r>
                      <a:r>
                        <a:rPr lang="fr-FR" sz="1200" b="1" dirty="0">
                          <a:effectLst/>
                        </a:rPr>
                        <a:t>d</a:t>
                      </a:r>
                      <a:r>
                        <a:rPr lang="fr-FR" sz="1200" b="1" spc="5" dirty="0">
                          <a:effectLst/>
                        </a:rPr>
                        <a:t>i</a:t>
                      </a:r>
                      <a:r>
                        <a:rPr lang="fr-FR" sz="1200" b="1" spc="-5" dirty="0">
                          <a:effectLst/>
                        </a:rPr>
                        <a:t>ca</a:t>
                      </a:r>
                      <a:r>
                        <a:rPr lang="fr-FR" sz="1200" b="1" spc="5" dirty="0">
                          <a:effectLst/>
                        </a:rPr>
                        <a:t>m</a:t>
                      </a:r>
                      <a:r>
                        <a:rPr lang="fr-FR" sz="1200" b="1" spc="-5" dirty="0">
                          <a:effectLst/>
                        </a:rPr>
                        <a:t>e</a:t>
                      </a:r>
                      <a:r>
                        <a:rPr lang="fr-FR" sz="1200" b="1" dirty="0">
                          <a:effectLst/>
                        </a:rPr>
                        <a:t>n</a:t>
                      </a:r>
                      <a:r>
                        <a:rPr lang="fr-FR" sz="1200" b="1" spc="5" dirty="0">
                          <a:effectLst/>
                        </a:rPr>
                        <a:t>t</a:t>
                      </a:r>
                      <a:r>
                        <a:rPr lang="fr-FR" sz="1200" b="1" dirty="0">
                          <a:effectLst/>
                        </a:rPr>
                        <a:t>s</a:t>
                      </a:r>
                      <a:r>
                        <a:rPr lang="fr-FR" sz="1200" b="1" spc="-5" dirty="0">
                          <a:effectLst/>
                        </a:rPr>
                        <a:t> e</a:t>
                      </a:r>
                      <a:r>
                        <a:rPr lang="fr-FR" sz="1200" b="1" dirty="0">
                          <a:effectLst/>
                        </a:rPr>
                        <a:t>t produ</a:t>
                      </a:r>
                      <a:r>
                        <a:rPr lang="fr-FR" sz="1200" b="1" spc="5" dirty="0">
                          <a:effectLst/>
                        </a:rPr>
                        <a:t>it</a:t>
                      </a:r>
                      <a:r>
                        <a:rPr lang="fr-FR" sz="1200" b="1" dirty="0">
                          <a:effectLst/>
                        </a:rPr>
                        <a:t>s</a:t>
                      </a:r>
                      <a:r>
                        <a:rPr lang="fr-FR" sz="1200" b="1" spc="5" dirty="0">
                          <a:effectLst/>
                        </a:rPr>
                        <a:t> m</a:t>
                      </a:r>
                      <a:r>
                        <a:rPr lang="fr-FR" sz="1200" b="1" spc="-5" dirty="0">
                          <a:effectLst/>
                        </a:rPr>
                        <a:t>é</a:t>
                      </a:r>
                      <a:r>
                        <a:rPr lang="fr-FR" sz="1200" b="1" dirty="0">
                          <a:effectLst/>
                        </a:rPr>
                        <a:t>d</a:t>
                      </a:r>
                      <a:r>
                        <a:rPr lang="fr-FR" sz="1200" b="1" spc="5" dirty="0">
                          <a:effectLst/>
                        </a:rPr>
                        <a:t>i</a:t>
                      </a:r>
                      <a:r>
                        <a:rPr lang="fr-FR" sz="1200" b="1" spc="-5" dirty="0">
                          <a:effectLst/>
                        </a:rPr>
                        <a:t>ca</a:t>
                      </a:r>
                      <a:r>
                        <a:rPr lang="fr-FR" sz="1200" b="1" dirty="0">
                          <a:effectLst/>
                        </a:rPr>
                        <a:t>ux</a:t>
                      </a:r>
                      <a:r>
                        <a:rPr lang="fr-FR" sz="1200" b="1" spc="5" dirty="0">
                          <a:effectLst/>
                        </a:rPr>
                        <a:t> </a:t>
                      </a:r>
                      <a:r>
                        <a:rPr lang="fr-FR" sz="1200" b="1" dirty="0">
                          <a:effectLst/>
                        </a:rPr>
                        <a:t>pour</a:t>
                      </a:r>
                      <a:r>
                        <a:rPr lang="fr-FR" sz="1200" b="1" spc="-20" dirty="0">
                          <a:effectLst/>
                        </a:rPr>
                        <a:t> </a:t>
                      </a:r>
                      <a:r>
                        <a:rPr lang="fr-FR" sz="1200" b="1" spc="5" dirty="0">
                          <a:effectLst/>
                        </a:rPr>
                        <a:t>l</a:t>
                      </a:r>
                      <a:r>
                        <a:rPr lang="fr-FR" sz="1200" b="1" dirty="0">
                          <a:effectLst/>
                        </a:rPr>
                        <a:t>’off</a:t>
                      </a:r>
                      <a:r>
                        <a:rPr lang="fr-FR" sz="1200" b="1" spc="10" dirty="0">
                          <a:effectLst/>
                        </a:rPr>
                        <a:t>r</a:t>
                      </a:r>
                      <a:r>
                        <a:rPr lang="fr-FR" sz="1200" b="1" dirty="0">
                          <a:effectLst/>
                        </a:rPr>
                        <a:t>e</a:t>
                      </a:r>
                      <a:r>
                        <a:rPr lang="fr-FR" sz="1200" b="1" spc="-5" dirty="0">
                          <a:effectLst/>
                        </a:rPr>
                        <a:t> </a:t>
                      </a:r>
                      <a:r>
                        <a:rPr lang="fr-FR" sz="1200" b="1" dirty="0">
                          <a:effectLst/>
                        </a:rPr>
                        <a:t>de </a:t>
                      </a:r>
                      <a:r>
                        <a:rPr lang="fr-FR" sz="1200" b="1" spc="5" dirty="0">
                          <a:effectLst/>
                        </a:rPr>
                        <a:t>s</a:t>
                      </a:r>
                      <a:r>
                        <a:rPr lang="fr-FR" sz="1200" b="1" dirty="0">
                          <a:effectLst/>
                        </a:rPr>
                        <a:t>o</a:t>
                      </a:r>
                      <a:r>
                        <a:rPr lang="fr-FR" sz="1200" b="1" spc="5" dirty="0">
                          <a:effectLst/>
                        </a:rPr>
                        <a:t>i</a:t>
                      </a:r>
                      <a:r>
                        <a:rPr lang="fr-FR" sz="1200" b="1" dirty="0">
                          <a:effectLst/>
                        </a:rPr>
                        <a:t>ns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45"/>
                        </a:lnSpc>
                        <a:spcAft>
                          <a:spcPts val="0"/>
                        </a:spcAft>
                      </a:pPr>
                      <a:r>
                        <a:rPr lang="fr-FR" sz="1200" b="1" dirty="0">
                          <a:effectLst/>
                        </a:rPr>
                        <a:t>En</a:t>
                      </a:r>
                      <a:r>
                        <a:rPr lang="fr-FR" sz="1200" b="1" spc="5" dirty="0">
                          <a:effectLst/>
                        </a:rPr>
                        <a:t>t</a:t>
                      </a:r>
                      <a:r>
                        <a:rPr lang="fr-FR" sz="1200" b="1" dirty="0">
                          <a:effectLst/>
                        </a:rPr>
                        <a:t>re</a:t>
                      </a:r>
                      <a:r>
                        <a:rPr lang="fr-FR" sz="1200" b="1" spc="-15" dirty="0">
                          <a:effectLst/>
                        </a:rPr>
                        <a:t> </a:t>
                      </a:r>
                      <a:r>
                        <a:rPr lang="fr-FR" sz="1200" b="1" dirty="0">
                          <a:effectLst/>
                        </a:rPr>
                        <a:t>15</a:t>
                      </a:r>
                      <a:r>
                        <a:rPr lang="fr-FR" sz="1200" b="1" spc="-10" dirty="0">
                          <a:effectLst/>
                        </a:rPr>
                        <a:t> </a:t>
                      </a:r>
                      <a:r>
                        <a:rPr lang="fr-FR" sz="1200" b="1" spc="-5" dirty="0">
                          <a:effectLst/>
                        </a:rPr>
                        <a:t>e</a:t>
                      </a:r>
                      <a:r>
                        <a:rPr lang="fr-FR" sz="1200" b="1" dirty="0">
                          <a:effectLst/>
                        </a:rPr>
                        <a:t>t 20%</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r h="727698">
                <a:tc>
                  <a:txBody>
                    <a:bodyPr/>
                    <a:lstStyle/>
                    <a:p>
                      <a:pPr marL="64770">
                        <a:lnSpc>
                          <a:spcPts val="1335"/>
                        </a:lnSpc>
                        <a:spcAft>
                          <a:spcPts val="0"/>
                        </a:spcAft>
                      </a:pPr>
                      <a:r>
                        <a:rPr lang="fr-FR" sz="1200" b="1" spc="5" dirty="0">
                          <a:effectLst/>
                        </a:rPr>
                        <a:t>C</a:t>
                      </a:r>
                      <a:r>
                        <a:rPr lang="fr-FR" sz="1200" b="1" dirty="0">
                          <a:effectLst/>
                        </a:rPr>
                        <a:t>h</a:t>
                      </a:r>
                      <a:r>
                        <a:rPr lang="fr-FR" sz="1200" b="1" spc="-5" dirty="0">
                          <a:effectLst/>
                        </a:rPr>
                        <a:t>a</a:t>
                      </a:r>
                      <a:r>
                        <a:rPr lang="fr-FR" sz="1200" b="1" dirty="0">
                          <a:effectLst/>
                        </a:rPr>
                        <a:t>rg</a:t>
                      </a:r>
                      <a:r>
                        <a:rPr lang="fr-FR" sz="1200" b="1" spc="-5" dirty="0">
                          <a:effectLst/>
                        </a:rPr>
                        <a:t>e</a:t>
                      </a:r>
                      <a:r>
                        <a:rPr lang="fr-FR" sz="1200" b="1" dirty="0">
                          <a:effectLst/>
                        </a:rPr>
                        <a:t>s</a:t>
                      </a:r>
                      <a:r>
                        <a:rPr lang="fr-FR" sz="1200" b="1" spc="-5" dirty="0">
                          <a:effectLst/>
                        </a:rPr>
                        <a:t> </a:t>
                      </a:r>
                      <a:r>
                        <a:rPr lang="fr-FR" sz="1200" b="1" dirty="0">
                          <a:effectLst/>
                        </a:rPr>
                        <a:t>du</a:t>
                      </a:r>
                      <a:r>
                        <a:rPr lang="fr-FR" sz="1200" b="1" spc="-10" dirty="0">
                          <a:effectLst/>
                        </a:rPr>
                        <a:t> </a:t>
                      </a:r>
                      <a:r>
                        <a:rPr lang="fr-FR" sz="1200" b="1" dirty="0">
                          <a:effectLst/>
                        </a:rPr>
                        <a:t>p</a:t>
                      </a:r>
                      <a:r>
                        <a:rPr lang="fr-FR" sz="1200" b="1" spc="-5" dirty="0">
                          <a:effectLst/>
                        </a:rPr>
                        <a:t>e</a:t>
                      </a:r>
                      <a:r>
                        <a:rPr lang="fr-FR" sz="1200" b="1" dirty="0">
                          <a:effectLst/>
                        </a:rPr>
                        <a:t>r</a:t>
                      </a:r>
                      <a:r>
                        <a:rPr lang="fr-FR" sz="1200" b="1" spc="5" dirty="0">
                          <a:effectLst/>
                        </a:rPr>
                        <a:t>s</a:t>
                      </a:r>
                      <a:r>
                        <a:rPr lang="fr-FR" sz="1200" b="1" dirty="0">
                          <a:effectLst/>
                        </a:rPr>
                        <a:t>on</a:t>
                      </a:r>
                      <a:r>
                        <a:rPr lang="fr-FR" sz="1200" b="1" spc="15" dirty="0">
                          <a:effectLst/>
                        </a:rPr>
                        <a:t>n</a:t>
                      </a:r>
                      <a:r>
                        <a:rPr lang="fr-FR" sz="1200" b="1" spc="-5" dirty="0">
                          <a:effectLst/>
                        </a:rPr>
                        <a:t>e</a:t>
                      </a:r>
                      <a:r>
                        <a:rPr lang="fr-FR" sz="1200" b="1" dirty="0">
                          <a:effectLst/>
                        </a:rPr>
                        <a:t>l </a:t>
                      </a:r>
                      <a:r>
                        <a:rPr lang="fr-FR" sz="1200" b="1" spc="5" dirty="0">
                          <a:effectLst/>
                        </a:rPr>
                        <a:t>s</a:t>
                      </a:r>
                      <a:r>
                        <a:rPr lang="fr-FR" sz="1200" b="1" dirty="0">
                          <a:effectLst/>
                        </a:rPr>
                        <a:t>ur</a:t>
                      </a:r>
                      <a:r>
                        <a:rPr lang="fr-FR" sz="1200" b="1" spc="5" dirty="0">
                          <a:effectLst/>
                        </a:rPr>
                        <a:t> l</a:t>
                      </a:r>
                      <a:r>
                        <a:rPr lang="fr-FR" sz="1200" b="1" spc="-5" dirty="0">
                          <a:effectLst/>
                        </a:rPr>
                        <a:t>e</a:t>
                      </a:r>
                      <a:r>
                        <a:rPr lang="fr-FR" sz="1200" b="1" dirty="0">
                          <a:effectLst/>
                        </a:rPr>
                        <a:t>s</a:t>
                      </a:r>
                    </a:p>
                    <a:p>
                      <a:pPr marL="64770">
                        <a:lnSpc>
                          <a:spcPct val="115000"/>
                        </a:lnSpc>
                        <a:spcBef>
                          <a:spcPts val="10"/>
                        </a:spcBef>
                        <a:spcAft>
                          <a:spcPts val="0"/>
                        </a:spcAft>
                      </a:pPr>
                      <a:r>
                        <a:rPr lang="fr-FR" sz="1200" b="1" dirty="0">
                          <a:effectLst/>
                        </a:rPr>
                        <a:t>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dirty="0">
                          <a:effectLst/>
                        </a:rPr>
                        <a:t>s de fon</a:t>
                      </a:r>
                      <a:r>
                        <a:rPr lang="fr-FR" sz="1200" b="1" spc="-5" dirty="0">
                          <a:effectLst/>
                        </a:rPr>
                        <a:t>c</a:t>
                      </a:r>
                      <a:r>
                        <a:rPr lang="fr-FR" sz="1200" b="1" spc="5" dirty="0">
                          <a:effectLst/>
                        </a:rPr>
                        <a:t>ti</a:t>
                      </a:r>
                      <a:r>
                        <a:rPr lang="fr-FR" sz="1200" b="1" dirty="0">
                          <a:effectLst/>
                        </a:rPr>
                        <a:t>onn</a:t>
                      </a:r>
                      <a:r>
                        <a:rPr lang="fr-FR" sz="1200" b="1" spc="-5" dirty="0">
                          <a:effectLst/>
                        </a:rPr>
                        <a:t>e</a:t>
                      </a:r>
                      <a:r>
                        <a:rPr lang="fr-FR" sz="1200" b="1" spc="20" dirty="0">
                          <a:effectLst/>
                        </a:rPr>
                        <a:t>m</a:t>
                      </a:r>
                      <a:r>
                        <a:rPr lang="fr-FR" sz="1200" b="1" spc="-5" dirty="0">
                          <a:effectLst/>
                        </a:rPr>
                        <a:t>e</a:t>
                      </a:r>
                      <a:r>
                        <a:rPr lang="fr-FR" sz="1200" b="1" dirty="0">
                          <a:effectLst/>
                        </a:rPr>
                        <a:t>nt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5" dirty="0">
                          <a:effectLst/>
                        </a:rPr>
                        <a:t>a</a:t>
                      </a:r>
                      <a:r>
                        <a:rPr lang="fr-FR" sz="1200" b="1" spc="15" dirty="0">
                          <a:effectLst/>
                        </a:rPr>
                        <a:t>s</a:t>
                      </a:r>
                      <a:r>
                        <a:rPr lang="fr-FR" sz="1200" b="1" spc="5" dirty="0">
                          <a:effectLst/>
                        </a:rPr>
                        <a:t>s</a:t>
                      </a:r>
                      <a:r>
                        <a:rPr lang="fr-FR" sz="1200" b="1" dirty="0">
                          <a:effectLst/>
                        </a:rPr>
                        <a:t>ur</a:t>
                      </a:r>
                      <a:r>
                        <a:rPr lang="fr-FR" sz="1200" b="1" spc="-5" dirty="0">
                          <a:effectLst/>
                        </a:rPr>
                        <a:t>e</a:t>
                      </a:r>
                      <a:r>
                        <a:rPr lang="fr-FR" sz="1200" b="1" dirty="0">
                          <a:effectLst/>
                        </a:rPr>
                        <a:t>r</a:t>
                      </a:r>
                      <a:r>
                        <a:rPr lang="fr-FR" sz="1200" b="1" spc="-5" dirty="0">
                          <a:effectLst/>
                        </a:rPr>
                        <a:t> </a:t>
                      </a:r>
                      <a:r>
                        <a:rPr lang="fr-FR" sz="1200" b="1" spc="5" dirty="0">
                          <a:effectLst/>
                        </a:rPr>
                        <a:t>l</a:t>
                      </a:r>
                      <a:r>
                        <a:rPr lang="fr-FR" sz="1200" b="1" dirty="0">
                          <a:effectLst/>
                        </a:rPr>
                        <a:t>e</a:t>
                      </a:r>
                    </a:p>
                    <a:p>
                      <a:pPr marL="64770">
                        <a:lnSpc>
                          <a:spcPct val="115000"/>
                        </a:lnSpc>
                        <a:spcBef>
                          <a:spcPts val="10"/>
                        </a:spcBef>
                        <a:spcAft>
                          <a:spcPts val="0"/>
                        </a:spcAft>
                      </a:pPr>
                      <a:r>
                        <a:rPr lang="fr-FR" sz="1200" b="1" dirty="0">
                          <a:effectLst/>
                        </a:rPr>
                        <a:t>p</a:t>
                      </a:r>
                      <a:r>
                        <a:rPr lang="fr-FR" sz="1200" b="1" spc="10" dirty="0">
                          <a:effectLst/>
                        </a:rPr>
                        <a:t>a</a:t>
                      </a:r>
                      <a:r>
                        <a:rPr lang="fr-FR" sz="1200" b="1" spc="-20" dirty="0">
                          <a:effectLst/>
                        </a:rPr>
                        <a:t>y</a:t>
                      </a:r>
                      <a:r>
                        <a:rPr lang="fr-FR" sz="1200" b="1" spc="10" dirty="0">
                          <a:effectLst/>
                        </a:rPr>
                        <a:t>e</a:t>
                      </a:r>
                      <a:r>
                        <a:rPr lang="fr-FR" sz="1200" b="1" spc="5" dirty="0">
                          <a:effectLst/>
                        </a:rPr>
                        <a:t>m</a:t>
                      </a:r>
                      <a:r>
                        <a:rPr lang="fr-FR" sz="1200" b="1" spc="-5" dirty="0">
                          <a:effectLst/>
                        </a:rPr>
                        <a:t>e</a:t>
                      </a:r>
                      <a:r>
                        <a:rPr lang="fr-FR" sz="1200" b="1" dirty="0">
                          <a:effectLst/>
                        </a:rPr>
                        <a:t>nt d</a:t>
                      </a:r>
                      <a:r>
                        <a:rPr lang="fr-FR" sz="1200" b="1" spc="-5" dirty="0">
                          <a:effectLst/>
                        </a:rPr>
                        <a:t>e</a:t>
                      </a:r>
                      <a:r>
                        <a:rPr lang="fr-FR" sz="1200" b="1" dirty="0">
                          <a:effectLst/>
                        </a:rPr>
                        <a:t>s </a:t>
                      </a:r>
                      <a:r>
                        <a:rPr lang="fr-FR" sz="1200" b="1" spc="5" dirty="0">
                          <a:effectLst/>
                        </a:rPr>
                        <a:t>s</a:t>
                      </a:r>
                      <a:r>
                        <a:rPr lang="fr-FR" sz="1200" b="1" spc="-5" dirty="0">
                          <a:effectLst/>
                        </a:rPr>
                        <a:t>a</a:t>
                      </a:r>
                      <a:r>
                        <a:rPr lang="fr-FR" sz="1200" b="1" spc="15" dirty="0">
                          <a:effectLst/>
                        </a:rPr>
                        <a:t>l</a:t>
                      </a:r>
                      <a:r>
                        <a:rPr lang="fr-FR" sz="1200" b="1" spc="-5" dirty="0">
                          <a:effectLst/>
                        </a:rPr>
                        <a:t>a</a:t>
                      </a:r>
                      <a:r>
                        <a:rPr lang="fr-FR" sz="1200" b="1" spc="5" dirty="0">
                          <a:effectLst/>
                        </a:rPr>
                        <a:t>i</a:t>
                      </a:r>
                      <a:r>
                        <a:rPr lang="fr-FR" sz="1200" b="1" dirty="0">
                          <a:effectLst/>
                        </a:rPr>
                        <a:t>r</a:t>
                      </a:r>
                      <a:r>
                        <a:rPr lang="fr-FR" sz="1200" b="1" spc="-5" dirty="0">
                          <a:effectLst/>
                        </a:rPr>
                        <a:t>e</a:t>
                      </a:r>
                      <a:r>
                        <a:rPr lang="fr-FR" sz="1200" b="1" dirty="0">
                          <a:effectLst/>
                        </a:rPr>
                        <a:t>s d</a:t>
                      </a:r>
                      <a:r>
                        <a:rPr lang="fr-FR" sz="1200" b="1" spc="10" dirty="0">
                          <a:effectLst/>
                        </a:rPr>
                        <a:t>e</a:t>
                      </a:r>
                      <a:r>
                        <a:rPr lang="fr-FR" sz="1200" b="1" dirty="0">
                          <a:effectLst/>
                        </a:rPr>
                        <a:t>s </a:t>
                      </a:r>
                      <a:r>
                        <a:rPr lang="fr-FR" sz="1200" b="1" spc="-5" dirty="0">
                          <a:effectLst/>
                        </a:rPr>
                        <a:t>a</a:t>
                      </a:r>
                      <a:r>
                        <a:rPr lang="fr-FR" sz="1200" b="1" dirty="0">
                          <a:effectLst/>
                        </a:rPr>
                        <a:t>g</a:t>
                      </a:r>
                      <a:r>
                        <a:rPr lang="fr-FR" sz="1200" b="1" spc="-5" dirty="0">
                          <a:effectLst/>
                        </a:rPr>
                        <a:t>e</a:t>
                      </a:r>
                      <a:r>
                        <a:rPr lang="fr-FR" sz="1200" b="1" dirty="0">
                          <a:effectLst/>
                        </a:rPr>
                        <a:t>n</a:t>
                      </a:r>
                      <a:r>
                        <a:rPr lang="fr-FR" sz="1200" b="1" spc="5" dirty="0">
                          <a:effectLst/>
                        </a:rPr>
                        <a:t>t</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dirty="0">
                          <a:effectLst/>
                        </a:rPr>
                        <a:t>Ne</a:t>
                      </a:r>
                      <a:r>
                        <a:rPr lang="fr-FR" sz="1200" b="1" spc="-65" dirty="0">
                          <a:effectLst/>
                        </a:rPr>
                        <a:t> </a:t>
                      </a:r>
                      <a:r>
                        <a:rPr lang="fr-FR" sz="1200" b="1" dirty="0">
                          <a:effectLst/>
                        </a:rPr>
                        <a:t>do</a:t>
                      </a:r>
                      <a:r>
                        <a:rPr lang="fr-FR" sz="1200" b="1" spc="5" dirty="0">
                          <a:effectLst/>
                        </a:rPr>
                        <a:t>i</a:t>
                      </a:r>
                      <a:r>
                        <a:rPr lang="fr-FR" sz="1200" b="1" dirty="0">
                          <a:effectLst/>
                        </a:rPr>
                        <a:t>t</a:t>
                      </a:r>
                      <a:r>
                        <a:rPr lang="fr-FR" sz="1200" b="1" spc="-5" dirty="0">
                          <a:effectLst/>
                        </a:rPr>
                        <a:t> </a:t>
                      </a:r>
                      <a:r>
                        <a:rPr lang="fr-FR" sz="1200" b="1" dirty="0">
                          <a:effectLst/>
                        </a:rPr>
                        <a:t>p</a:t>
                      </a:r>
                      <a:r>
                        <a:rPr lang="fr-FR" sz="1200" b="1" spc="-5" dirty="0">
                          <a:effectLst/>
                        </a:rPr>
                        <a:t>a</a:t>
                      </a:r>
                      <a:r>
                        <a:rPr lang="fr-FR" sz="1200" b="1" dirty="0">
                          <a:effectLst/>
                        </a:rPr>
                        <a:t>s d</a:t>
                      </a:r>
                      <a:r>
                        <a:rPr lang="fr-FR" sz="1200" b="1" spc="-5" dirty="0">
                          <a:effectLst/>
                        </a:rPr>
                        <a:t>é</a:t>
                      </a:r>
                      <a:r>
                        <a:rPr lang="fr-FR" sz="1200" b="1" dirty="0">
                          <a:effectLst/>
                        </a:rPr>
                        <a:t>p</a:t>
                      </a:r>
                      <a:r>
                        <a:rPr lang="fr-FR" sz="1200" b="1" spc="-5" dirty="0">
                          <a:effectLst/>
                        </a:rPr>
                        <a:t>a</a:t>
                      </a:r>
                      <a:r>
                        <a:rPr lang="fr-FR" sz="1200" b="1" spc="5" dirty="0">
                          <a:effectLst/>
                        </a:rPr>
                        <a:t>s</a:t>
                      </a:r>
                      <a:r>
                        <a:rPr lang="fr-FR" sz="1200" b="1" spc="15" dirty="0">
                          <a:effectLst/>
                        </a:rPr>
                        <a:t>s</a:t>
                      </a:r>
                      <a:r>
                        <a:rPr lang="fr-FR" sz="1200" b="1" spc="-5" dirty="0">
                          <a:effectLst/>
                        </a:rPr>
                        <a:t>e</a:t>
                      </a:r>
                      <a:r>
                        <a:rPr lang="fr-FR" sz="1200" b="1" dirty="0">
                          <a:effectLst/>
                        </a:rPr>
                        <a:t>r</a:t>
                      </a:r>
                    </a:p>
                    <a:p>
                      <a:pPr marL="64770">
                        <a:lnSpc>
                          <a:spcPct val="115000"/>
                        </a:lnSpc>
                        <a:spcAft>
                          <a:spcPts val="0"/>
                        </a:spcAft>
                      </a:pPr>
                      <a:r>
                        <a:rPr lang="fr-FR" sz="1200" b="1" dirty="0">
                          <a:effectLst/>
                        </a:rPr>
                        <a:t>40%</a:t>
                      </a:r>
                      <a:r>
                        <a:rPr lang="fr-FR" sz="1200" b="1" spc="-70" dirty="0">
                          <a:effectLst/>
                        </a:rPr>
                        <a:t> </a:t>
                      </a:r>
                      <a:r>
                        <a:rPr lang="fr-FR" sz="1200" b="1" dirty="0">
                          <a:effectLst/>
                        </a:rPr>
                        <a:t>(nor</a:t>
                      </a:r>
                      <a:r>
                        <a:rPr lang="fr-FR" sz="1200" b="1" spc="5" dirty="0">
                          <a:effectLst/>
                        </a:rPr>
                        <a:t>m</a:t>
                      </a:r>
                      <a:r>
                        <a:rPr lang="fr-FR" sz="1200" b="1" dirty="0">
                          <a:effectLst/>
                        </a:rPr>
                        <a:t>e</a:t>
                      </a:r>
                    </a:p>
                    <a:p>
                      <a:pPr marL="64770">
                        <a:lnSpc>
                          <a:spcPct val="115000"/>
                        </a:lnSpc>
                        <a:spcBef>
                          <a:spcPts val="10"/>
                        </a:spcBef>
                        <a:spcAft>
                          <a:spcPts val="0"/>
                        </a:spcAft>
                      </a:pPr>
                      <a:r>
                        <a:rPr lang="fr-FR" sz="1200" b="1" dirty="0">
                          <a:effectLst/>
                        </a:rPr>
                        <a:t>UE</a:t>
                      </a:r>
                      <a:r>
                        <a:rPr lang="fr-FR" sz="1200" b="1" spc="5" dirty="0">
                          <a:effectLst/>
                        </a:rPr>
                        <a:t>M</a:t>
                      </a:r>
                      <a:r>
                        <a:rPr lang="fr-FR" sz="1200" b="1" dirty="0">
                          <a:effectLst/>
                        </a:rPr>
                        <a:t>OA)</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r>
              <a:tr h="702791">
                <a:tc>
                  <a:txBody>
                    <a:bodyPr/>
                    <a:lstStyle/>
                    <a:p>
                      <a:pPr marL="64770">
                        <a:lnSpc>
                          <a:spcPts val="1335"/>
                        </a:lnSpc>
                        <a:spcAft>
                          <a:spcPts val="0"/>
                        </a:spcAft>
                      </a:pPr>
                      <a:r>
                        <a:rPr lang="fr-FR" sz="1200" b="1" spc="5" dirty="0">
                          <a:effectLst/>
                        </a:rPr>
                        <a:t>C</a:t>
                      </a:r>
                      <a:r>
                        <a:rPr lang="fr-FR" sz="1200" b="1" dirty="0">
                          <a:effectLst/>
                        </a:rPr>
                        <a:t>h</a:t>
                      </a:r>
                      <a:r>
                        <a:rPr lang="fr-FR" sz="1200" b="1" spc="-5" dirty="0">
                          <a:effectLst/>
                        </a:rPr>
                        <a:t>a</a:t>
                      </a:r>
                      <a:r>
                        <a:rPr lang="fr-FR" sz="1200" b="1" dirty="0">
                          <a:effectLst/>
                        </a:rPr>
                        <a:t>rge</a:t>
                      </a:r>
                      <a:r>
                        <a:rPr lang="fr-FR" sz="1200" b="1" spc="-10" dirty="0">
                          <a:effectLst/>
                        </a:rPr>
                        <a:t> </a:t>
                      </a:r>
                      <a:r>
                        <a:rPr lang="fr-FR" sz="1200" b="1" dirty="0">
                          <a:effectLst/>
                        </a:rPr>
                        <a:t>du</a:t>
                      </a:r>
                      <a:r>
                        <a:rPr lang="fr-FR" sz="1200" b="1" spc="-10" dirty="0">
                          <a:effectLst/>
                        </a:rPr>
                        <a:t> </a:t>
                      </a:r>
                      <a:r>
                        <a:rPr lang="fr-FR" sz="1200" b="1" dirty="0">
                          <a:effectLst/>
                        </a:rPr>
                        <a:t>p</a:t>
                      </a:r>
                      <a:r>
                        <a:rPr lang="fr-FR" sz="1200" b="1" spc="-5" dirty="0">
                          <a:effectLst/>
                        </a:rPr>
                        <a:t>e</a:t>
                      </a:r>
                      <a:r>
                        <a:rPr lang="fr-FR" sz="1200" b="1" dirty="0">
                          <a:effectLst/>
                        </a:rPr>
                        <a:t>r</a:t>
                      </a:r>
                      <a:r>
                        <a:rPr lang="fr-FR" sz="1200" b="1" spc="5" dirty="0">
                          <a:effectLst/>
                        </a:rPr>
                        <a:t>s</a:t>
                      </a:r>
                      <a:r>
                        <a:rPr lang="fr-FR" sz="1200" b="1" dirty="0">
                          <a:effectLst/>
                        </a:rPr>
                        <a:t>on</a:t>
                      </a:r>
                      <a:r>
                        <a:rPr lang="fr-FR" sz="1200" b="1" spc="15" dirty="0">
                          <a:effectLst/>
                        </a:rPr>
                        <a:t>n</a:t>
                      </a:r>
                      <a:r>
                        <a:rPr lang="fr-FR" sz="1200" b="1" spc="-5" dirty="0">
                          <a:effectLst/>
                        </a:rPr>
                        <a:t>e</a:t>
                      </a:r>
                      <a:r>
                        <a:rPr lang="fr-FR" sz="1200" b="1" dirty="0">
                          <a:effectLst/>
                        </a:rPr>
                        <a:t>l </a:t>
                      </a:r>
                      <a:r>
                        <a:rPr lang="fr-FR" sz="1200" b="1" spc="-5" dirty="0">
                          <a:effectLst/>
                        </a:rPr>
                        <a:t>c</a:t>
                      </a:r>
                      <a:r>
                        <a:rPr lang="fr-FR" sz="1200" b="1" dirty="0">
                          <a:effectLst/>
                        </a:rPr>
                        <a:t>o</a:t>
                      </a:r>
                      <a:r>
                        <a:rPr lang="fr-FR" sz="1200" b="1" spc="15" dirty="0">
                          <a:effectLst/>
                        </a:rPr>
                        <a:t>n</a:t>
                      </a:r>
                      <a:r>
                        <a:rPr lang="fr-FR" sz="1200" b="1" spc="5" dirty="0">
                          <a:effectLst/>
                        </a:rPr>
                        <a:t>t</a:t>
                      </a:r>
                      <a:r>
                        <a:rPr lang="fr-FR" sz="1200" b="1" dirty="0">
                          <a:effectLst/>
                        </a:rPr>
                        <a:t>r</a:t>
                      </a:r>
                      <a:r>
                        <a:rPr lang="fr-FR" sz="1200" b="1" spc="-5" dirty="0">
                          <a:effectLst/>
                        </a:rPr>
                        <a:t>ac</a:t>
                      </a:r>
                      <a:r>
                        <a:rPr lang="fr-FR" sz="1200" b="1" spc="5" dirty="0">
                          <a:effectLst/>
                        </a:rPr>
                        <a:t>t</a:t>
                      </a:r>
                      <a:r>
                        <a:rPr lang="fr-FR" sz="1200" b="1" dirty="0">
                          <a:effectLst/>
                        </a:rPr>
                        <a:t>u</a:t>
                      </a:r>
                      <a:r>
                        <a:rPr lang="fr-FR" sz="1200" b="1" spc="-5" dirty="0">
                          <a:effectLst/>
                        </a:rPr>
                        <a:t>e</a:t>
                      </a:r>
                      <a:r>
                        <a:rPr lang="fr-FR" sz="1200" b="1" dirty="0">
                          <a:effectLst/>
                        </a:rPr>
                        <a:t>l</a:t>
                      </a:r>
                    </a:p>
                    <a:p>
                      <a:pPr marL="64770">
                        <a:lnSpc>
                          <a:spcPct val="115000"/>
                        </a:lnSpc>
                        <a:spcBef>
                          <a:spcPts val="10"/>
                        </a:spcBef>
                        <a:spcAft>
                          <a:spcPts val="0"/>
                        </a:spcAft>
                      </a:pPr>
                      <a:r>
                        <a:rPr lang="fr-FR" sz="1200" b="1" spc="5" dirty="0">
                          <a:effectLst/>
                        </a:rPr>
                        <a:t>s</a:t>
                      </a:r>
                      <a:r>
                        <a:rPr lang="fr-FR" sz="1200" b="1" dirty="0">
                          <a:effectLst/>
                        </a:rPr>
                        <a:t>ur</a:t>
                      </a:r>
                      <a:r>
                        <a:rPr lang="fr-FR" sz="1200" b="1" spc="-5" dirty="0">
                          <a:effectLst/>
                        </a:rPr>
                        <a:t> </a:t>
                      </a:r>
                      <a:r>
                        <a:rPr lang="fr-FR" sz="1200" b="1" spc="5" dirty="0">
                          <a:effectLst/>
                        </a:rPr>
                        <a:t>l</a:t>
                      </a:r>
                      <a:r>
                        <a:rPr lang="fr-FR" sz="1200" b="1" spc="-5" dirty="0">
                          <a:effectLst/>
                        </a:rPr>
                        <a:t>e</a:t>
                      </a:r>
                      <a:r>
                        <a:rPr lang="fr-FR" sz="1200" b="1" dirty="0">
                          <a:effectLst/>
                        </a:rPr>
                        <a:t>s r</a:t>
                      </a:r>
                      <a:r>
                        <a:rPr lang="fr-FR" sz="1200" b="1" spc="-5" dirty="0">
                          <a:effectLst/>
                        </a:rPr>
                        <a:t>e</a:t>
                      </a:r>
                      <a:r>
                        <a:rPr lang="fr-FR" sz="1200" b="1" spc="10" dirty="0">
                          <a:effectLst/>
                        </a:rPr>
                        <a:t>c</a:t>
                      </a:r>
                      <a:r>
                        <a:rPr lang="fr-FR" sz="1200" b="1" spc="-5" dirty="0">
                          <a:effectLst/>
                        </a:rPr>
                        <a:t>e</a:t>
                      </a:r>
                      <a:r>
                        <a:rPr lang="fr-FR" sz="1200" b="1" spc="5" dirty="0">
                          <a:effectLst/>
                        </a:rPr>
                        <a:t>tt</a:t>
                      </a:r>
                      <a:r>
                        <a:rPr lang="fr-FR" sz="1200" b="1" spc="-5" dirty="0">
                          <a:effectLst/>
                        </a:rPr>
                        <a:t>e</a:t>
                      </a:r>
                      <a:r>
                        <a:rPr lang="fr-FR" sz="1200" b="1" dirty="0">
                          <a:effectLst/>
                        </a:rPr>
                        <a:t>s prop</a:t>
                      </a:r>
                      <a:r>
                        <a:rPr lang="fr-FR" sz="1200" b="1" spc="10" dirty="0">
                          <a:effectLst/>
                        </a:rPr>
                        <a:t>r</a:t>
                      </a:r>
                      <a:r>
                        <a:rPr lang="fr-FR" sz="1200" b="1" spc="-5"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smtClean="0">
                          <a:effectLst/>
                        </a:rPr>
                        <a:t>P</a:t>
                      </a:r>
                      <a:r>
                        <a:rPr lang="fr-FR" sz="1200" b="1" spc="-5" dirty="0" smtClean="0">
                          <a:effectLst/>
                        </a:rPr>
                        <a:t>a</a:t>
                      </a:r>
                      <a:r>
                        <a:rPr lang="fr-FR" sz="1200" b="1" dirty="0" smtClean="0">
                          <a:effectLst/>
                        </a:rPr>
                        <a:t>r</a:t>
                      </a:r>
                      <a:r>
                        <a:rPr lang="fr-FR" sz="1200" b="1" spc="-5" dirty="0" smtClean="0">
                          <a:effectLst/>
                        </a:rPr>
                        <a:t>t</a:t>
                      </a:r>
                      <a:r>
                        <a:rPr lang="fr-FR" sz="1200" b="1" spc="-5" baseline="0" dirty="0" smtClean="0">
                          <a:effectLst/>
                        </a:rPr>
                        <a:t> </a:t>
                      </a:r>
                      <a:r>
                        <a:rPr lang="fr-FR" sz="1200" b="1" dirty="0" smtClean="0">
                          <a:effectLst/>
                        </a:rPr>
                        <a:t>r</a:t>
                      </a:r>
                      <a:r>
                        <a:rPr lang="fr-FR" sz="1200" b="1" spc="-5" dirty="0" smtClean="0">
                          <a:effectLst/>
                        </a:rPr>
                        <a:t>e</a:t>
                      </a:r>
                      <a:r>
                        <a:rPr lang="fr-FR" sz="1200" b="1" spc="5" dirty="0" smtClean="0">
                          <a:effectLst/>
                        </a:rPr>
                        <a:t>l</a:t>
                      </a:r>
                      <a:r>
                        <a:rPr lang="fr-FR" sz="1200" b="1" spc="-5" dirty="0" smtClean="0">
                          <a:effectLst/>
                        </a:rPr>
                        <a:t>a</a:t>
                      </a:r>
                      <a:r>
                        <a:rPr lang="fr-FR" sz="1200" b="1" spc="5" dirty="0" smtClean="0">
                          <a:effectLst/>
                        </a:rPr>
                        <a:t>ti</a:t>
                      </a:r>
                      <a:r>
                        <a:rPr lang="fr-FR" sz="1200" b="1" dirty="0" smtClean="0">
                          <a:effectLst/>
                        </a:rPr>
                        <a:t>ve</a:t>
                      </a:r>
                      <a:r>
                        <a:rPr lang="fr-FR" sz="1200" b="1" spc="-5" dirty="0" smtClean="0">
                          <a:effectLst/>
                        </a:rPr>
                        <a:t> </a:t>
                      </a:r>
                      <a:r>
                        <a:rPr lang="fr-FR" sz="1200" b="1" dirty="0">
                          <a:effectLst/>
                        </a:rPr>
                        <a:t>du</a:t>
                      </a:r>
                      <a:r>
                        <a:rPr lang="fr-FR" sz="1200" b="1" spc="-10" dirty="0">
                          <a:effectLst/>
                        </a:rPr>
                        <a:t> </a:t>
                      </a:r>
                      <a:r>
                        <a:rPr lang="fr-FR" sz="1200" b="1" spc="15" dirty="0">
                          <a:effectLst/>
                        </a:rPr>
                        <a:t>p</a:t>
                      </a:r>
                      <a:r>
                        <a:rPr lang="fr-FR" sz="1200" b="1" spc="-5" dirty="0">
                          <a:effectLst/>
                        </a:rPr>
                        <a:t>e</a:t>
                      </a:r>
                      <a:r>
                        <a:rPr lang="fr-FR" sz="1200" b="1" dirty="0">
                          <a:effectLst/>
                        </a:rPr>
                        <a:t>r</a:t>
                      </a:r>
                      <a:r>
                        <a:rPr lang="fr-FR" sz="1200" b="1" spc="5" dirty="0">
                          <a:effectLst/>
                        </a:rPr>
                        <a:t>s</a:t>
                      </a:r>
                      <a:r>
                        <a:rPr lang="fr-FR" sz="1200" b="1" dirty="0">
                          <a:effectLst/>
                        </a:rPr>
                        <a:t>onn</a:t>
                      </a:r>
                      <a:r>
                        <a:rPr lang="fr-FR" sz="1200" b="1" spc="-5" dirty="0">
                          <a:effectLst/>
                        </a:rPr>
                        <a:t>e</a:t>
                      </a:r>
                      <a:r>
                        <a:rPr lang="fr-FR" sz="1200" b="1" dirty="0">
                          <a:effectLst/>
                        </a:rPr>
                        <a:t>l</a:t>
                      </a:r>
                    </a:p>
                    <a:p>
                      <a:pPr marL="64770" marR="127635">
                        <a:lnSpc>
                          <a:spcPct val="100000"/>
                        </a:lnSpc>
                        <a:spcAft>
                          <a:spcPts val="0"/>
                        </a:spcAft>
                      </a:pPr>
                      <a:r>
                        <a:rPr lang="fr-FR" sz="1200" b="1" spc="-5" dirty="0">
                          <a:effectLst/>
                        </a:rPr>
                        <a:t>e</a:t>
                      </a:r>
                      <a:r>
                        <a:rPr lang="fr-FR" sz="1200" b="1" spc="5" dirty="0">
                          <a:effectLst/>
                        </a:rPr>
                        <a:t>m</a:t>
                      </a:r>
                      <a:r>
                        <a:rPr lang="fr-FR" sz="1200" b="1" dirty="0">
                          <a:effectLst/>
                        </a:rPr>
                        <a:t>b</a:t>
                      </a:r>
                      <a:r>
                        <a:rPr lang="fr-FR" sz="1200" b="1" spc="-5" dirty="0">
                          <a:effectLst/>
                        </a:rPr>
                        <a:t>a</a:t>
                      </a:r>
                      <a:r>
                        <a:rPr lang="fr-FR" sz="1200" b="1" dirty="0">
                          <a:effectLst/>
                        </a:rPr>
                        <a:t>u</a:t>
                      </a:r>
                      <a:r>
                        <a:rPr lang="fr-FR" sz="1200" b="1" spc="-5" dirty="0">
                          <a:effectLst/>
                        </a:rPr>
                        <a:t>c</a:t>
                      </a:r>
                      <a:r>
                        <a:rPr lang="fr-FR" sz="1200" b="1" dirty="0">
                          <a:effectLst/>
                        </a:rPr>
                        <a:t>hé</a:t>
                      </a:r>
                      <a:r>
                        <a:rPr lang="fr-FR" sz="1200" b="1" spc="-5" dirty="0">
                          <a:effectLst/>
                        </a:rPr>
                        <a:t> </a:t>
                      </a:r>
                      <a:r>
                        <a:rPr lang="fr-FR" sz="1200" b="1" spc="15" dirty="0">
                          <a:effectLst/>
                        </a:rPr>
                        <a:t>p</a:t>
                      </a:r>
                      <a:r>
                        <a:rPr lang="fr-FR" sz="1200" b="1" spc="-5" dirty="0">
                          <a:effectLst/>
                        </a:rPr>
                        <a:t>a</a:t>
                      </a:r>
                      <a:r>
                        <a:rPr lang="fr-FR" sz="1200" b="1" dirty="0">
                          <a:effectLst/>
                        </a:rPr>
                        <a:t>r</a:t>
                      </a:r>
                      <a:r>
                        <a:rPr lang="fr-FR" sz="1200" b="1" spc="-5"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a:t>
                      </a:r>
                      <a:r>
                        <a:rPr lang="fr-FR" sz="1200" b="1" spc="15" dirty="0">
                          <a:effectLst/>
                        </a:rPr>
                        <a:t>d</a:t>
                      </a:r>
                      <a:r>
                        <a:rPr lang="fr-FR" sz="1200" b="1" spc="-5" dirty="0">
                          <a:effectLst/>
                        </a:rPr>
                        <a:t>a</a:t>
                      </a:r>
                      <a:r>
                        <a:rPr lang="fr-FR" sz="1200" b="1" dirty="0">
                          <a:effectLst/>
                        </a:rPr>
                        <a:t>ns </a:t>
                      </a:r>
                      <a:r>
                        <a:rPr lang="fr-FR" sz="1200" b="1" spc="5" dirty="0">
                          <a:effectLst/>
                        </a:rPr>
                        <a:t>l</a:t>
                      </a:r>
                      <a:r>
                        <a:rPr lang="fr-FR" sz="1200" b="1" spc="-5" dirty="0">
                          <a:effectLst/>
                        </a:rPr>
                        <a:t>e</a:t>
                      </a:r>
                      <a:r>
                        <a:rPr lang="fr-FR" sz="1200" b="1" dirty="0">
                          <a:effectLst/>
                        </a:rPr>
                        <a:t>s r</a:t>
                      </a:r>
                      <a:r>
                        <a:rPr lang="fr-FR" sz="1200" b="1" spc="-5" dirty="0">
                          <a:effectLst/>
                        </a:rPr>
                        <a:t>ece</a:t>
                      </a:r>
                      <a:r>
                        <a:rPr lang="fr-FR" sz="1200" b="1" spc="5" dirty="0">
                          <a:effectLst/>
                        </a:rPr>
                        <a:t>tt</a:t>
                      </a:r>
                      <a:r>
                        <a:rPr lang="fr-FR" sz="1200" b="1" spc="-5" dirty="0">
                          <a:effectLst/>
                        </a:rPr>
                        <a:t>e</a:t>
                      </a:r>
                      <a:r>
                        <a:rPr lang="fr-FR" sz="1200" b="1" dirty="0">
                          <a:effectLst/>
                        </a:rPr>
                        <a:t>s</a:t>
                      </a:r>
                      <a:r>
                        <a:rPr lang="fr-FR" sz="1200" b="1" spc="15" dirty="0">
                          <a:effectLst/>
                        </a:rPr>
                        <a:t> </a:t>
                      </a:r>
                      <a:r>
                        <a:rPr lang="fr-FR" sz="1200" b="1" dirty="0">
                          <a:effectLst/>
                        </a:rPr>
                        <a:t>g</a:t>
                      </a:r>
                      <a:r>
                        <a:rPr lang="fr-FR" sz="1200" b="1" spc="-5" dirty="0">
                          <a:effectLst/>
                        </a:rPr>
                        <a:t>é</a:t>
                      </a:r>
                      <a:r>
                        <a:rPr lang="fr-FR" sz="1200" b="1" dirty="0">
                          <a:effectLst/>
                        </a:rPr>
                        <a:t>n</a:t>
                      </a:r>
                      <a:r>
                        <a:rPr lang="fr-FR" sz="1200" b="1" spc="-5" dirty="0">
                          <a:effectLst/>
                        </a:rPr>
                        <a:t>é</a:t>
                      </a:r>
                      <a:r>
                        <a:rPr lang="fr-FR" sz="1200" b="1" spc="10" dirty="0">
                          <a:effectLst/>
                        </a:rPr>
                        <a:t>r</a:t>
                      </a:r>
                      <a:r>
                        <a:rPr lang="fr-FR" sz="1200" b="1" spc="-5" dirty="0">
                          <a:effectLst/>
                        </a:rPr>
                        <a:t>ée</a:t>
                      </a:r>
                      <a:r>
                        <a:rPr lang="fr-FR" sz="1200" b="1" spc="5" dirty="0">
                          <a:effectLst/>
                        </a:rPr>
                        <a: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45"/>
                        </a:lnSpc>
                        <a:spcAft>
                          <a:spcPts val="0"/>
                        </a:spcAft>
                      </a:pPr>
                      <a:r>
                        <a:rPr lang="fr-FR" sz="1200" b="1" spc="-15" dirty="0">
                          <a:effectLst/>
                        </a:rPr>
                        <a:t>I</a:t>
                      </a:r>
                      <a:r>
                        <a:rPr lang="fr-FR" sz="1200" b="1" spc="15" dirty="0">
                          <a:effectLst/>
                        </a:rPr>
                        <a:t>n</a:t>
                      </a:r>
                      <a:r>
                        <a:rPr lang="fr-FR" sz="1200" b="1" dirty="0">
                          <a:effectLst/>
                        </a:rPr>
                        <a:t>f</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spc="15" dirty="0">
                          <a:effectLst/>
                        </a:rPr>
                        <a:t>u</a:t>
                      </a:r>
                      <a:r>
                        <a:rPr lang="fr-FR" sz="1200" b="1" dirty="0">
                          <a:effectLst/>
                        </a:rPr>
                        <a:t>r</a:t>
                      </a:r>
                      <a:r>
                        <a:rPr lang="fr-FR" sz="1200" b="1" spc="-5" dirty="0">
                          <a:effectLst/>
                        </a:rPr>
                        <a:t> </a:t>
                      </a:r>
                      <a:r>
                        <a:rPr lang="fr-FR" sz="1200" b="1" dirty="0">
                          <a:effectLst/>
                        </a:rPr>
                        <a:t>à</a:t>
                      </a:r>
                      <a:r>
                        <a:rPr lang="fr-FR" sz="1200" b="1" spc="-5" dirty="0">
                          <a:effectLst/>
                        </a:rPr>
                        <a:t> </a:t>
                      </a:r>
                      <a:r>
                        <a:rPr lang="fr-FR" sz="1200" b="1" dirty="0">
                          <a:effectLst/>
                        </a:rPr>
                        <a:t>20%</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r h="501384">
                <a:tc>
                  <a:txBody>
                    <a:bodyPr/>
                    <a:lstStyle/>
                    <a:p>
                      <a:pPr marL="64770">
                        <a:lnSpc>
                          <a:spcPts val="1335"/>
                        </a:lnSpc>
                        <a:spcAft>
                          <a:spcPts val="0"/>
                        </a:spcAft>
                      </a:pPr>
                      <a:r>
                        <a:rPr lang="fr-FR" sz="1200" b="1" spc="5" dirty="0">
                          <a:effectLst/>
                        </a:rPr>
                        <a:t>P</a:t>
                      </a:r>
                      <a:r>
                        <a:rPr lang="fr-FR" sz="1200" b="1" spc="-5" dirty="0">
                          <a:effectLst/>
                        </a:rPr>
                        <a:t>a</a:t>
                      </a:r>
                      <a:r>
                        <a:rPr lang="fr-FR" sz="1200" b="1" dirty="0">
                          <a:effectLst/>
                        </a:rPr>
                        <a:t>rt d</a:t>
                      </a:r>
                      <a:r>
                        <a:rPr lang="fr-FR" sz="1200" b="1" spc="-5" dirty="0">
                          <a:effectLst/>
                        </a:rPr>
                        <a:t>e</a:t>
                      </a:r>
                      <a:r>
                        <a:rPr lang="fr-FR" sz="1200" b="1" dirty="0">
                          <a:effectLst/>
                        </a:rPr>
                        <a:t>s r</a:t>
                      </a:r>
                      <a:r>
                        <a:rPr lang="fr-FR" sz="1200" b="1" spc="-5" dirty="0">
                          <a:effectLst/>
                        </a:rPr>
                        <a:t>e</a:t>
                      </a:r>
                      <a:r>
                        <a:rPr lang="fr-FR" sz="1200" b="1" spc="10" dirty="0">
                          <a:effectLst/>
                        </a:rPr>
                        <a:t>c</a:t>
                      </a:r>
                      <a:r>
                        <a:rPr lang="fr-FR" sz="1200" b="1" spc="-5" dirty="0">
                          <a:effectLst/>
                        </a:rPr>
                        <a:t>e</a:t>
                      </a:r>
                      <a:r>
                        <a:rPr lang="fr-FR" sz="1200" b="1" spc="5" dirty="0">
                          <a:effectLst/>
                        </a:rPr>
                        <a:t>tt</a:t>
                      </a:r>
                      <a:r>
                        <a:rPr lang="fr-FR" sz="1200" b="1" spc="-5" dirty="0">
                          <a:effectLst/>
                        </a:rPr>
                        <a:t>e</a:t>
                      </a:r>
                      <a:r>
                        <a:rPr lang="fr-FR" sz="1200" b="1" dirty="0">
                          <a:effectLst/>
                        </a:rPr>
                        <a:t>s prop</a:t>
                      </a:r>
                      <a:r>
                        <a:rPr lang="fr-FR" sz="1200" b="1" spc="10" dirty="0">
                          <a:effectLst/>
                        </a:rPr>
                        <a:t>r</a:t>
                      </a:r>
                      <a:r>
                        <a:rPr lang="fr-FR" sz="1200" b="1" spc="-5" dirty="0">
                          <a:effectLst/>
                        </a:rPr>
                        <a:t>e</a:t>
                      </a:r>
                      <a:r>
                        <a:rPr lang="fr-FR" sz="1200" b="1" dirty="0">
                          <a:effectLst/>
                        </a:rPr>
                        <a:t>s</a:t>
                      </a:r>
                      <a:r>
                        <a:rPr lang="fr-FR" sz="1200" b="1" spc="-5" dirty="0">
                          <a:effectLst/>
                        </a:rPr>
                        <a:t> </a:t>
                      </a:r>
                      <a:r>
                        <a:rPr lang="fr-FR" sz="1200" b="1" spc="5" dirty="0">
                          <a:effectLst/>
                        </a:rPr>
                        <a:t>s</a:t>
                      </a:r>
                      <a:r>
                        <a:rPr lang="fr-FR" sz="1200" b="1" dirty="0">
                          <a:effectLst/>
                        </a:rPr>
                        <a:t>ur</a:t>
                      </a:r>
                      <a:r>
                        <a:rPr lang="fr-FR" sz="1200" b="1" spc="-5" dirty="0">
                          <a:effectLst/>
                        </a:rPr>
                        <a:t> </a:t>
                      </a:r>
                      <a:r>
                        <a:rPr lang="fr-FR" sz="1200" b="1" spc="5" dirty="0">
                          <a:effectLst/>
                        </a:rPr>
                        <a:t>l</a:t>
                      </a:r>
                      <a:r>
                        <a:rPr lang="fr-FR" sz="1200" b="1" spc="-5" dirty="0">
                          <a:effectLst/>
                        </a:rPr>
                        <a:t>e</a:t>
                      </a:r>
                      <a:r>
                        <a:rPr lang="fr-FR" sz="1200" b="1" dirty="0">
                          <a:effectLst/>
                        </a:rPr>
                        <a:t>s</a:t>
                      </a:r>
                    </a:p>
                    <a:p>
                      <a:pPr marL="64770">
                        <a:lnSpc>
                          <a:spcPct val="115000"/>
                        </a:lnSpc>
                        <a:spcBef>
                          <a:spcPts val="10"/>
                        </a:spcBef>
                        <a:spcAft>
                          <a:spcPts val="0"/>
                        </a:spcAft>
                      </a:pPr>
                      <a:r>
                        <a:rPr lang="fr-FR" sz="1200" b="1" dirty="0">
                          <a:effectLst/>
                        </a:rPr>
                        <a:t>d</a:t>
                      </a:r>
                      <a:r>
                        <a:rPr lang="fr-FR" sz="1200" b="1" spc="-5" dirty="0">
                          <a:effectLst/>
                        </a:rPr>
                        <a:t>é</a:t>
                      </a:r>
                      <a:r>
                        <a:rPr lang="fr-FR" sz="1200" b="1" dirty="0">
                          <a:effectLst/>
                        </a:rPr>
                        <a:t>p</a:t>
                      </a:r>
                      <a:r>
                        <a:rPr lang="fr-FR" sz="1200" b="1" spc="-5" dirty="0">
                          <a:effectLst/>
                        </a:rPr>
                        <a:t>e</a:t>
                      </a:r>
                      <a:r>
                        <a:rPr lang="fr-FR" sz="1200" b="1" dirty="0">
                          <a:effectLst/>
                        </a:rPr>
                        <a:t>n</a:t>
                      </a:r>
                      <a:r>
                        <a:rPr lang="fr-FR" sz="1200" b="1" spc="5" dirty="0">
                          <a:effectLst/>
                        </a:rPr>
                        <a:t>s</a:t>
                      </a:r>
                      <a:r>
                        <a:rPr lang="fr-FR" sz="1200" b="1" spc="-5" dirty="0">
                          <a:effectLst/>
                        </a:rPr>
                        <a:t>e</a:t>
                      </a:r>
                      <a:r>
                        <a:rPr lang="fr-FR" sz="1200" b="1" dirty="0">
                          <a:effectLst/>
                        </a:rPr>
                        <a:t>s </a:t>
                      </a:r>
                      <a:r>
                        <a:rPr lang="fr-FR" sz="1200" b="1" spc="-5" dirty="0">
                          <a:effectLst/>
                        </a:rPr>
                        <a:t>e</a:t>
                      </a:r>
                      <a:r>
                        <a:rPr lang="fr-FR" sz="1200" b="1" spc="15" dirty="0">
                          <a:effectLst/>
                        </a:rPr>
                        <a:t>n</a:t>
                      </a:r>
                      <a:r>
                        <a:rPr lang="fr-FR" sz="1200" b="1" dirty="0">
                          <a:effectLst/>
                        </a:rPr>
                        <a:t>g</a:t>
                      </a:r>
                      <a:r>
                        <a:rPr lang="fr-FR" sz="1200" b="1" spc="10" dirty="0">
                          <a:effectLst/>
                        </a:rPr>
                        <a:t>a</a:t>
                      </a:r>
                      <a:r>
                        <a:rPr lang="fr-FR" sz="1200" b="1" spc="-10" dirty="0">
                          <a:effectLst/>
                        </a:rPr>
                        <a:t>g</a:t>
                      </a:r>
                      <a:r>
                        <a:rPr lang="fr-FR" sz="1200" b="1" spc="10" dirty="0">
                          <a:effectLst/>
                        </a:rPr>
                        <a:t>é</a:t>
                      </a:r>
                      <a:r>
                        <a:rPr lang="fr-FR" sz="1200" b="1" spc="-5" dirty="0">
                          <a:effectLst/>
                        </a:rPr>
                        <a:t>e</a:t>
                      </a:r>
                      <a:r>
                        <a:rPr lang="fr-FR" sz="1200" b="1" dirty="0">
                          <a:effectLst/>
                        </a:rPr>
                        <a:t>s</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a:t>
                      </a:r>
                      <a:r>
                        <a:rPr lang="fr-FR" sz="1200" b="1" spc="10" dirty="0">
                          <a:effectLst/>
                        </a:rPr>
                        <a:t>’</a:t>
                      </a:r>
                      <a:r>
                        <a:rPr lang="fr-FR" sz="1200" b="1" spc="-5" dirty="0">
                          <a:effectLst/>
                        </a:rPr>
                        <a:t>a</a:t>
                      </a:r>
                      <a:r>
                        <a:rPr lang="fr-FR" sz="1200" b="1" dirty="0">
                          <a:effectLst/>
                        </a:rPr>
                        <a:t>u</a:t>
                      </a:r>
                      <a:r>
                        <a:rPr lang="fr-FR" sz="1200" b="1" spc="5" dirty="0">
                          <a:effectLst/>
                        </a:rPr>
                        <a:t>t</a:t>
                      </a:r>
                      <a:r>
                        <a:rPr lang="fr-FR" sz="1200" b="1" dirty="0">
                          <a:effectLst/>
                        </a:rPr>
                        <a:t>of</a:t>
                      </a:r>
                      <a:r>
                        <a:rPr lang="fr-FR" sz="1200" b="1" spc="5" dirty="0">
                          <a:effectLst/>
                        </a:rPr>
                        <a:t>i</a:t>
                      </a:r>
                      <a:r>
                        <a:rPr lang="fr-FR" sz="1200" b="1" dirty="0">
                          <a:effectLst/>
                        </a:rPr>
                        <a:t>n</a:t>
                      </a:r>
                      <a:r>
                        <a:rPr lang="fr-FR" sz="1200" b="1" spc="-5" dirty="0">
                          <a:effectLst/>
                        </a:rPr>
                        <a:t>a</a:t>
                      </a:r>
                      <a:r>
                        <a:rPr lang="fr-FR" sz="1200" b="1" dirty="0">
                          <a:effectLst/>
                        </a:rPr>
                        <a:t>n</a:t>
                      </a:r>
                      <a:r>
                        <a:rPr lang="fr-FR" sz="1200" b="1" spc="10" dirty="0">
                          <a:effectLst/>
                        </a:rPr>
                        <a:t>c</a:t>
                      </a:r>
                      <a:r>
                        <a:rPr lang="fr-FR" sz="1200" b="1" spc="-5" dirty="0">
                          <a:effectLst/>
                        </a:rPr>
                        <a:t>e</a:t>
                      </a:r>
                      <a:r>
                        <a:rPr lang="fr-FR" sz="1200" b="1" spc="5" dirty="0">
                          <a:effectLst/>
                        </a:rPr>
                        <a:t>m</a:t>
                      </a:r>
                      <a:r>
                        <a:rPr lang="fr-FR" sz="1200" b="1" spc="-5" dirty="0">
                          <a:effectLst/>
                        </a:rPr>
                        <a:t>e</a:t>
                      </a:r>
                      <a:r>
                        <a:rPr lang="fr-FR" sz="1200" b="1" dirty="0">
                          <a:effectLst/>
                        </a:rPr>
                        <a:t>nt de</a:t>
                      </a:r>
                    </a:p>
                    <a:p>
                      <a:pPr marL="64770">
                        <a:lnSpc>
                          <a:spcPct val="115000"/>
                        </a:lnSpc>
                        <a:spcBef>
                          <a:spcPts val="10"/>
                        </a:spcBef>
                        <a:spcAft>
                          <a:spcPts val="0"/>
                        </a:spcAft>
                      </a:pP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c>
                  <a:txBody>
                    <a:bodyPr/>
                    <a:lstStyle/>
                    <a:p>
                      <a:pPr marL="64770">
                        <a:lnSpc>
                          <a:spcPts val="1335"/>
                        </a:lnSpc>
                        <a:spcAft>
                          <a:spcPts val="0"/>
                        </a:spcAft>
                      </a:pPr>
                      <a:r>
                        <a:rPr lang="fr-FR" sz="1200" b="1" dirty="0">
                          <a:effectLst/>
                        </a:rPr>
                        <a:t>Do</a:t>
                      </a:r>
                      <a:r>
                        <a:rPr lang="fr-FR" sz="1200" b="1" spc="5" dirty="0">
                          <a:effectLst/>
                        </a:rPr>
                        <a:t>i</a:t>
                      </a:r>
                      <a:r>
                        <a:rPr lang="fr-FR" sz="1200" b="1" dirty="0">
                          <a:effectLst/>
                        </a:rPr>
                        <a:t>t</a:t>
                      </a:r>
                      <a:r>
                        <a:rPr lang="fr-FR" sz="1200" b="1" spc="-10" dirty="0">
                          <a:effectLst/>
                        </a:rPr>
                        <a:t> </a:t>
                      </a:r>
                      <a:r>
                        <a:rPr lang="fr-FR" sz="1200" b="1" spc="-5" dirty="0">
                          <a:effectLst/>
                        </a:rPr>
                        <a:t>ê</a:t>
                      </a:r>
                      <a:r>
                        <a:rPr lang="fr-FR" sz="1200" b="1" spc="5" dirty="0">
                          <a:effectLst/>
                        </a:rPr>
                        <a:t>t</a:t>
                      </a:r>
                      <a:r>
                        <a:rPr lang="fr-FR" sz="1200" b="1" dirty="0">
                          <a:effectLst/>
                        </a:rPr>
                        <a:t>re</a:t>
                      </a:r>
                      <a:r>
                        <a:rPr lang="fr-FR" sz="1200" b="1" spc="-5" dirty="0">
                          <a:effectLst/>
                        </a:rPr>
                        <a:t> </a:t>
                      </a: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spc="15" dirty="0">
                          <a:effectLst/>
                        </a:rPr>
                        <a:t>u</a:t>
                      </a:r>
                      <a:r>
                        <a:rPr lang="fr-FR" sz="1200" b="1" dirty="0">
                          <a:effectLst/>
                        </a:rPr>
                        <a:t>r</a:t>
                      </a:r>
                    </a:p>
                    <a:p>
                      <a:pPr marL="64770">
                        <a:lnSpc>
                          <a:spcPct val="115000"/>
                        </a:lnSpc>
                        <a:spcBef>
                          <a:spcPts val="10"/>
                        </a:spcBef>
                        <a:spcAft>
                          <a:spcPts val="0"/>
                        </a:spcAft>
                      </a:pPr>
                      <a:r>
                        <a:rPr lang="fr-FR" sz="1200" b="1" dirty="0">
                          <a:effectLst/>
                        </a:rPr>
                        <a:t>ou</a:t>
                      </a:r>
                      <a:r>
                        <a:rPr lang="fr-FR" sz="1200" b="1" spc="-60" dirty="0">
                          <a:effectLst/>
                        </a:rPr>
                        <a:t> </a:t>
                      </a:r>
                      <a:r>
                        <a:rPr lang="fr-FR" sz="1200" b="1" spc="-5" dirty="0">
                          <a:effectLst/>
                        </a:rPr>
                        <a:t>é</a:t>
                      </a:r>
                      <a:r>
                        <a:rPr lang="fr-FR" sz="1200" b="1" dirty="0">
                          <a:effectLst/>
                        </a:rPr>
                        <a:t>g</a:t>
                      </a:r>
                      <a:r>
                        <a:rPr lang="fr-FR" sz="1200" b="1" spc="-5" dirty="0">
                          <a:effectLst/>
                        </a:rPr>
                        <a:t>a</a:t>
                      </a:r>
                      <a:r>
                        <a:rPr lang="fr-FR" sz="1200" b="1" dirty="0">
                          <a:effectLst/>
                        </a:rPr>
                        <a:t>l à</a:t>
                      </a:r>
                      <a:r>
                        <a:rPr lang="fr-FR" sz="1200" b="1" spc="-5" dirty="0">
                          <a:effectLst/>
                        </a:rPr>
                        <a:t> </a:t>
                      </a:r>
                      <a:r>
                        <a:rPr lang="fr-FR" sz="1200" b="1" dirty="0">
                          <a:effectLst/>
                        </a:rPr>
                        <a:t>1</a:t>
                      </a:r>
                      <a:r>
                        <a:rPr lang="fr-FR" sz="1200" b="1" spc="10" dirty="0">
                          <a:effectLst/>
                        </a:rPr>
                        <a:t>’</a:t>
                      </a:r>
                      <a:r>
                        <a:rPr lang="fr-FR" sz="1200" b="1" spc="-5" dirty="0">
                          <a:effectLst/>
                        </a:rPr>
                        <a:t>é</a:t>
                      </a:r>
                      <a:r>
                        <a:rPr lang="fr-FR" sz="1200" b="1" dirty="0">
                          <a:effectLst/>
                        </a:rPr>
                        <a:t>qu</a:t>
                      </a:r>
                      <a:r>
                        <a:rPr lang="fr-FR" sz="1200" b="1" spc="5" dirty="0">
                          <a:effectLst/>
                        </a:rPr>
                        <a:t>ili</a:t>
                      </a:r>
                      <a:r>
                        <a:rPr lang="fr-FR" sz="1200" b="1" dirty="0">
                          <a:effectLst/>
                        </a:rPr>
                        <a:t>bre</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6">
                        <a:lumMod val="20000"/>
                        <a:lumOff val="80000"/>
                      </a:schemeClr>
                    </a:solidFill>
                  </a:tcPr>
                </a:tc>
              </a:tr>
              <a:tr h="999951">
                <a:tc>
                  <a:txBody>
                    <a:bodyPr/>
                    <a:lstStyle/>
                    <a:p>
                      <a:pPr marL="64770">
                        <a:lnSpc>
                          <a:spcPts val="1335"/>
                        </a:lnSpc>
                        <a:spcAft>
                          <a:spcPts val="0"/>
                        </a:spcAft>
                      </a:pPr>
                      <a:r>
                        <a:rPr lang="fr-FR" sz="1200" b="1" spc="5" dirty="0">
                          <a:effectLst/>
                        </a:rPr>
                        <a:t>P</a:t>
                      </a:r>
                      <a:r>
                        <a:rPr lang="fr-FR" sz="1200" b="1" spc="-5" dirty="0">
                          <a:effectLst/>
                        </a:rPr>
                        <a:t>a</a:t>
                      </a:r>
                      <a:r>
                        <a:rPr lang="fr-FR" sz="1200" b="1" dirty="0">
                          <a:effectLst/>
                        </a:rPr>
                        <a:t>rt d</a:t>
                      </a:r>
                      <a:r>
                        <a:rPr lang="fr-FR" sz="1200" b="1" spc="-5" dirty="0">
                          <a:effectLst/>
                        </a:rPr>
                        <a:t>e</a:t>
                      </a:r>
                      <a:r>
                        <a:rPr lang="fr-FR" sz="1200" b="1" dirty="0">
                          <a:effectLst/>
                        </a:rPr>
                        <a:t>s de</a:t>
                      </a:r>
                      <a:r>
                        <a:rPr lang="fr-FR" sz="1200" b="1" spc="-10" dirty="0">
                          <a:effectLst/>
                        </a:rPr>
                        <a:t> </a:t>
                      </a:r>
                      <a:r>
                        <a:rPr lang="fr-FR" sz="1200" b="1" dirty="0">
                          <a:effectLst/>
                        </a:rPr>
                        <a:t>do</a:t>
                      </a:r>
                      <a:r>
                        <a:rPr lang="fr-FR" sz="1200" b="1" spc="5" dirty="0">
                          <a:effectLst/>
                        </a:rPr>
                        <a:t>t</a:t>
                      </a:r>
                      <a:r>
                        <a:rPr lang="fr-FR" sz="1200" b="1" spc="-5" dirty="0">
                          <a:effectLst/>
                        </a:rPr>
                        <a:t>a</a:t>
                      </a:r>
                      <a:r>
                        <a:rPr lang="fr-FR" sz="1200" b="1" spc="5" dirty="0">
                          <a:effectLst/>
                        </a:rPr>
                        <a:t>ti</a:t>
                      </a:r>
                      <a:r>
                        <a:rPr lang="fr-FR" sz="1200" b="1" dirty="0">
                          <a:effectLst/>
                        </a:rPr>
                        <a:t>ons</a:t>
                      </a:r>
                      <a:r>
                        <a:rPr lang="fr-FR" sz="1200" b="1" spc="-5" dirty="0">
                          <a:effectLst/>
                        </a:rPr>
                        <a:t> a</a:t>
                      </a:r>
                      <a:r>
                        <a:rPr lang="fr-FR" sz="1200" b="1" dirty="0">
                          <a:effectLst/>
                        </a:rPr>
                        <a:t>ux</a:t>
                      </a:r>
                    </a:p>
                    <a:p>
                      <a:pPr marL="64770" marR="169545">
                        <a:lnSpc>
                          <a:spcPct val="100000"/>
                        </a:lnSpc>
                        <a:spcAft>
                          <a:spcPts val="0"/>
                        </a:spcAft>
                      </a:pPr>
                      <a:r>
                        <a:rPr lang="fr-FR" sz="1200" b="1" spc="-5" dirty="0">
                          <a:effectLst/>
                        </a:rPr>
                        <a:t>a</a:t>
                      </a:r>
                      <a:r>
                        <a:rPr lang="fr-FR" sz="1200" b="1" spc="5" dirty="0">
                          <a:effectLst/>
                        </a:rPr>
                        <a:t>m</a:t>
                      </a:r>
                      <a:r>
                        <a:rPr lang="fr-FR" sz="1200" b="1" dirty="0">
                          <a:effectLst/>
                        </a:rPr>
                        <a:t>or</a:t>
                      </a:r>
                      <a:r>
                        <a:rPr lang="fr-FR" sz="1200" b="1" spc="5" dirty="0">
                          <a:effectLst/>
                        </a:rPr>
                        <a:t>tiss</a:t>
                      </a:r>
                      <a:r>
                        <a:rPr lang="fr-FR" sz="1200" b="1" spc="-5" dirty="0">
                          <a:effectLst/>
                        </a:rPr>
                        <a:t>e</a:t>
                      </a:r>
                      <a:r>
                        <a:rPr lang="fr-FR" sz="1200" b="1" spc="5" dirty="0">
                          <a:effectLst/>
                        </a:rPr>
                        <a:t>m</a:t>
                      </a:r>
                      <a:r>
                        <a:rPr lang="fr-FR" sz="1200" b="1" spc="-5" dirty="0">
                          <a:effectLst/>
                        </a:rPr>
                        <a:t>e</a:t>
                      </a:r>
                      <a:r>
                        <a:rPr lang="fr-FR" sz="1200" b="1" dirty="0">
                          <a:effectLst/>
                        </a:rPr>
                        <a:t>n</a:t>
                      </a:r>
                      <a:r>
                        <a:rPr lang="fr-FR" sz="1200" b="1" spc="5" dirty="0">
                          <a:effectLst/>
                        </a:rPr>
                        <a:t>t</a:t>
                      </a:r>
                      <a:r>
                        <a:rPr lang="fr-FR" sz="1200" b="1" dirty="0">
                          <a:effectLst/>
                        </a:rPr>
                        <a:t>s </a:t>
                      </a:r>
                      <a:r>
                        <a:rPr lang="fr-FR" sz="1200" b="1" spc="5" dirty="0">
                          <a:effectLst/>
                        </a:rPr>
                        <a:t>s</a:t>
                      </a:r>
                      <a:r>
                        <a:rPr lang="fr-FR" sz="1200" b="1" dirty="0">
                          <a:effectLst/>
                        </a:rPr>
                        <a:t>ur</a:t>
                      </a:r>
                      <a:r>
                        <a:rPr lang="fr-FR" sz="1200" b="1" spc="-5" dirty="0">
                          <a:effectLst/>
                        </a:rPr>
                        <a:t> </a:t>
                      </a:r>
                      <a:r>
                        <a:rPr lang="fr-FR" sz="1200" b="1" spc="5" dirty="0">
                          <a:effectLst/>
                        </a:rPr>
                        <a:t>l</a:t>
                      </a:r>
                      <a:r>
                        <a:rPr lang="fr-FR" sz="1200" b="1" dirty="0">
                          <a:effectLst/>
                        </a:rPr>
                        <a:t>e</a:t>
                      </a:r>
                      <a:r>
                        <a:rPr lang="fr-FR" sz="1200" b="1" spc="-5" dirty="0">
                          <a:effectLst/>
                        </a:rPr>
                        <a:t> </a:t>
                      </a:r>
                      <a:r>
                        <a:rPr lang="fr-FR" sz="1200" b="1" dirty="0">
                          <a:effectLst/>
                        </a:rPr>
                        <a:t>b</a:t>
                      </a:r>
                      <a:r>
                        <a:rPr lang="fr-FR" sz="1200" b="1" spc="15" dirty="0">
                          <a:effectLst/>
                        </a:rPr>
                        <a:t>u</a:t>
                      </a:r>
                      <a:r>
                        <a:rPr lang="fr-FR" sz="1200" b="1" dirty="0">
                          <a:effectLst/>
                        </a:rPr>
                        <a:t>d</a:t>
                      </a:r>
                      <a:r>
                        <a:rPr lang="fr-FR" sz="1200" b="1" spc="-10" dirty="0">
                          <a:effectLst/>
                        </a:rPr>
                        <a:t>g</a:t>
                      </a:r>
                      <a:r>
                        <a:rPr lang="fr-FR" sz="1200" b="1" spc="-5" dirty="0">
                          <a:effectLst/>
                        </a:rPr>
                        <a:t>e</a:t>
                      </a:r>
                      <a:r>
                        <a:rPr lang="fr-FR" sz="1200" b="1" dirty="0">
                          <a:effectLst/>
                        </a:rPr>
                        <a:t>t </a:t>
                      </a:r>
                      <a:r>
                        <a:rPr lang="fr-FR" sz="1200" b="1" spc="15" dirty="0">
                          <a:effectLst/>
                        </a:rPr>
                        <a:t>d</a:t>
                      </a:r>
                      <a:r>
                        <a:rPr lang="fr-FR" sz="1200" b="1" dirty="0">
                          <a:effectLst/>
                        </a:rPr>
                        <a:t>e fon</a:t>
                      </a:r>
                      <a:r>
                        <a:rPr lang="fr-FR" sz="1200" b="1" spc="-5" dirty="0">
                          <a:effectLst/>
                        </a:rPr>
                        <a:t>c</a:t>
                      </a:r>
                      <a:r>
                        <a:rPr lang="fr-FR" sz="1200" b="1" spc="5" dirty="0">
                          <a:effectLst/>
                        </a:rPr>
                        <a:t>ti</a:t>
                      </a:r>
                      <a:r>
                        <a:rPr lang="fr-FR" sz="1200" b="1" dirty="0">
                          <a:effectLst/>
                        </a:rPr>
                        <a:t>onn</a:t>
                      </a:r>
                      <a:r>
                        <a:rPr lang="fr-FR" sz="1200" b="1" spc="-5" dirty="0">
                          <a:effectLst/>
                        </a:rPr>
                        <a:t>e</a:t>
                      </a:r>
                      <a:r>
                        <a:rPr lang="fr-FR" sz="1200" b="1" spc="5" dirty="0">
                          <a:effectLst/>
                        </a:rPr>
                        <a:t>m</a:t>
                      </a:r>
                      <a:r>
                        <a:rPr lang="fr-FR" sz="1200" b="1" spc="-5" dirty="0">
                          <a:effectLst/>
                        </a:rPr>
                        <a:t>e</a:t>
                      </a:r>
                      <a:r>
                        <a:rPr lang="fr-FR" sz="1200" b="1" dirty="0">
                          <a:effectLst/>
                        </a:rPr>
                        <a:t>nt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C</a:t>
                      </a:r>
                      <a:r>
                        <a:rPr lang="fr-FR" sz="1200" b="1" spc="-5" dirty="0">
                          <a:effectLst/>
                        </a:rPr>
                        <a:t>a</a:t>
                      </a:r>
                      <a:r>
                        <a:rPr lang="fr-FR" sz="1200" b="1" dirty="0">
                          <a:effectLst/>
                        </a:rPr>
                        <a:t>p</a:t>
                      </a:r>
                      <a:r>
                        <a:rPr lang="fr-FR" sz="1200" b="1" spc="-5" dirty="0">
                          <a:effectLst/>
                        </a:rPr>
                        <a:t>ac</a:t>
                      </a:r>
                      <a:r>
                        <a:rPr lang="fr-FR" sz="1200" b="1" spc="5" dirty="0">
                          <a:effectLst/>
                        </a:rPr>
                        <a:t>it</a:t>
                      </a:r>
                      <a:r>
                        <a:rPr lang="fr-FR" sz="1200" b="1" dirty="0">
                          <a:effectLst/>
                        </a:rPr>
                        <a:t>é</a:t>
                      </a:r>
                      <a:r>
                        <a:rPr lang="fr-FR" sz="1200" b="1" spc="-10" dirty="0">
                          <a:effectLst/>
                        </a:rPr>
                        <a:t> </a:t>
                      </a:r>
                      <a:r>
                        <a:rPr lang="fr-FR" sz="1200" b="1" dirty="0">
                          <a:effectLst/>
                        </a:rPr>
                        <a:t>de</a:t>
                      </a:r>
                      <a:r>
                        <a:rPr lang="fr-FR" sz="1200" b="1" spc="-10" dirty="0">
                          <a:effectLst/>
                        </a:rPr>
                        <a:t> </a:t>
                      </a:r>
                      <a:r>
                        <a:rPr lang="fr-FR" sz="1200" b="1" spc="5" dirty="0">
                          <a:effectLst/>
                        </a:rPr>
                        <a:t>l</a:t>
                      </a:r>
                      <a:r>
                        <a:rPr lang="fr-FR" sz="1200" b="1" dirty="0">
                          <a:effectLst/>
                        </a:rPr>
                        <a:t>’hôp</a:t>
                      </a:r>
                      <a:r>
                        <a:rPr lang="fr-FR" sz="1200" b="1" spc="5" dirty="0">
                          <a:effectLst/>
                        </a:rPr>
                        <a:t>it</a:t>
                      </a:r>
                      <a:r>
                        <a:rPr lang="fr-FR" sz="1200" b="1" spc="-5" dirty="0">
                          <a:effectLst/>
                        </a:rPr>
                        <a:t>a</a:t>
                      </a:r>
                      <a:r>
                        <a:rPr lang="fr-FR" sz="1200" b="1" dirty="0">
                          <a:effectLst/>
                        </a:rPr>
                        <a:t>l à</a:t>
                      </a:r>
                      <a:r>
                        <a:rPr lang="fr-FR" sz="1200" b="1" spc="-5" dirty="0">
                          <a:effectLst/>
                        </a:rPr>
                        <a:t> </a:t>
                      </a:r>
                      <a:r>
                        <a:rPr lang="fr-FR" sz="1200" b="1" spc="15" dirty="0">
                          <a:effectLst/>
                        </a:rPr>
                        <a:t>p</a:t>
                      </a:r>
                      <a:r>
                        <a:rPr lang="fr-FR" sz="1200" b="1" spc="10" dirty="0">
                          <a:effectLst/>
                        </a:rPr>
                        <a:t>r</a:t>
                      </a:r>
                      <a:r>
                        <a:rPr lang="fr-FR" sz="1200" b="1" spc="-5" dirty="0">
                          <a:effectLst/>
                        </a:rPr>
                        <a:t>é</a:t>
                      </a:r>
                      <a:r>
                        <a:rPr lang="fr-FR" sz="1200" b="1" dirty="0">
                          <a:effectLst/>
                        </a:rPr>
                        <a:t>vo</a:t>
                      </a:r>
                      <a:r>
                        <a:rPr lang="fr-FR" sz="1200" b="1" spc="5" dirty="0">
                          <a:effectLst/>
                        </a:rPr>
                        <a:t>i</a:t>
                      </a:r>
                      <a:r>
                        <a:rPr lang="fr-FR" sz="1200" b="1" dirty="0">
                          <a:effectLst/>
                        </a:rPr>
                        <a:t>r</a:t>
                      </a:r>
                    </a:p>
                    <a:p>
                      <a:pPr marL="64770" marR="703580">
                        <a:lnSpc>
                          <a:spcPct val="115000"/>
                        </a:lnSpc>
                        <a:spcAft>
                          <a:spcPts val="0"/>
                        </a:spcAft>
                      </a:pPr>
                      <a:r>
                        <a:rPr lang="fr-FR" sz="1200" b="1" dirty="0">
                          <a:effectLst/>
                        </a:rPr>
                        <a:t>d</a:t>
                      </a:r>
                      <a:r>
                        <a:rPr lang="fr-FR" sz="1200" b="1" spc="-5" dirty="0">
                          <a:effectLst/>
                        </a:rPr>
                        <a:t>e</a:t>
                      </a:r>
                      <a:r>
                        <a:rPr lang="fr-FR" sz="1200" b="1" dirty="0">
                          <a:effectLst/>
                        </a:rPr>
                        <a:t>s fonds</a:t>
                      </a:r>
                      <a:r>
                        <a:rPr lang="fr-FR" sz="1200" b="1" spc="-15" dirty="0">
                          <a:effectLst/>
                        </a:rPr>
                        <a:t> </a:t>
                      </a:r>
                      <a:r>
                        <a:rPr lang="fr-FR" sz="1200" b="1" dirty="0">
                          <a:effectLst/>
                        </a:rPr>
                        <a:t>pour</a:t>
                      </a:r>
                      <a:r>
                        <a:rPr lang="fr-FR" sz="1200" b="1" spc="-20" dirty="0">
                          <a:effectLst/>
                        </a:rPr>
                        <a:t> </a:t>
                      </a:r>
                      <a:r>
                        <a:rPr lang="fr-FR" sz="1200" b="1" spc="5" dirty="0">
                          <a:effectLst/>
                        </a:rPr>
                        <a:t>l</a:t>
                      </a:r>
                      <a:r>
                        <a:rPr lang="fr-FR" sz="1200" b="1" dirty="0">
                          <a:effectLst/>
                        </a:rPr>
                        <a:t>e r</a:t>
                      </a:r>
                      <a:r>
                        <a:rPr lang="fr-FR" sz="1200" b="1" spc="-5" dirty="0">
                          <a:effectLst/>
                        </a:rPr>
                        <a:t>e</a:t>
                      </a:r>
                      <a:r>
                        <a:rPr lang="fr-FR" sz="1200" b="1" dirty="0">
                          <a:effectLst/>
                        </a:rPr>
                        <a:t>nouv</a:t>
                      </a:r>
                      <a:r>
                        <a:rPr lang="fr-FR" sz="1200" b="1" spc="-5" dirty="0">
                          <a:effectLst/>
                        </a:rPr>
                        <a:t>e</a:t>
                      </a:r>
                      <a:r>
                        <a:rPr lang="fr-FR" sz="1200" b="1" spc="5" dirty="0">
                          <a:effectLst/>
                        </a:rPr>
                        <a:t>ll</a:t>
                      </a:r>
                      <a:r>
                        <a:rPr lang="fr-FR" sz="1200" b="1" spc="-5" dirty="0">
                          <a:effectLst/>
                        </a:rPr>
                        <a:t>e</a:t>
                      </a:r>
                      <a:r>
                        <a:rPr lang="fr-FR" sz="1200" b="1" spc="5" dirty="0">
                          <a:effectLst/>
                        </a:rPr>
                        <a:t>m</a:t>
                      </a:r>
                      <a:r>
                        <a:rPr lang="fr-FR" sz="1200" b="1" spc="-5" dirty="0">
                          <a:effectLst/>
                        </a:rPr>
                        <a:t>e</a:t>
                      </a:r>
                      <a:r>
                        <a:rPr lang="fr-FR" sz="1200" b="1" dirty="0">
                          <a:effectLst/>
                        </a:rPr>
                        <a:t>nt</a:t>
                      </a:r>
                      <a:r>
                        <a:rPr lang="fr-FR" sz="1200" b="1" spc="5" dirty="0">
                          <a:effectLst/>
                        </a:rPr>
                        <a:t> </a:t>
                      </a:r>
                      <a:r>
                        <a:rPr lang="fr-FR" sz="1200" b="1" dirty="0">
                          <a:effectLst/>
                        </a:rPr>
                        <a:t>de</a:t>
                      </a:r>
                      <a:r>
                        <a:rPr lang="fr-FR" sz="1200" b="1" spc="-10" dirty="0">
                          <a:effectLst/>
                        </a:rPr>
                        <a:t> </a:t>
                      </a:r>
                      <a:r>
                        <a:rPr lang="fr-FR" sz="1200" b="1" spc="15" dirty="0">
                          <a:effectLst/>
                        </a:rPr>
                        <a:t>s</a:t>
                      </a:r>
                      <a:r>
                        <a:rPr lang="fr-FR" sz="1200" b="1" spc="-5" dirty="0">
                          <a:effectLst/>
                        </a:rPr>
                        <a:t>e</a:t>
                      </a:r>
                      <a:r>
                        <a:rPr lang="fr-FR" sz="1200" b="1" dirty="0">
                          <a:effectLst/>
                        </a:rPr>
                        <a:t>s </a:t>
                      </a:r>
                      <a:r>
                        <a:rPr lang="fr-FR" sz="1200" b="1" spc="-5" dirty="0">
                          <a:effectLst/>
                        </a:rPr>
                        <a:t>é</a:t>
                      </a:r>
                      <a:r>
                        <a:rPr lang="fr-FR" sz="1200" b="1" dirty="0">
                          <a:effectLst/>
                        </a:rPr>
                        <a:t>qu</a:t>
                      </a:r>
                      <a:r>
                        <a:rPr lang="fr-FR" sz="1200" b="1" spc="5" dirty="0">
                          <a:effectLst/>
                        </a:rPr>
                        <a:t>i</a:t>
                      </a:r>
                      <a:r>
                        <a:rPr lang="fr-FR" sz="1200" b="1" dirty="0">
                          <a:effectLst/>
                        </a:rPr>
                        <a:t>p</a:t>
                      </a:r>
                      <a:r>
                        <a:rPr lang="fr-FR" sz="1200" b="1" spc="-5" dirty="0">
                          <a:effectLst/>
                        </a:rPr>
                        <a:t>e</a:t>
                      </a:r>
                      <a:r>
                        <a:rPr lang="fr-FR" sz="1200" b="1" spc="5" dirty="0">
                          <a:effectLst/>
                        </a:rPr>
                        <a:t>m</a:t>
                      </a:r>
                      <a:r>
                        <a:rPr lang="fr-FR" sz="1200" b="1" spc="-5" dirty="0">
                          <a:effectLst/>
                        </a:rPr>
                        <a:t>e</a:t>
                      </a:r>
                      <a:r>
                        <a:rPr lang="fr-FR" sz="1200" b="1" dirty="0">
                          <a:effectLst/>
                        </a:rPr>
                        <a:t>n</a:t>
                      </a:r>
                      <a:r>
                        <a:rPr lang="fr-FR" sz="1200" b="1" spc="5" dirty="0">
                          <a:effectLst/>
                        </a:rPr>
                        <a:t>ts</a:t>
                      </a:r>
                      <a:r>
                        <a:rPr lang="fr-FR" sz="1200" b="1" dirty="0">
                          <a:effectLst/>
                        </a:rPr>
                        <a:t>.</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c>
                  <a:txBody>
                    <a:bodyPr/>
                    <a:lstStyle/>
                    <a:p>
                      <a:pPr marL="64770">
                        <a:lnSpc>
                          <a:spcPts val="1335"/>
                        </a:lnSpc>
                        <a:spcAft>
                          <a:spcPts val="0"/>
                        </a:spcAft>
                      </a:pPr>
                      <a:r>
                        <a:rPr lang="fr-FR" sz="1200" b="1" spc="5" dirty="0">
                          <a:effectLst/>
                        </a:rPr>
                        <a:t>S</a:t>
                      </a:r>
                      <a:r>
                        <a:rPr lang="fr-FR" sz="1200" b="1" dirty="0">
                          <a:effectLst/>
                        </a:rPr>
                        <a:t>up</a:t>
                      </a:r>
                      <a:r>
                        <a:rPr lang="fr-FR" sz="1200" b="1" spc="-5" dirty="0">
                          <a:effectLst/>
                        </a:rPr>
                        <a:t>é</a:t>
                      </a:r>
                      <a:r>
                        <a:rPr lang="fr-FR" sz="1200" b="1" dirty="0">
                          <a:effectLst/>
                        </a:rPr>
                        <a:t>r</a:t>
                      </a:r>
                      <a:r>
                        <a:rPr lang="fr-FR" sz="1200" b="1" spc="5" dirty="0">
                          <a:effectLst/>
                        </a:rPr>
                        <a:t>i</a:t>
                      </a:r>
                      <a:r>
                        <a:rPr lang="fr-FR" sz="1200" b="1" spc="-5" dirty="0">
                          <a:effectLst/>
                        </a:rPr>
                        <a:t>e</a:t>
                      </a:r>
                      <a:r>
                        <a:rPr lang="fr-FR" sz="1200" b="1" dirty="0">
                          <a:effectLst/>
                        </a:rPr>
                        <a:t>ur</a:t>
                      </a:r>
                      <a:r>
                        <a:rPr lang="fr-FR" sz="1200" b="1" spc="-5" dirty="0">
                          <a:effectLst/>
                        </a:rPr>
                        <a:t> </a:t>
                      </a:r>
                      <a:r>
                        <a:rPr lang="fr-FR" sz="1200" b="1" dirty="0">
                          <a:effectLst/>
                        </a:rPr>
                        <a:t>ou</a:t>
                      </a:r>
                      <a:r>
                        <a:rPr lang="fr-FR" sz="1200" b="1" spc="-10" dirty="0">
                          <a:effectLst/>
                        </a:rPr>
                        <a:t> </a:t>
                      </a:r>
                      <a:r>
                        <a:rPr lang="fr-FR" sz="1200" b="1" spc="10" dirty="0">
                          <a:effectLst/>
                        </a:rPr>
                        <a:t>é</a:t>
                      </a:r>
                      <a:r>
                        <a:rPr lang="fr-FR" sz="1200" b="1" dirty="0">
                          <a:effectLst/>
                        </a:rPr>
                        <a:t>g</a:t>
                      </a:r>
                      <a:r>
                        <a:rPr lang="fr-FR" sz="1200" b="1" spc="-5" dirty="0">
                          <a:effectLst/>
                        </a:rPr>
                        <a:t>a</a:t>
                      </a:r>
                      <a:r>
                        <a:rPr lang="fr-FR" sz="1200" b="1" dirty="0">
                          <a:effectLst/>
                        </a:rPr>
                        <a:t>l à</a:t>
                      </a:r>
                    </a:p>
                    <a:p>
                      <a:pPr marL="64770">
                        <a:lnSpc>
                          <a:spcPct val="115000"/>
                        </a:lnSpc>
                        <a:spcBef>
                          <a:spcPts val="10"/>
                        </a:spcBef>
                        <a:spcAft>
                          <a:spcPts val="0"/>
                        </a:spcAft>
                      </a:pPr>
                      <a:r>
                        <a:rPr lang="fr-FR" sz="1200" b="1" dirty="0">
                          <a:effectLst/>
                        </a:rPr>
                        <a:t>15%</a:t>
                      </a:r>
                      <a:endParaRPr lang="fr-FR" sz="1200" b="1" dirty="0">
                        <a:effectLst/>
                        <a:latin typeface="Times New Roman" panose="02020603050405020304" pitchFamily="18" charset="0"/>
                        <a:ea typeface="Times New Roman" panose="02020603050405020304" pitchFamily="18" charset="0"/>
                      </a:endParaRPr>
                    </a:p>
                  </a:txBody>
                  <a:tcPr marL="0" marR="0" marT="0" marB="0">
                    <a:solidFill>
                      <a:schemeClr val="accent5">
                        <a:lumMod val="20000"/>
                        <a:lumOff val="80000"/>
                      </a:schemeClr>
                    </a:solidFill>
                  </a:tcPr>
                </a:tc>
              </a:tr>
            </a:tbl>
          </a:graphicData>
        </a:graphic>
      </p:graphicFrame>
      <p:sp>
        <p:nvSpPr>
          <p:cNvPr id="7" name="Rectangle 6"/>
          <p:cNvSpPr/>
          <p:nvPr/>
        </p:nvSpPr>
        <p:spPr>
          <a:xfrm>
            <a:off x="2771800" y="4153227"/>
            <a:ext cx="6372199" cy="26866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SN" sz="2800" b="1" dirty="0" smtClean="0"/>
              <a:t>Faiblesse de la consommation des crédits (surtout d’investissement)</a:t>
            </a:r>
          </a:p>
          <a:p>
            <a:pPr algn="ctr"/>
            <a:r>
              <a:rPr lang="fr-SN" sz="2800" b="1" dirty="0" smtClean="0"/>
              <a:t>Albert Royer : 39 % d’absorption des crédits et 9,8% pour les crédits d’investissement</a:t>
            </a:r>
            <a:endParaRPr lang="fr-FR" sz="2800" b="1" dirty="0"/>
          </a:p>
        </p:txBody>
      </p:sp>
      <p:pic>
        <p:nvPicPr>
          <p:cNvPr id="8" name="Picture 3021"/>
          <p:cNvPicPr/>
          <p:nvPr/>
        </p:nvPicPr>
        <p:blipFill>
          <a:blip r:embed="rId2"/>
          <a:stretch>
            <a:fillRect/>
          </a:stretch>
        </p:blipFill>
        <p:spPr>
          <a:xfrm>
            <a:off x="2771801" y="1467078"/>
            <a:ext cx="6372199" cy="2784024"/>
          </a:xfrm>
          <a:prstGeom prst="rect">
            <a:avLst/>
          </a:prstGeom>
        </p:spPr>
      </p:pic>
      <p:sp>
        <p:nvSpPr>
          <p:cNvPr id="6" name="Rectangle 5"/>
          <p:cNvSpPr/>
          <p:nvPr/>
        </p:nvSpPr>
        <p:spPr>
          <a:xfrm>
            <a:off x="2771801" y="1026792"/>
            <a:ext cx="6372198" cy="5760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rgbClr val="FFFF00"/>
                </a:solidFill>
              </a:rPr>
              <a:t>N</a:t>
            </a:r>
            <a:r>
              <a:rPr lang="fr-FR" sz="2800" b="1" dirty="0" smtClean="0">
                <a:solidFill>
                  <a:srgbClr val="FFFF00"/>
                </a:solidFill>
              </a:rPr>
              <a:t>iveau </a:t>
            </a:r>
            <a:r>
              <a:rPr lang="fr-FR" sz="2800" b="1" dirty="0">
                <a:solidFill>
                  <a:srgbClr val="FFFF00"/>
                </a:solidFill>
              </a:rPr>
              <a:t>d’absorption des crédits des EPS </a:t>
            </a:r>
            <a:endParaRPr lang="fr-FR" sz="2800" b="1" i="1" dirty="0">
              <a:solidFill>
                <a:srgbClr val="FFFF00"/>
              </a:solidFill>
            </a:endParaRPr>
          </a:p>
        </p:txBody>
      </p:sp>
    </p:spTree>
    <p:extLst>
      <p:ext uri="{BB962C8B-B14F-4D97-AF65-F5344CB8AC3E}">
        <p14:creationId xmlns:p14="http://schemas.microsoft.com/office/powerpoint/2010/main" val="1952692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784976" cy="1143000"/>
          </a:xfrm>
        </p:spPr>
        <p:txBody>
          <a:bodyPr>
            <a:noAutofit/>
          </a:bodyPr>
          <a:lstStyle/>
          <a:p>
            <a:r>
              <a:rPr lang="fr-SN" sz="4000" b="1" dirty="0" smtClean="0">
                <a:solidFill>
                  <a:srgbClr val="C00000"/>
                </a:solidFill>
              </a:rPr>
              <a:t>Des organes pour la qualité des soins … plus ou moins opérationnels</a:t>
            </a:r>
            <a:endParaRPr lang="fr-FR" sz="4000" b="1" dirty="0">
              <a:solidFill>
                <a:srgbClr val="C00000"/>
              </a:solidFill>
            </a:endParaRPr>
          </a:p>
        </p:txBody>
      </p:sp>
      <p:sp>
        <p:nvSpPr>
          <p:cNvPr id="3" name="Espace réservé du contenu 2"/>
          <p:cNvSpPr>
            <a:spLocks noGrp="1"/>
          </p:cNvSpPr>
          <p:nvPr>
            <p:ph idx="1"/>
          </p:nvPr>
        </p:nvSpPr>
        <p:spPr>
          <a:xfrm>
            <a:off x="179512" y="1916832"/>
            <a:ext cx="8229600" cy="4525963"/>
          </a:xfrm>
        </p:spPr>
        <p:txBody>
          <a:bodyPr>
            <a:normAutofit fontScale="92500" lnSpcReduction="20000"/>
          </a:bodyPr>
          <a:lstStyle/>
          <a:p>
            <a:r>
              <a:rPr lang="fr-SN" b="1" dirty="0" smtClean="0">
                <a:solidFill>
                  <a:srgbClr val="002060"/>
                </a:solidFill>
              </a:rPr>
              <a:t>CME</a:t>
            </a:r>
            <a:r>
              <a:rPr lang="fr-SN" b="1" dirty="0">
                <a:solidFill>
                  <a:srgbClr val="002060"/>
                </a:solidFill>
              </a:rPr>
              <a:t> </a:t>
            </a:r>
            <a:r>
              <a:rPr lang="fr-SN" b="1" dirty="0" smtClean="0">
                <a:solidFill>
                  <a:srgbClr val="002060"/>
                </a:solidFill>
              </a:rPr>
              <a:t>: rôle variable selon les hôpitaux</a:t>
            </a:r>
          </a:p>
          <a:p>
            <a:r>
              <a:rPr lang="fr-SN" b="1" dirty="0" smtClean="0">
                <a:solidFill>
                  <a:srgbClr val="002060"/>
                </a:solidFill>
              </a:rPr>
              <a:t>CTE : souvent inexistants</a:t>
            </a:r>
          </a:p>
          <a:p>
            <a:r>
              <a:rPr lang="fr-SN" b="1" dirty="0" smtClean="0">
                <a:solidFill>
                  <a:srgbClr val="002060"/>
                </a:solidFill>
              </a:rPr>
              <a:t>CLIN, CLUD, CLAN : idem</a:t>
            </a:r>
          </a:p>
          <a:p>
            <a:r>
              <a:rPr lang="fr-SN" b="1" dirty="0" smtClean="0">
                <a:solidFill>
                  <a:srgbClr val="002060"/>
                </a:solidFill>
              </a:rPr>
              <a:t>Système d’information médicale embryonnaire</a:t>
            </a:r>
          </a:p>
          <a:p>
            <a:endParaRPr lang="fr-SN" b="1" dirty="0">
              <a:solidFill>
                <a:srgbClr val="002060"/>
              </a:solidFill>
            </a:endParaRPr>
          </a:p>
          <a:p>
            <a:r>
              <a:rPr lang="fr-SN" b="1" dirty="0" smtClean="0">
                <a:solidFill>
                  <a:srgbClr val="FF0000"/>
                </a:solidFill>
              </a:rPr>
              <a:t>Charte du malade : un hôpital malade de son accueil</a:t>
            </a:r>
          </a:p>
          <a:p>
            <a:pPr lvl="1"/>
            <a:r>
              <a:rPr lang="fr-SN" b="1" dirty="0" smtClean="0">
                <a:solidFill>
                  <a:srgbClr val="FF0000"/>
                </a:solidFill>
              </a:rPr>
              <a:t>35% des patients victimes de sévices (Population Council, 2013)</a:t>
            </a:r>
          </a:p>
          <a:p>
            <a:pPr lvl="1"/>
            <a:r>
              <a:rPr lang="fr-SN" b="1" dirty="0" smtClean="0">
                <a:solidFill>
                  <a:srgbClr val="FF0000"/>
                </a:solidFill>
              </a:rPr>
              <a:t>Agression verbale, refus de soins, </a:t>
            </a:r>
            <a:r>
              <a:rPr lang="fr-SN" b="1" dirty="0">
                <a:solidFill>
                  <a:srgbClr val="FF0000"/>
                </a:solidFill>
              </a:rPr>
              <a:t>s</a:t>
            </a:r>
            <a:r>
              <a:rPr lang="fr-SN" b="1" dirty="0" smtClean="0">
                <a:solidFill>
                  <a:srgbClr val="FF0000"/>
                </a:solidFill>
              </a:rPr>
              <a:t>équestration …</a:t>
            </a:r>
          </a:p>
        </p:txBody>
      </p:sp>
    </p:spTree>
    <p:extLst>
      <p:ext uri="{BB962C8B-B14F-4D97-AF65-F5344CB8AC3E}">
        <p14:creationId xmlns:p14="http://schemas.microsoft.com/office/powerpoint/2010/main" val="2113261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988840"/>
            <a:ext cx="8136904" cy="2088232"/>
          </a:xfrm>
          <a:solidFill>
            <a:srgbClr val="FEF9F4"/>
          </a:solidFill>
        </p:spPr>
        <p:txBody>
          <a:bodyPr>
            <a:normAutofit fontScale="90000"/>
          </a:bodyPr>
          <a:lstStyle/>
          <a:p>
            <a:r>
              <a:rPr lang="fr-SN" sz="6600" b="1" dirty="0" smtClean="0">
                <a:solidFill>
                  <a:srgbClr val="FF0000"/>
                </a:solidFill>
              </a:rPr>
              <a:t>Un hôpital pour pauvre … qui appauvrit</a:t>
            </a:r>
            <a:endParaRPr lang="fr-FR" sz="6600" b="1" dirty="0">
              <a:solidFill>
                <a:srgbClr val="FF0000"/>
              </a:solidFill>
            </a:endParaRPr>
          </a:p>
        </p:txBody>
      </p:sp>
      <p:sp>
        <p:nvSpPr>
          <p:cNvPr id="3" name="Sous-titre 2"/>
          <p:cNvSpPr>
            <a:spLocks noGrp="1"/>
          </p:cNvSpPr>
          <p:nvPr>
            <p:ph type="subTitle" idx="1"/>
          </p:nvPr>
        </p:nvSpPr>
        <p:spPr>
          <a:xfrm>
            <a:off x="2483768" y="4653136"/>
            <a:ext cx="6400800" cy="1752600"/>
          </a:xfrm>
        </p:spPr>
        <p:txBody>
          <a:bodyPr>
            <a:normAutofit/>
          </a:bodyPr>
          <a:lstStyle/>
          <a:p>
            <a:endParaRPr lang="fr-FR" sz="3600" b="1" dirty="0">
              <a:solidFill>
                <a:schemeClr val="tx1"/>
              </a:solidFill>
            </a:endParaRPr>
          </a:p>
        </p:txBody>
      </p:sp>
    </p:spTree>
    <p:extLst>
      <p:ext uri="{BB962C8B-B14F-4D97-AF65-F5344CB8AC3E}">
        <p14:creationId xmlns:p14="http://schemas.microsoft.com/office/powerpoint/2010/main" val="13203829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8686800" cy="1143000"/>
          </a:xfrm>
        </p:spPr>
        <p:txBody>
          <a:bodyPr>
            <a:noAutofit/>
          </a:bodyPr>
          <a:lstStyle/>
          <a:p>
            <a:r>
              <a:rPr lang="fr-SN" b="1" dirty="0" smtClean="0">
                <a:solidFill>
                  <a:srgbClr val="C00000"/>
                </a:solidFill>
              </a:rPr>
              <a:t>Un hôpital qui entretient la paupérisation</a:t>
            </a:r>
            <a:endParaRPr lang="fr-FR" b="1" dirty="0">
              <a:solidFill>
                <a:srgbClr val="C00000"/>
              </a:solidFill>
            </a:endParaRPr>
          </a:p>
        </p:txBody>
      </p:sp>
      <p:sp>
        <p:nvSpPr>
          <p:cNvPr id="3" name="Espace réservé du contenu 2"/>
          <p:cNvSpPr>
            <a:spLocks noGrp="1"/>
          </p:cNvSpPr>
          <p:nvPr>
            <p:ph idx="1"/>
          </p:nvPr>
        </p:nvSpPr>
        <p:spPr>
          <a:xfrm>
            <a:off x="457200" y="1700808"/>
            <a:ext cx="8229600" cy="4525963"/>
          </a:xfrm>
        </p:spPr>
        <p:txBody>
          <a:bodyPr>
            <a:normAutofit lnSpcReduction="10000"/>
          </a:bodyPr>
          <a:lstStyle/>
          <a:p>
            <a:r>
              <a:rPr lang="fr-SN" b="1" dirty="0" smtClean="0">
                <a:solidFill>
                  <a:srgbClr val="002060"/>
                </a:solidFill>
              </a:rPr>
              <a:t>Les 2/3 des ménages pauvres en milieu urbain se retrouvent avec des dépenses exorbitantes</a:t>
            </a:r>
          </a:p>
          <a:p>
            <a:endParaRPr lang="fr-SN" b="1" dirty="0">
              <a:solidFill>
                <a:srgbClr val="002060"/>
              </a:solidFill>
            </a:endParaRPr>
          </a:p>
          <a:p>
            <a:r>
              <a:rPr lang="fr-SN" b="1" dirty="0" smtClean="0">
                <a:solidFill>
                  <a:srgbClr val="002060"/>
                </a:solidFill>
              </a:rPr>
              <a:t>50% des ménages s’endettent après une hospitalisation </a:t>
            </a:r>
          </a:p>
          <a:p>
            <a:endParaRPr lang="fr-SN" b="1" dirty="0">
              <a:solidFill>
                <a:srgbClr val="002060"/>
              </a:solidFill>
            </a:endParaRPr>
          </a:p>
          <a:p>
            <a:r>
              <a:rPr lang="fr-SN" b="1" dirty="0" smtClean="0">
                <a:solidFill>
                  <a:srgbClr val="7030A0"/>
                </a:solidFill>
              </a:rPr>
              <a:t>Les plus pauvres ont 2 fois moins recours à l’hospitalisation (UNICEF)</a:t>
            </a:r>
            <a:endParaRPr lang="fr-FR" b="1" dirty="0">
              <a:solidFill>
                <a:srgbClr val="7030A0"/>
              </a:solidFill>
            </a:endParaRPr>
          </a:p>
        </p:txBody>
      </p:sp>
      <p:sp>
        <p:nvSpPr>
          <p:cNvPr id="4" name="Flèche vers le bas 3"/>
          <p:cNvSpPr/>
          <p:nvPr/>
        </p:nvSpPr>
        <p:spPr>
          <a:xfrm>
            <a:off x="2771800" y="4581128"/>
            <a:ext cx="3600400" cy="576064"/>
          </a:xfrm>
          <a:prstGeom prst="down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303484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SN" sz="4800" b="1" dirty="0" smtClean="0">
                <a:solidFill>
                  <a:srgbClr val="C00000"/>
                </a:solidFill>
              </a:rPr>
              <a:t>Un hôpital non attractif et qui « perd des parts de marchés »</a:t>
            </a:r>
            <a:endParaRPr lang="fr-FR" sz="4800" b="1" dirty="0">
              <a:solidFill>
                <a:srgbClr val="C00000"/>
              </a:solidFill>
            </a:endParaRPr>
          </a:p>
        </p:txBody>
      </p:sp>
      <p:sp>
        <p:nvSpPr>
          <p:cNvPr id="3" name="Espace réservé du contenu 2"/>
          <p:cNvSpPr>
            <a:spLocks noGrp="1"/>
          </p:cNvSpPr>
          <p:nvPr>
            <p:ph idx="1"/>
          </p:nvPr>
        </p:nvSpPr>
        <p:spPr>
          <a:xfrm>
            <a:off x="457200" y="1988840"/>
            <a:ext cx="8229600" cy="4525963"/>
          </a:xfrm>
        </p:spPr>
        <p:txBody>
          <a:bodyPr>
            <a:normAutofit lnSpcReduction="10000"/>
          </a:bodyPr>
          <a:lstStyle/>
          <a:p>
            <a:r>
              <a:rPr lang="fr-SN" b="1" dirty="0" smtClean="0">
                <a:solidFill>
                  <a:schemeClr val="tx2"/>
                </a:solidFill>
              </a:rPr>
              <a:t>Recours à la médecine « traditionnelle »</a:t>
            </a:r>
          </a:p>
          <a:p>
            <a:endParaRPr lang="fr-SN" sz="2400" b="1" dirty="0">
              <a:solidFill>
                <a:schemeClr val="tx2"/>
              </a:solidFill>
            </a:endParaRPr>
          </a:p>
          <a:p>
            <a:r>
              <a:rPr lang="fr-SN" b="1" dirty="0" smtClean="0">
                <a:solidFill>
                  <a:srgbClr val="FF0000"/>
                </a:solidFill>
              </a:rPr>
              <a:t>Recours à la médecine privée</a:t>
            </a:r>
            <a:r>
              <a:rPr lang="fr-SN" b="1" dirty="0" smtClean="0">
                <a:solidFill>
                  <a:schemeClr val="tx2"/>
                </a:solidFill>
              </a:rPr>
              <a:t> où officient parfois (</a:t>
            </a:r>
            <a:r>
              <a:rPr lang="fr-SN" b="1" dirty="0" smtClean="0">
                <a:solidFill>
                  <a:srgbClr val="C00000"/>
                </a:solidFill>
              </a:rPr>
              <a:t>souvent ?</a:t>
            </a:r>
            <a:r>
              <a:rPr lang="fr-SN" b="1" dirty="0" smtClean="0">
                <a:solidFill>
                  <a:schemeClr val="tx2"/>
                </a:solidFill>
              </a:rPr>
              <a:t>) les praticiens de l’hôpital</a:t>
            </a:r>
          </a:p>
          <a:p>
            <a:endParaRPr lang="fr-SN" sz="2000" b="1" dirty="0">
              <a:solidFill>
                <a:schemeClr val="tx2"/>
              </a:solidFill>
            </a:endParaRPr>
          </a:p>
          <a:p>
            <a:r>
              <a:rPr lang="fr-SN" b="1" dirty="0" smtClean="0">
                <a:solidFill>
                  <a:srgbClr val="FF0000"/>
                </a:solidFill>
              </a:rPr>
              <a:t>Evacuations sanitaires pour les plus nantis</a:t>
            </a:r>
          </a:p>
          <a:p>
            <a:pPr lvl="1"/>
            <a:r>
              <a:rPr lang="fr-SN" b="1" dirty="0" smtClean="0">
                <a:solidFill>
                  <a:schemeClr val="tx2"/>
                </a:solidFill>
              </a:rPr>
              <a:t>(souvent) </a:t>
            </a:r>
            <a:r>
              <a:rPr lang="fr-SN" b="1" dirty="0" smtClean="0">
                <a:solidFill>
                  <a:schemeClr val="tx2"/>
                </a:solidFill>
              </a:rPr>
              <a:t>aux </a:t>
            </a:r>
            <a:r>
              <a:rPr lang="fr-SN" b="1" dirty="0" smtClean="0">
                <a:solidFill>
                  <a:schemeClr val="tx2"/>
                </a:solidFill>
              </a:rPr>
              <a:t>frais du contribuable</a:t>
            </a:r>
          </a:p>
          <a:p>
            <a:pPr lvl="1"/>
            <a:r>
              <a:rPr lang="fr-SN" b="1" dirty="0" smtClean="0">
                <a:solidFill>
                  <a:schemeClr val="tx2"/>
                </a:solidFill>
              </a:rPr>
              <a:t>Fuite de capitaux</a:t>
            </a:r>
          </a:p>
          <a:p>
            <a:pPr lvl="1"/>
            <a:r>
              <a:rPr lang="fr-SN" b="1" dirty="0" smtClean="0">
                <a:solidFill>
                  <a:schemeClr val="tx2"/>
                </a:solidFill>
              </a:rPr>
              <a:t>Manque à gagner pour l’hôpital, le pays …</a:t>
            </a:r>
            <a:endParaRPr lang="fr-FR" b="1" dirty="0">
              <a:solidFill>
                <a:schemeClr val="tx2"/>
              </a:solidFill>
            </a:endParaRPr>
          </a:p>
        </p:txBody>
      </p:sp>
    </p:spTree>
    <p:extLst>
      <p:ext uri="{BB962C8B-B14F-4D97-AF65-F5344CB8AC3E}">
        <p14:creationId xmlns:p14="http://schemas.microsoft.com/office/powerpoint/2010/main" val="3642138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188640"/>
            <a:ext cx="8229600" cy="1143000"/>
          </a:xfrm>
        </p:spPr>
        <p:txBody>
          <a:bodyPr>
            <a:normAutofit/>
          </a:bodyPr>
          <a:lstStyle/>
          <a:p>
            <a:r>
              <a:rPr lang="fr-SN" sz="4800" b="1" dirty="0" smtClean="0">
                <a:solidFill>
                  <a:srgbClr val="C00000"/>
                </a:solidFill>
              </a:rPr>
              <a:t>Ressources humaines</a:t>
            </a:r>
            <a:endParaRPr lang="fr-FR" sz="4800" b="1" dirty="0">
              <a:solidFill>
                <a:srgbClr val="C00000"/>
              </a:solidFill>
            </a:endParaRPr>
          </a:p>
        </p:txBody>
      </p:sp>
      <p:sp>
        <p:nvSpPr>
          <p:cNvPr id="3" name="Espace réservé du contenu 2"/>
          <p:cNvSpPr>
            <a:spLocks noGrp="1"/>
          </p:cNvSpPr>
          <p:nvPr>
            <p:ph idx="1"/>
          </p:nvPr>
        </p:nvSpPr>
        <p:spPr>
          <a:xfrm>
            <a:off x="378144" y="1844824"/>
            <a:ext cx="8387709" cy="4525963"/>
          </a:xfrm>
        </p:spPr>
        <p:txBody>
          <a:bodyPr>
            <a:noAutofit/>
          </a:bodyPr>
          <a:lstStyle/>
          <a:p>
            <a:r>
              <a:rPr lang="fr-SN" b="1" dirty="0" smtClean="0">
                <a:solidFill>
                  <a:schemeClr val="tx2"/>
                </a:solidFill>
              </a:rPr>
              <a:t>Inégale </a:t>
            </a:r>
            <a:r>
              <a:rPr lang="fr-SN" b="1" dirty="0">
                <a:solidFill>
                  <a:schemeClr val="tx2"/>
                </a:solidFill>
              </a:rPr>
              <a:t>répartition </a:t>
            </a:r>
          </a:p>
          <a:p>
            <a:endParaRPr lang="fr-SN" b="1" dirty="0">
              <a:solidFill>
                <a:schemeClr val="tx2"/>
              </a:solidFill>
            </a:endParaRPr>
          </a:p>
          <a:p>
            <a:r>
              <a:rPr lang="fr-SN" b="1" dirty="0" smtClean="0">
                <a:solidFill>
                  <a:schemeClr val="tx2"/>
                </a:solidFill>
              </a:rPr>
              <a:t>Affectations et recrutements pas toujours adaptés (négociés, pressions politiques ou interférences des syndicats…); </a:t>
            </a:r>
            <a:r>
              <a:rPr lang="fr-SN" b="1" dirty="0" smtClean="0">
                <a:solidFill>
                  <a:srgbClr val="C00000"/>
                </a:solidFill>
              </a:rPr>
              <a:t>rares appels à candidature</a:t>
            </a:r>
          </a:p>
          <a:p>
            <a:endParaRPr lang="fr-SN" b="1" dirty="0">
              <a:solidFill>
                <a:schemeClr val="tx2"/>
              </a:solidFill>
            </a:endParaRPr>
          </a:p>
          <a:p>
            <a:r>
              <a:rPr lang="fr-SN" b="1" dirty="0" smtClean="0">
                <a:solidFill>
                  <a:schemeClr val="tx2"/>
                </a:solidFill>
              </a:rPr>
              <a:t>Désaffection à cause du privé</a:t>
            </a:r>
          </a:p>
          <a:p>
            <a:endParaRPr lang="fr-SN" b="1" dirty="0">
              <a:solidFill>
                <a:schemeClr val="tx2"/>
              </a:solidFill>
            </a:endParaRPr>
          </a:p>
          <a:p>
            <a:endParaRPr lang="fr-FR" b="1" dirty="0">
              <a:solidFill>
                <a:schemeClr val="tx2"/>
              </a:solidFill>
            </a:endParaRPr>
          </a:p>
        </p:txBody>
      </p:sp>
    </p:spTree>
    <p:extLst>
      <p:ext uri="{BB962C8B-B14F-4D97-AF65-F5344CB8AC3E}">
        <p14:creationId xmlns:p14="http://schemas.microsoft.com/office/powerpoint/2010/main" val="452491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SN" b="1" dirty="0" smtClean="0">
                <a:solidFill>
                  <a:srgbClr val="FF0000"/>
                </a:solidFill>
              </a:rPr>
              <a:t>Organisation des u</a:t>
            </a:r>
            <a:r>
              <a:rPr lang="fr-SN" b="1" dirty="0" smtClean="0">
                <a:solidFill>
                  <a:srgbClr val="FF0000"/>
                </a:solidFill>
              </a:rPr>
              <a:t>rgences </a:t>
            </a:r>
            <a:r>
              <a:rPr lang="fr-SN" b="1" dirty="0" smtClean="0">
                <a:solidFill>
                  <a:srgbClr val="FF0000"/>
                </a:solidFill>
              </a:rPr>
              <a:t>?</a:t>
            </a:r>
            <a:endParaRPr lang="fr-FR" b="1" dirty="0">
              <a:solidFill>
                <a:srgbClr val="FF0000"/>
              </a:solidFill>
            </a:endParaRPr>
          </a:p>
        </p:txBody>
      </p:sp>
      <p:sp>
        <p:nvSpPr>
          <p:cNvPr id="3" name="Sous-titre 2"/>
          <p:cNvSpPr>
            <a:spLocks noGrp="1"/>
          </p:cNvSpPr>
          <p:nvPr>
            <p:ph type="subTitle" idx="1"/>
          </p:nvPr>
        </p:nvSpPr>
        <p:spPr>
          <a:xfrm>
            <a:off x="685800" y="3886200"/>
            <a:ext cx="7702624" cy="1752600"/>
          </a:xfrm>
        </p:spPr>
        <p:txBody>
          <a:bodyPr>
            <a:normAutofit/>
          </a:bodyPr>
          <a:lstStyle/>
          <a:p>
            <a:r>
              <a:rPr lang="fr-SN" sz="3600" b="1" dirty="0" smtClean="0">
                <a:solidFill>
                  <a:srgbClr val="002060"/>
                </a:solidFill>
              </a:rPr>
              <a:t>Le désert hormis Principal, Pikine ?</a:t>
            </a:r>
          </a:p>
          <a:p>
            <a:r>
              <a:rPr lang="fr-SN" b="1" dirty="0" smtClean="0">
                <a:solidFill>
                  <a:srgbClr val="002060"/>
                </a:solidFill>
              </a:rPr>
              <a:t>(rapport cours des comptes)</a:t>
            </a:r>
            <a:endParaRPr lang="fr-FR" b="1" dirty="0">
              <a:solidFill>
                <a:srgbClr val="002060"/>
              </a:solidFill>
            </a:endParaRPr>
          </a:p>
        </p:txBody>
      </p:sp>
    </p:spTree>
    <p:extLst>
      <p:ext uri="{BB962C8B-B14F-4D97-AF65-F5344CB8AC3E}">
        <p14:creationId xmlns:p14="http://schemas.microsoft.com/office/powerpoint/2010/main" val="625990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SN" sz="4800" b="1" dirty="0" smtClean="0">
                <a:solidFill>
                  <a:srgbClr val="C00000"/>
                </a:solidFill>
              </a:rPr>
              <a:t>Maintenance mal maîtrisée</a:t>
            </a:r>
            <a:endParaRPr lang="fr-FR" sz="4800" b="1" dirty="0">
              <a:solidFill>
                <a:srgbClr val="C00000"/>
              </a:solidFill>
            </a:endParaRPr>
          </a:p>
        </p:txBody>
      </p:sp>
      <p:sp>
        <p:nvSpPr>
          <p:cNvPr id="3" name="Espace réservé du contenu 2"/>
          <p:cNvSpPr>
            <a:spLocks noGrp="1"/>
          </p:cNvSpPr>
          <p:nvPr>
            <p:ph idx="1"/>
          </p:nvPr>
        </p:nvSpPr>
        <p:spPr>
          <a:xfrm>
            <a:off x="457200" y="1600200"/>
            <a:ext cx="5554960" cy="4853136"/>
          </a:xfrm>
          <a:solidFill>
            <a:srgbClr val="FEF9F4"/>
          </a:solidFill>
        </p:spPr>
        <p:txBody>
          <a:bodyPr>
            <a:normAutofit fontScale="85000" lnSpcReduction="10000"/>
          </a:bodyPr>
          <a:lstStyle/>
          <a:p>
            <a:r>
              <a:rPr lang="fr-SN" b="1" dirty="0" smtClean="0">
                <a:solidFill>
                  <a:schemeClr val="tx2"/>
                </a:solidFill>
              </a:rPr>
              <a:t>Matériel obsolète</a:t>
            </a:r>
          </a:p>
          <a:p>
            <a:endParaRPr lang="fr-SN" b="1" dirty="0">
              <a:solidFill>
                <a:schemeClr val="tx2"/>
              </a:solidFill>
            </a:endParaRPr>
          </a:p>
          <a:p>
            <a:r>
              <a:rPr lang="fr-SN" b="1" dirty="0" smtClean="0">
                <a:solidFill>
                  <a:schemeClr val="tx2"/>
                </a:solidFill>
              </a:rPr>
              <a:t>Equipements parfois sans conformité avec les infrastructures</a:t>
            </a:r>
          </a:p>
          <a:p>
            <a:endParaRPr lang="fr-SN" b="1" dirty="0" smtClean="0">
              <a:solidFill>
                <a:schemeClr val="tx2"/>
              </a:solidFill>
            </a:endParaRPr>
          </a:p>
          <a:p>
            <a:r>
              <a:rPr lang="fr-SN" b="1" dirty="0" smtClean="0">
                <a:solidFill>
                  <a:schemeClr val="tx2"/>
                </a:solidFill>
              </a:rPr>
              <a:t>Techniciens de maintenance peu outillés, peu au fait de l’évolution de la technologie</a:t>
            </a:r>
          </a:p>
          <a:p>
            <a:endParaRPr lang="fr-SN" b="1" dirty="0" smtClean="0">
              <a:solidFill>
                <a:schemeClr val="tx2"/>
              </a:solidFill>
            </a:endParaRPr>
          </a:p>
          <a:p>
            <a:r>
              <a:rPr lang="fr-SN" b="1" dirty="0" smtClean="0">
                <a:solidFill>
                  <a:schemeClr val="tx2"/>
                </a:solidFill>
              </a:rPr>
              <a:t>Fournisseurs de matériels avec une expertise variable</a:t>
            </a:r>
            <a:endParaRPr lang="fr-FR" b="1" dirty="0">
              <a:solidFill>
                <a:schemeClr val="tx2"/>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3427024"/>
            <a:ext cx="3050322" cy="2620888"/>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1700808"/>
            <a:ext cx="3050322" cy="1847850"/>
          </a:xfrm>
          <a:prstGeom prst="rect">
            <a:avLst/>
          </a:prstGeom>
        </p:spPr>
      </p:pic>
    </p:spTree>
    <p:extLst>
      <p:ext uri="{BB962C8B-B14F-4D97-AF65-F5344CB8AC3E}">
        <p14:creationId xmlns:p14="http://schemas.microsoft.com/office/powerpoint/2010/main" val="3799954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SN" sz="4800" b="1" dirty="0" smtClean="0">
                <a:solidFill>
                  <a:srgbClr val="C00000"/>
                </a:solidFill>
              </a:rPr>
              <a:t>Maintenance mal maîtrisée</a:t>
            </a:r>
            <a:endParaRPr lang="fr-FR" sz="4800" b="1" dirty="0">
              <a:solidFill>
                <a:srgbClr val="C00000"/>
              </a:solidFill>
            </a:endParaRPr>
          </a:p>
        </p:txBody>
      </p:sp>
      <p:sp>
        <p:nvSpPr>
          <p:cNvPr id="3" name="Espace réservé du contenu 2"/>
          <p:cNvSpPr>
            <a:spLocks noGrp="1"/>
          </p:cNvSpPr>
          <p:nvPr>
            <p:ph idx="1"/>
          </p:nvPr>
        </p:nvSpPr>
        <p:spPr>
          <a:xfrm>
            <a:off x="122240" y="1542492"/>
            <a:ext cx="5554960" cy="4853136"/>
          </a:xfrm>
          <a:solidFill>
            <a:srgbClr val="FEF9F4"/>
          </a:solidFill>
        </p:spPr>
        <p:txBody>
          <a:bodyPr>
            <a:normAutofit lnSpcReduction="10000"/>
          </a:bodyPr>
          <a:lstStyle/>
          <a:p>
            <a:r>
              <a:rPr lang="fr-SN" b="1" dirty="0" smtClean="0">
                <a:solidFill>
                  <a:schemeClr val="tx2"/>
                </a:solidFill>
              </a:rPr>
              <a:t>Matériel obsolète</a:t>
            </a:r>
          </a:p>
          <a:p>
            <a:endParaRPr lang="fr-SN" b="1" dirty="0" smtClean="0">
              <a:solidFill>
                <a:schemeClr val="tx2"/>
              </a:solidFill>
            </a:endParaRPr>
          </a:p>
          <a:p>
            <a:r>
              <a:rPr lang="fr-SN" b="1" dirty="0" smtClean="0">
                <a:solidFill>
                  <a:schemeClr val="tx2"/>
                </a:solidFill>
              </a:rPr>
              <a:t>Techniciens de maintenance peu outillés, peu au fait de l’évolution de la technologie</a:t>
            </a:r>
          </a:p>
          <a:p>
            <a:endParaRPr lang="fr-SN" b="1" dirty="0" smtClean="0">
              <a:solidFill>
                <a:schemeClr val="tx2"/>
              </a:solidFill>
            </a:endParaRPr>
          </a:p>
          <a:p>
            <a:r>
              <a:rPr lang="fr-SN" b="1" dirty="0" smtClean="0">
                <a:solidFill>
                  <a:schemeClr val="tx2"/>
                </a:solidFill>
              </a:rPr>
              <a:t>Fournisseurs de matériels avec une expertise variable, rarement aux « normes »</a:t>
            </a:r>
            <a:endParaRPr lang="fr-FR" b="1" dirty="0">
              <a:solidFill>
                <a:schemeClr val="tx2"/>
              </a:solidFill>
            </a:endParaRPr>
          </a:p>
        </p:txBody>
      </p:sp>
      <p:sp>
        <p:nvSpPr>
          <p:cNvPr id="4" name="Flèche droite 3"/>
          <p:cNvSpPr/>
          <p:nvPr/>
        </p:nvSpPr>
        <p:spPr>
          <a:xfrm>
            <a:off x="5653156" y="3140968"/>
            <a:ext cx="503020" cy="1656184"/>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6156176" y="1772816"/>
            <a:ext cx="2987824" cy="439248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SN" sz="2800" b="1" dirty="0" smtClean="0"/>
              <a:t>Arrêts fréquents</a:t>
            </a:r>
          </a:p>
          <a:p>
            <a:pPr algn="ctr"/>
            <a:endParaRPr lang="fr-SN" sz="2800" b="1" dirty="0"/>
          </a:p>
          <a:p>
            <a:pPr algn="ctr"/>
            <a:r>
              <a:rPr lang="fr-SN" sz="2800" b="1" dirty="0" smtClean="0"/>
              <a:t>Mise en marche laborieuse</a:t>
            </a:r>
          </a:p>
          <a:p>
            <a:pPr algn="ctr"/>
            <a:endParaRPr lang="fr-SN" sz="2800" b="1" dirty="0"/>
          </a:p>
          <a:p>
            <a:pPr algn="ctr"/>
            <a:r>
              <a:rPr lang="fr-SN" sz="2800" b="1" dirty="0" smtClean="0"/>
              <a:t>Suivi et maintenance préventive pauvre</a:t>
            </a:r>
            <a:endParaRPr lang="fr-FR" sz="2800" b="1"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9075" y="1585646"/>
            <a:ext cx="3909029" cy="4766828"/>
          </a:xfrm>
          <a:prstGeom prst="rect">
            <a:avLst/>
          </a:prstGeom>
        </p:spPr>
      </p:pic>
    </p:spTree>
    <p:extLst>
      <p:ext uri="{BB962C8B-B14F-4D97-AF65-F5344CB8AC3E}">
        <p14:creationId xmlns:p14="http://schemas.microsoft.com/office/powerpoint/2010/main" val="36802557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SN" sz="4800" b="1" dirty="0" smtClean="0">
                <a:solidFill>
                  <a:srgbClr val="C00000"/>
                </a:solidFill>
              </a:rPr>
              <a:t>Des pratiques professionnelles peu évaluées</a:t>
            </a:r>
            <a:endParaRPr lang="fr-FR" sz="4800" b="1" dirty="0">
              <a:solidFill>
                <a:srgbClr val="C00000"/>
              </a:solidFill>
            </a:endParaRPr>
          </a:p>
        </p:txBody>
      </p:sp>
      <p:sp>
        <p:nvSpPr>
          <p:cNvPr id="3" name="Espace réservé du contenu 2"/>
          <p:cNvSpPr>
            <a:spLocks noGrp="1"/>
          </p:cNvSpPr>
          <p:nvPr>
            <p:ph idx="1"/>
          </p:nvPr>
        </p:nvSpPr>
        <p:spPr>
          <a:xfrm>
            <a:off x="435102" y="1916832"/>
            <a:ext cx="8529385" cy="4525963"/>
          </a:xfrm>
        </p:spPr>
        <p:txBody>
          <a:bodyPr>
            <a:normAutofit/>
          </a:bodyPr>
          <a:lstStyle/>
          <a:p>
            <a:r>
              <a:rPr lang="fr-SN" b="1" dirty="0" smtClean="0">
                <a:solidFill>
                  <a:schemeClr val="tx2"/>
                </a:solidFill>
              </a:rPr>
              <a:t>Listes de médicaments essentiels pas toujours adaptés … </a:t>
            </a:r>
            <a:r>
              <a:rPr lang="fr-SN" b="1" dirty="0" smtClean="0">
                <a:solidFill>
                  <a:srgbClr val="C00000"/>
                </a:solidFill>
              </a:rPr>
              <a:t>Problème de disponibilité (PNA)</a:t>
            </a:r>
          </a:p>
          <a:p>
            <a:endParaRPr lang="fr-SN" b="1" dirty="0">
              <a:solidFill>
                <a:schemeClr val="tx2"/>
              </a:solidFill>
            </a:endParaRPr>
          </a:p>
          <a:p>
            <a:r>
              <a:rPr lang="fr-SN" b="1" dirty="0" smtClean="0">
                <a:solidFill>
                  <a:schemeClr val="tx2"/>
                </a:solidFill>
              </a:rPr>
              <a:t>Interférences avec l’Industrie pharmaceutique</a:t>
            </a:r>
          </a:p>
          <a:p>
            <a:endParaRPr lang="fr-SN" b="1" dirty="0">
              <a:solidFill>
                <a:schemeClr val="tx2"/>
              </a:solidFill>
            </a:endParaRPr>
          </a:p>
          <a:p>
            <a:r>
              <a:rPr lang="fr-SN" b="1" dirty="0" smtClean="0">
                <a:solidFill>
                  <a:schemeClr val="tx2"/>
                </a:solidFill>
              </a:rPr>
              <a:t>Absence d’évaluation des pratiques professionnelles et de formation médicale continue</a:t>
            </a:r>
          </a:p>
          <a:p>
            <a:endParaRPr lang="fr-SN" b="1" dirty="0">
              <a:solidFill>
                <a:schemeClr val="tx2"/>
              </a:solidFill>
            </a:endParaRPr>
          </a:p>
          <a:p>
            <a:endParaRPr lang="fr-FR" b="1" dirty="0">
              <a:solidFill>
                <a:schemeClr val="tx2"/>
              </a:solidFill>
            </a:endParaRPr>
          </a:p>
        </p:txBody>
      </p:sp>
    </p:spTree>
    <p:extLst>
      <p:ext uri="{BB962C8B-B14F-4D97-AF65-F5344CB8AC3E}">
        <p14:creationId xmlns:p14="http://schemas.microsoft.com/office/powerpoint/2010/main" val="17190928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04664"/>
            <a:ext cx="9144000" cy="1143000"/>
          </a:xfrm>
        </p:spPr>
        <p:txBody>
          <a:bodyPr>
            <a:noAutofit/>
          </a:bodyPr>
          <a:lstStyle/>
          <a:p>
            <a:r>
              <a:rPr lang="fr-SN" sz="4800" b="1" dirty="0" smtClean="0">
                <a:solidFill>
                  <a:srgbClr val="C00000"/>
                </a:solidFill>
              </a:rPr>
              <a:t>Une non qualité qui finit </a:t>
            </a:r>
            <a:br>
              <a:rPr lang="fr-SN" sz="4800" b="1" dirty="0" smtClean="0">
                <a:solidFill>
                  <a:srgbClr val="C00000"/>
                </a:solidFill>
              </a:rPr>
            </a:br>
            <a:r>
              <a:rPr lang="fr-SN" sz="4800" b="1" dirty="0" smtClean="0">
                <a:solidFill>
                  <a:srgbClr val="C00000"/>
                </a:solidFill>
              </a:rPr>
              <a:t>par coûter cher</a:t>
            </a:r>
            <a:endParaRPr lang="fr-FR" sz="4800" b="1" dirty="0">
              <a:solidFill>
                <a:srgbClr val="C00000"/>
              </a:solidFill>
            </a:endParaRPr>
          </a:p>
        </p:txBody>
      </p:sp>
      <p:sp>
        <p:nvSpPr>
          <p:cNvPr id="3" name="Espace réservé du contenu 2"/>
          <p:cNvSpPr>
            <a:spLocks noGrp="1"/>
          </p:cNvSpPr>
          <p:nvPr>
            <p:ph idx="1"/>
          </p:nvPr>
        </p:nvSpPr>
        <p:spPr>
          <a:xfrm>
            <a:off x="431209" y="2204864"/>
            <a:ext cx="8229600" cy="4525963"/>
          </a:xfrm>
        </p:spPr>
        <p:txBody>
          <a:bodyPr>
            <a:normAutofit/>
          </a:bodyPr>
          <a:lstStyle/>
          <a:p>
            <a:r>
              <a:rPr lang="fr-SN" b="1" dirty="0" smtClean="0">
                <a:solidFill>
                  <a:srgbClr val="00B0F0"/>
                </a:solidFill>
              </a:rPr>
              <a:t>Exemple : absence de disponibilité des aides au diagnostic</a:t>
            </a:r>
          </a:p>
          <a:p>
            <a:pPr lvl="1"/>
            <a:r>
              <a:rPr lang="fr-SN" b="1" dirty="0" smtClean="0">
                <a:solidFill>
                  <a:schemeClr val="tx2"/>
                </a:solidFill>
              </a:rPr>
              <a:t>Antibiotique inadapté car bactériologie non fonctionnelle, </a:t>
            </a:r>
            <a:r>
              <a:rPr lang="fr-SN" b="1" dirty="0" err="1" smtClean="0">
                <a:solidFill>
                  <a:schemeClr val="tx2"/>
                </a:solidFill>
              </a:rPr>
              <a:t>iono</a:t>
            </a:r>
            <a:r>
              <a:rPr lang="fr-SN" b="1" dirty="0" smtClean="0">
                <a:solidFill>
                  <a:schemeClr val="tx2"/>
                </a:solidFill>
              </a:rPr>
              <a:t>, gaz du sang (???)</a:t>
            </a:r>
          </a:p>
          <a:p>
            <a:pPr lvl="1"/>
            <a:r>
              <a:rPr lang="fr-SN" b="1" dirty="0" smtClean="0">
                <a:solidFill>
                  <a:schemeClr val="tx2"/>
                </a:solidFill>
              </a:rPr>
              <a:t>Erreurs diagnostiques</a:t>
            </a:r>
          </a:p>
          <a:p>
            <a:pPr lvl="1"/>
            <a:r>
              <a:rPr lang="fr-SN" b="1" dirty="0" smtClean="0">
                <a:solidFill>
                  <a:schemeClr val="tx2"/>
                </a:solidFill>
              </a:rPr>
              <a:t>Errements thérapeutiques</a:t>
            </a:r>
          </a:p>
          <a:p>
            <a:pPr marL="457200" lvl="1" indent="0">
              <a:buNone/>
            </a:pPr>
            <a:r>
              <a:rPr lang="fr-SN" b="1" dirty="0">
                <a:solidFill>
                  <a:schemeClr val="tx2"/>
                </a:solidFill>
              </a:rPr>
              <a:t>	</a:t>
            </a:r>
            <a:r>
              <a:rPr lang="fr-SN" b="1" dirty="0" smtClean="0">
                <a:solidFill>
                  <a:schemeClr val="tx2"/>
                </a:solidFill>
              </a:rPr>
              <a:t>	</a:t>
            </a:r>
            <a:r>
              <a:rPr lang="fr-SN" sz="3600" b="1" dirty="0" smtClean="0">
                <a:solidFill>
                  <a:srgbClr val="FF0000"/>
                </a:solidFill>
              </a:rPr>
              <a:t>→→ Surcoût important  </a:t>
            </a:r>
            <a:endParaRPr lang="fr-FR" b="1" dirty="0">
              <a:solidFill>
                <a:srgbClr val="FF0000"/>
              </a:solidFill>
            </a:endParaRPr>
          </a:p>
        </p:txBody>
      </p:sp>
    </p:spTree>
    <p:extLst>
      <p:ext uri="{BB962C8B-B14F-4D97-AF65-F5344CB8AC3E}">
        <p14:creationId xmlns:p14="http://schemas.microsoft.com/office/powerpoint/2010/main" val="3939358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SN" sz="4800" b="1" dirty="0" smtClean="0">
                <a:solidFill>
                  <a:srgbClr val="C00000"/>
                </a:solidFill>
              </a:rPr>
              <a:t>Des pratiques professionnelles mal évaluées</a:t>
            </a:r>
            <a:endParaRPr lang="fr-FR" sz="4800" b="1" dirty="0">
              <a:solidFill>
                <a:srgbClr val="C00000"/>
              </a:solidFill>
            </a:endParaRPr>
          </a:p>
        </p:txBody>
      </p:sp>
      <p:sp>
        <p:nvSpPr>
          <p:cNvPr id="3" name="Espace réservé du contenu 2"/>
          <p:cNvSpPr>
            <a:spLocks noGrp="1"/>
          </p:cNvSpPr>
          <p:nvPr>
            <p:ph idx="1"/>
          </p:nvPr>
        </p:nvSpPr>
        <p:spPr>
          <a:xfrm>
            <a:off x="440176" y="1844824"/>
            <a:ext cx="8229600" cy="4525963"/>
          </a:xfrm>
        </p:spPr>
        <p:txBody>
          <a:bodyPr>
            <a:normAutofit fontScale="92500" lnSpcReduction="10000"/>
          </a:bodyPr>
          <a:lstStyle/>
          <a:p>
            <a:r>
              <a:rPr lang="fr-SN" b="1" dirty="0" smtClean="0">
                <a:solidFill>
                  <a:schemeClr val="tx2"/>
                </a:solidFill>
              </a:rPr>
              <a:t> AVC ischémique, </a:t>
            </a:r>
            <a:r>
              <a:rPr lang="fr-SN" b="1" dirty="0" err="1" smtClean="0">
                <a:solidFill>
                  <a:schemeClr val="tx2"/>
                </a:solidFill>
              </a:rPr>
              <a:t>athérothrombotique</a:t>
            </a:r>
            <a:r>
              <a:rPr lang="fr-SN" b="1" dirty="0" smtClean="0">
                <a:solidFill>
                  <a:schemeClr val="tx2"/>
                </a:solidFill>
              </a:rPr>
              <a:t>, sans paralysie …</a:t>
            </a:r>
          </a:p>
          <a:p>
            <a:pPr lvl="1"/>
            <a:r>
              <a:rPr lang="fr-SN" b="1" dirty="0" err="1" smtClean="0">
                <a:solidFill>
                  <a:schemeClr val="tx2"/>
                </a:solidFill>
              </a:rPr>
              <a:t>Somazinan</a:t>
            </a:r>
            <a:endParaRPr lang="fr-SN" b="1" dirty="0" smtClean="0">
              <a:solidFill>
                <a:schemeClr val="tx2"/>
              </a:solidFill>
            </a:endParaRPr>
          </a:p>
          <a:p>
            <a:pPr lvl="1"/>
            <a:r>
              <a:rPr lang="fr-SN" b="1" dirty="0" err="1" smtClean="0">
                <a:solidFill>
                  <a:schemeClr val="tx2"/>
                </a:solidFill>
              </a:rPr>
              <a:t>Acénocoumarol</a:t>
            </a:r>
            <a:endParaRPr lang="fr-SN" b="1" dirty="0" smtClean="0">
              <a:solidFill>
                <a:schemeClr val="tx2"/>
              </a:solidFill>
            </a:endParaRPr>
          </a:p>
          <a:p>
            <a:pPr lvl="1"/>
            <a:r>
              <a:rPr lang="fr-SN" b="1" dirty="0" smtClean="0">
                <a:solidFill>
                  <a:schemeClr val="tx2"/>
                </a:solidFill>
              </a:rPr>
              <a:t>Antibiotique</a:t>
            </a:r>
          </a:p>
          <a:p>
            <a:pPr lvl="1"/>
            <a:r>
              <a:rPr lang="fr-SN" b="1" dirty="0" smtClean="0">
                <a:solidFill>
                  <a:schemeClr val="tx2"/>
                </a:solidFill>
              </a:rPr>
              <a:t>Antihypertenseur par </a:t>
            </a:r>
            <a:r>
              <a:rPr lang="fr-SN" b="1" dirty="0" smtClean="0">
                <a:solidFill>
                  <a:schemeClr val="tx2"/>
                </a:solidFill>
              </a:rPr>
              <a:t>voie </a:t>
            </a:r>
            <a:r>
              <a:rPr lang="fr-SN" b="1" dirty="0" smtClean="0">
                <a:solidFill>
                  <a:schemeClr val="tx2"/>
                </a:solidFill>
              </a:rPr>
              <a:t>injectable</a:t>
            </a:r>
          </a:p>
          <a:p>
            <a:pPr lvl="1"/>
            <a:r>
              <a:rPr lang="fr-SN" b="1" dirty="0" smtClean="0">
                <a:solidFill>
                  <a:schemeClr val="tx2"/>
                </a:solidFill>
              </a:rPr>
              <a:t>Sérum salé</a:t>
            </a:r>
          </a:p>
          <a:p>
            <a:pPr lvl="1"/>
            <a:r>
              <a:rPr lang="fr-SN" b="1" dirty="0" smtClean="0">
                <a:solidFill>
                  <a:schemeClr val="tx2"/>
                </a:solidFill>
              </a:rPr>
              <a:t>Sérum glucosé</a:t>
            </a:r>
          </a:p>
          <a:p>
            <a:pPr lvl="1"/>
            <a:r>
              <a:rPr lang="fr-SN" b="1" dirty="0" err="1" smtClean="0">
                <a:solidFill>
                  <a:schemeClr val="tx2"/>
                </a:solidFill>
              </a:rPr>
              <a:t>Nootropyl</a:t>
            </a:r>
            <a:r>
              <a:rPr lang="fr-SN" b="1" dirty="0" smtClean="0">
                <a:solidFill>
                  <a:schemeClr val="tx2"/>
                </a:solidFill>
              </a:rPr>
              <a:t> injectable </a:t>
            </a:r>
          </a:p>
          <a:p>
            <a:pPr lvl="1"/>
            <a:r>
              <a:rPr lang="fr-SN" b="1" dirty="0" smtClean="0">
                <a:solidFill>
                  <a:schemeClr val="tx2"/>
                </a:solidFill>
              </a:rPr>
              <a:t>…</a:t>
            </a:r>
            <a:endParaRPr lang="fr-FR" b="1" dirty="0">
              <a:solidFill>
                <a:schemeClr val="tx2"/>
              </a:solidFill>
            </a:endParaRPr>
          </a:p>
        </p:txBody>
      </p:sp>
    </p:spTree>
    <p:extLst>
      <p:ext uri="{BB962C8B-B14F-4D97-AF65-F5344CB8AC3E}">
        <p14:creationId xmlns:p14="http://schemas.microsoft.com/office/powerpoint/2010/main" val="23701441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4831" y="188032"/>
            <a:ext cx="8229600" cy="1143000"/>
          </a:xfrm>
        </p:spPr>
        <p:txBody>
          <a:bodyPr>
            <a:normAutofit fontScale="90000"/>
          </a:bodyPr>
          <a:lstStyle/>
          <a:p>
            <a:r>
              <a:rPr lang="fr-SN" sz="4800" b="1" dirty="0" smtClean="0">
                <a:solidFill>
                  <a:srgbClr val="C00000"/>
                </a:solidFill>
              </a:rPr>
              <a:t>Des pratiques professionnelles mal évaluées</a:t>
            </a:r>
            <a:endParaRPr lang="fr-FR" sz="4800" b="1" dirty="0">
              <a:solidFill>
                <a:srgbClr val="C00000"/>
              </a:solidFill>
            </a:endParaRPr>
          </a:p>
        </p:txBody>
      </p:sp>
      <p:sp>
        <p:nvSpPr>
          <p:cNvPr id="3" name="Espace réservé du contenu 2"/>
          <p:cNvSpPr>
            <a:spLocks noGrp="1"/>
          </p:cNvSpPr>
          <p:nvPr>
            <p:ph idx="1"/>
          </p:nvPr>
        </p:nvSpPr>
        <p:spPr>
          <a:xfrm>
            <a:off x="419239" y="2060848"/>
            <a:ext cx="8229600" cy="4525963"/>
          </a:xfrm>
        </p:spPr>
        <p:txBody>
          <a:bodyPr>
            <a:normAutofit fontScale="92500" lnSpcReduction="10000"/>
          </a:bodyPr>
          <a:lstStyle/>
          <a:p>
            <a:r>
              <a:rPr lang="fr-SN" b="1" dirty="0" smtClean="0">
                <a:solidFill>
                  <a:schemeClr val="tx2"/>
                </a:solidFill>
              </a:rPr>
              <a:t> AVC ischémique, </a:t>
            </a:r>
            <a:r>
              <a:rPr lang="fr-SN" b="1" dirty="0" err="1" smtClean="0">
                <a:solidFill>
                  <a:schemeClr val="tx2"/>
                </a:solidFill>
              </a:rPr>
              <a:t>athérothrombotique</a:t>
            </a:r>
            <a:r>
              <a:rPr lang="fr-SN" b="1" dirty="0" smtClean="0">
                <a:solidFill>
                  <a:schemeClr val="tx2"/>
                </a:solidFill>
              </a:rPr>
              <a:t>, sans paralysie …</a:t>
            </a:r>
          </a:p>
          <a:p>
            <a:pPr lvl="1"/>
            <a:r>
              <a:rPr lang="fr-SN" b="1" dirty="0" err="1" smtClean="0">
                <a:solidFill>
                  <a:schemeClr val="tx2"/>
                </a:solidFill>
              </a:rPr>
              <a:t>Somazinan</a:t>
            </a:r>
            <a:endParaRPr lang="fr-SN" b="1" dirty="0" smtClean="0">
              <a:solidFill>
                <a:schemeClr val="tx2"/>
              </a:solidFill>
            </a:endParaRPr>
          </a:p>
          <a:p>
            <a:pPr lvl="1"/>
            <a:r>
              <a:rPr lang="fr-SN" b="1" dirty="0" err="1" smtClean="0">
                <a:solidFill>
                  <a:schemeClr val="tx2"/>
                </a:solidFill>
              </a:rPr>
              <a:t>Acénocoumarol</a:t>
            </a:r>
            <a:endParaRPr lang="fr-SN" b="1" dirty="0" smtClean="0">
              <a:solidFill>
                <a:schemeClr val="tx2"/>
              </a:solidFill>
            </a:endParaRPr>
          </a:p>
          <a:p>
            <a:pPr lvl="1"/>
            <a:r>
              <a:rPr lang="fr-SN" b="1" dirty="0" smtClean="0">
                <a:solidFill>
                  <a:schemeClr val="tx2"/>
                </a:solidFill>
              </a:rPr>
              <a:t>Antibiotique</a:t>
            </a:r>
          </a:p>
          <a:p>
            <a:pPr lvl="1"/>
            <a:r>
              <a:rPr lang="fr-SN" b="1" dirty="0" smtClean="0">
                <a:solidFill>
                  <a:schemeClr val="tx2"/>
                </a:solidFill>
              </a:rPr>
              <a:t>Antihypertenseur par voue injectable</a:t>
            </a:r>
          </a:p>
          <a:p>
            <a:pPr lvl="1"/>
            <a:r>
              <a:rPr lang="fr-SN" b="1" dirty="0" smtClean="0">
                <a:solidFill>
                  <a:schemeClr val="tx2"/>
                </a:solidFill>
              </a:rPr>
              <a:t>Sérum salé</a:t>
            </a:r>
          </a:p>
          <a:p>
            <a:pPr lvl="1"/>
            <a:r>
              <a:rPr lang="fr-SN" b="1" dirty="0" smtClean="0">
                <a:solidFill>
                  <a:schemeClr val="tx2"/>
                </a:solidFill>
              </a:rPr>
              <a:t>Sérum glucosé</a:t>
            </a:r>
          </a:p>
          <a:p>
            <a:pPr lvl="1"/>
            <a:r>
              <a:rPr lang="fr-SN" b="1" dirty="0" err="1" smtClean="0">
                <a:solidFill>
                  <a:schemeClr val="tx2"/>
                </a:solidFill>
              </a:rPr>
              <a:t>Nootropyl</a:t>
            </a:r>
            <a:r>
              <a:rPr lang="fr-SN" b="1" dirty="0" smtClean="0">
                <a:solidFill>
                  <a:schemeClr val="tx2"/>
                </a:solidFill>
              </a:rPr>
              <a:t> injectable </a:t>
            </a:r>
          </a:p>
          <a:p>
            <a:pPr lvl="1"/>
            <a:r>
              <a:rPr lang="fr-SN" b="1" dirty="0" smtClean="0">
                <a:solidFill>
                  <a:schemeClr val="tx2"/>
                </a:solidFill>
              </a:rPr>
              <a:t>…</a:t>
            </a:r>
            <a:endParaRPr lang="fr-FR" b="1" dirty="0">
              <a:solidFill>
                <a:schemeClr val="tx2"/>
              </a:solidFill>
            </a:endParaRPr>
          </a:p>
        </p:txBody>
      </p:sp>
      <p:sp>
        <p:nvSpPr>
          <p:cNvPr id="4" name="Rectangle à coins arrondis 3"/>
          <p:cNvSpPr/>
          <p:nvPr/>
        </p:nvSpPr>
        <p:spPr>
          <a:xfrm>
            <a:off x="1763688" y="1600200"/>
            <a:ext cx="1872208" cy="3629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SN" sz="59500" dirty="0" smtClean="0">
                <a:solidFill>
                  <a:srgbClr val="FF0000"/>
                </a:solidFill>
              </a:rPr>
              <a:t>x</a:t>
            </a:r>
            <a:endParaRPr lang="fr-FR" sz="59500" dirty="0">
              <a:solidFill>
                <a:srgbClr val="FF0000"/>
              </a:solidFill>
            </a:endParaRPr>
          </a:p>
        </p:txBody>
      </p:sp>
      <p:sp>
        <p:nvSpPr>
          <p:cNvPr id="5" name="Rectangle 4"/>
          <p:cNvSpPr/>
          <p:nvPr/>
        </p:nvSpPr>
        <p:spPr>
          <a:xfrm>
            <a:off x="5652120" y="2564904"/>
            <a:ext cx="3240360" cy="37444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SN" sz="4400" dirty="0" smtClean="0"/>
              <a:t>Aspirine + </a:t>
            </a:r>
            <a:r>
              <a:rPr lang="fr-SN" sz="4400" dirty="0" smtClean="0"/>
              <a:t>une statine </a:t>
            </a:r>
            <a:r>
              <a:rPr lang="fr-SN" sz="4400" dirty="0" smtClean="0"/>
              <a:t>aurait suffit ….</a:t>
            </a:r>
            <a:endParaRPr lang="fr-FR" sz="4400" dirty="0"/>
          </a:p>
        </p:txBody>
      </p:sp>
    </p:spTree>
    <p:extLst>
      <p:ext uri="{BB962C8B-B14F-4D97-AF65-F5344CB8AC3E}">
        <p14:creationId xmlns:p14="http://schemas.microsoft.com/office/powerpoint/2010/main" val="3712398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784976" cy="1143000"/>
          </a:xfrm>
        </p:spPr>
        <p:txBody>
          <a:bodyPr>
            <a:noAutofit/>
          </a:bodyPr>
          <a:lstStyle/>
          <a:p>
            <a:r>
              <a:rPr lang="fr-SN" b="1" dirty="0" smtClean="0">
                <a:solidFill>
                  <a:srgbClr val="C00000"/>
                </a:solidFill>
              </a:rPr>
              <a:t>Une rémunération non harmonisée</a:t>
            </a:r>
            <a:endParaRPr lang="fr-FR" b="1" dirty="0">
              <a:solidFill>
                <a:srgbClr val="C00000"/>
              </a:solidFill>
            </a:endParaRPr>
          </a:p>
        </p:txBody>
      </p:sp>
      <p:sp>
        <p:nvSpPr>
          <p:cNvPr id="3" name="Espace réservé du contenu 2"/>
          <p:cNvSpPr>
            <a:spLocks noGrp="1"/>
          </p:cNvSpPr>
          <p:nvPr>
            <p:ph idx="1"/>
          </p:nvPr>
        </p:nvSpPr>
        <p:spPr>
          <a:xfrm>
            <a:off x="26136" y="1700808"/>
            <a:ext cx="8952000" cy="4525963"/>
          </a:xfrm>
        </p:spPr>
        <p:txBody>
          <a:bodyPr>
            <a:normAutofit/>
          </a:bodyPr>
          <a:lstStyle/>
          <a:p>
            <a:r>
              <a:rPr lang="fr-SN" b="1" dirty="0" smtClean="0">
                <a:solidFill>
                  <a:schemeClr val="tx2"/>
                </a:solidFill>
              </a:rPr>
              <a:t>D’un hôpital à l’autre</a:t>
            </a:r>
          </a:p>
          <a:p>
            <a:endParaRPr lang="fr-SN" b="1" dirty="0">
              <a:solidFill>
                <a:schemeClr val="tx2"/>
              </a:solidFill>
            </a:endParaRPr>
          </a:p>
          <a:p>
            <a:r>
              <a:rPr lang="fr-SN" b="1" dirty="0" smtClean="0">
                <a:solidFill>
                  <a:schemeClr val="tx2"/>
                </a:solidFill>
              </a:rPr>
              <a:t>Au sein d’une équipe (au nom de la « ristourne sur les actes »)</a:t>
            </a:r>
          </a:p>
          <a:p>
            <a:endParaRPr lang="fr-SN" b="1" dirty="0">
              <a:solidFill>
                <a:schemeClr val="tx2"/>
              </a:solidFill>
            </a:endParaRPr>
          </a:p>
          <a:p>
            <a:r>
              <a:rPr lang="fr-SN" b="1" dirty="0" smtClean="0">
                <a:solidFill>
                  <a:schemeClr val="tx2"/>
                </a:solidFill>
              </a:rPr>
              <a:t>Contractuels parfois plus chers que les permanents </a:t>
            </a:r>
            <a:r>
              <a:rPr lang="fr-SN" b="1" dirty="0" smtClean="0">
                <a:solidFill>
                  <a:srgbClr val="7030A0"/>
                </a:solidFill>
              </a:rPr>
              <a:t>(nouvelle génération des « vacataires permanents »)</a:t>
            </a:r>
            <a:endParaRPr lang="fr-FR" b="1" dirty="0">
              <a:solidFill>
                <a:srgbClr val="7030A0"/>
              </a:solidFill>
            </a:endParaRPr>
          </a:p>
        </p:txBody>
      </p:sp>
    </p:spTree>
    <p:extLst>
      <p:ext uri="{BB962C8B-B14F-4D97-AF65-F5344CB8AC3E}">
        <p14:creationId xmlns:p14="http://schemas.microsoft.com/office/powerpoint/2010/main" val="11926575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3588" y="1124744"/>
            <a:ext cx="8136904" cy="1872208"/>
          </a:xfrm>
          <a:solidFill>
            <a:schemeClr val="accent6">
              <a:lumMod val="20000"/>
              <a:lumOff val="80000"/>
            </a:schemeClr>
          </a:solidFill>
        </p:spPr>
        <p:txBody>
          <a:bodyPr>
            <a:normAutofit fontScale="90000"/>
          </a:bodyPr>
          <a:lstStyle/>
          <a:p>
            <a:r>
              <a:rPr lang="fr-SN" sz="6600" b="1" dirty="0" smtClean="0">
                <a:solidFill>
                  <a:srgbClr val="FF0000"/>
                </a:solidFill>
              </a:rPr>
              <a:t>Une politique de gratuité qui fragilise les hôpitaux</a:t>
            </a:r>
            <a:endParaRPr lang="fr-FR" sz="6600" b="1" dirty="0">
              <a:solidFill>
                <a:srgbClr val="FF0000"/>
              </a:solidFill>
            </a:endParaRPr>
          </a:p>
        </p:txBody>
      </p:sp>
      <p:sp>
        <p:nvSpPr>
          <p:cNvPr id="3" name="Sous-titre 2"/>
          <p:cNvSpPr>
            <a:spLocks noGrp="1"/>
          </p:cNvSpPr>
          <p:nvPr>
            <p:ph type="subTitle" idx="1"/>
          </p:nvPr>
        </p:nvSpPr>
        <p:spPr>
          <a:xfrm>
            <a:off x="179512" y="3789040"/>
            <a:ext cx="8705056" cy="2448272"/>
          </a:xfrm>
          <a:solidFill>
            <a:srgbClr val="F9F8F5"/>
          </a:solidFill>
        </p:spPr>
        <p:txBody>
          <a:bodyPr>
            <a:noAutofit/>
          </a:bodyPr>
          <a:lstStyle/>
          <a:p>
            <a:r>
              <a:rPr lang="fr-SN" sz="3600" b="1" dirty="0" smtClean="0">
                <a:solidFill>
                  <a:schemeClr val="tx1"/>
                </a:solidFill>
              </a:rPr>
              <a:t>2 milliards de dettes pour HOGGY et HPD (années 2012, 2013 SESAME …)</a:t>
            </a:r>
          </a:p>
          <a:p>
            <a:r>
              <a:rPr lang="fr-FR" dirty="0" smtClean="0">
                <a:solidFill>
                  <a:srgbClr val="002060"/>
                </a:solidFill>
              </a:rPr>
              <a:t>Au </a:t>
            </a:r>
            <a:r>
              <a:rPr lang="fr-FR" dirty="0">
                <a:solidFill>
                  <a:srgbClr val="002060"/>
                </a:solidFill>
              </a:rPr>
              <a:t>31 décembre 2008, l'Etat devait 1 150 727 494 francs </a:t>
            </a:r>
            <a:r>
              <a:rPr lang="fr-FR" dirty="0" smtClean="0">
                <a:solidFill>
                  <a:srgbClr val="002060"/>
                </a:solidFill>
              </a:rPr>
              <a:t>CFA </a:t>
            </a:r>
            <a:r>
              <a:rPr lang="fr-FR" dirty="0">
                <a:solidFill>
                  <a:srgbClr val="002060"/>
                </a:solidFill>
              </a:rPr>
              <a:t>à l'hôpital Principal </a:t>
            </a:r>
            <a:r>
              <a:rPr lang="fr-FR" dirty="0" smtClean="0">
                <a:solidFill>
                  <a:srgbClr val="002060"/>
                </a:solidFill>
              </a:rPr>
              <a:t>pour le </a:t>
            </a:r>
            <a:r>
              <a:rPr lang="fr-FR" dirty="0">
                <a:solidFill>
                  <a:srgbClr val="002060"/>
                </a:solidFill>
              </a:rPr>
              <a:t>Plan Sésame</a:t>
            </a:r>
            <a:endParaRPr lang="fr-FR" b="1" dirty="0">
              <a:solidFill>
                <a:srgbClr val="002060"/>
              </a:solidFill>
            </a:endParaRPr>
          </a:p>
        </p:txBody>
      </p:sp>
    </p:spTree>
    <p:extLst>
      <p:ext uri="{BB962C8B-B14F-4D97-AF65-F5344CB8AC3E}">
        <p14:creationId xmlns:p14="http://schemas.microsoft.com/office/powerpoint/2010/main" val="32002157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SN" b="1" dirty="0" smtClean="0">
                <a:solidFill>
                  <a:srgbClr val="FF0000"/>
                </a:solidFill>
              </a:rPr>
              <a:t>Hôpital-Entreprise : </a:t>
            </a:r>
            <a:br>
              <a:rPr lang="fr-SN" b="1" dirty="0" smtClean="0">
                <a:solidFill>
                  <a:srgbClr val="FF0000"/>
                </a:solidFill>
              </a:rPr>
            </a:br>
            <a:r>
              <a:rPr lang="fr-SN" b="1" dirty="0" smtClean="0">
                <a:solidFill>
                  <a:srgbClr val="FF0000"/>
                </a:solidFill>
              </a:rPr>
              <a:t>un mauvais conseil d’amis </a:t>
            </a:r>
            <a:endParaRPr lang="fr-FR" b="1" dirty="0">
              <a:solidFill>
                <a:srgbClr val="FF0000"/>
              </a:solidFill>
            </a:endParaRP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28800"/>
            <a:ext cx="5868143" cy="5112000"/>
          </a:xfrm>
        </p:spPr>
      </p:pic>
      <p:sp>
        <p:nvSpPr>
          <p:cNvPr id="5" name="AutoShape 2" descr="Résultat de recherche d'images pour &quot;andré grimaldi&quot;"/>
          <p:cNvSpPr>
            <a:spLocks noChangeAspect="1" noChangeArrowheads="1"/>
          </p:cNvSpPr>
          <p:nvPr/>
        </p:nvSpPr>
        <p:spPr bwMode="auto">
          <a:xfrm>
            <a:off x="155575" y="-1790700"/>
            <a:ext cx="2228850"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1570200"/>
            <a:ext cx="2980551" cy="5229200"/>
          </a:xfrm>
          <a:prstGeom prst="rect">
            <a:avLst/>
          </a:prstGeom>
        </p:spPr>
      </p:pic>
      <p:sp>
        <p:nvSpPr>
          <p:cNvPr id="3" name="Rectangle 2"/>
          <p:cNvSpPr/>
          <p:nvPr/>
        </p:nvSpPr>
        <p:spPr>
          <a:xfrm>
            <a:off x="3563888" y="4725144"/>
            <a:ext cx="2304255"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978885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11960" y="-10755"/>
            <a:ext cx="4932040" cy="6846853"/>
          </a:xfrm>
        </p:spPr>
      </p:pic>
      <p:pic>
        <p:nvPicPr>
          <p:cNvPr id="5" name="Picture 4" descr="http://www.equitesante.org/wp-content/uploads/2014/03/02-PaiementDirect_DabaBD_RV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754"/>
            <a:ext cx="4211960" cy="6846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1749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8964488" cy="1143000"/>
          </a:xfrm>
        </p:spPr>
        <p:txBody>
          <a:bodyPr>
            <a:noAutofit/>
          </a:bodyPr>
          <a:lstStyle/>
          <a:p>
            <a:r>
              <a:rPr lang="fr-SN" sz="4000" b="1" dirty="0" smtClean="0">
                <a:solidFill>
                  <a:srgbClr val="C00000"/>
                </a:solidFill>
              </a:rPr>
              <a:t>Un exercice privé sauvage défiant la loi, le code de déontologie et … l’éthique</a:t>
            </a:r>
            <a:endParaRPr lang="fr-FR" sz="4000" b="1" dirty="0">
              <a:solidFill>
                <a:srgbClr val="C00000"/>
              </a:solidFill>
            </a:endParaRPr>
          </a:p>
        </p:txBody>
      </p:sp>
      <p:sp>
        <p:nvSpPr>
          <p:cNvPr id="3" name="Espace réservé du contenu 2"/>
          <p:cNvSpPr>
            <a:spLocks noGrp="1"/>
          </p:cNvSpPr>
          <p:nvPr>
            <p:ph idx="1"/>
          </p:nvPr>
        </p:nvSpPr>
        <p:spPr>
          <a:xfrm>
            <a:off x="179512" y="2332037"/>
            <a:ext cx="8568952" cy="3689251"/>
          </a:xfrm>
        </p:spPr>
        <p:txBody>
          <a:bodyPr>
            <a:normAutofit/>
          </a:bodyPr>
          <a:lstStyle/>
          <a:p>
            <a:r>
              <a:rPr lang="fr-SN" b="1" dirty="0" smtClean="0">
                <a:solidFill>
                  <a:schemeClr val="tx2"/>
                </a:solidFill>
              </a:rPr>
              <a:t>La loi</a:t>
            </a:r>
          </a:p>
          <a:p>
            <a:pPr lvl="1"/>
            <a:r>
              <a:rPr lang="fr-SN" sz="3200" b="1" dirty="0" smtClean="0">
                <a:solidFill>
                  <a:srgbClr val="FF0000"/>
                </a:solidFill>
              </a:rPr>
              <a:t>Il est interdit d’employer les agents de la fonction publique dans les cliniques privées </a:t>
            </a:r>
            <a:endParaRPr lang="fr-SN" sz="3200" b="1" dirty="0" smtClean="0">
              <a:solidFill>
                <a:srgbClr val="FF0000"/>
              </a:solidFill>
            </a:endParaRPr>
          </a:p>
          <a:p>
            <a:pPr marL="457200" lvl="1" indent="0">
              <a:buNone/>
            </a:pPr>
            <a:r>
              <a:rPr lang="fr-SN" b="1" dirty="0">
                <a:solidFill>
                  <a:schemeClr val="tx2"/>
                </a:solidFill>
              </a:rPr>
              <a:t>	</a:t>
            </a:r>
            <a:r>
              <a:rPr lang="fr-SN" sz="2400" b="1" dirty="0" smtClean="0">
                <a:solidFill>
                  <a:schemeClr val="tx2"/>
                </a:solidFill>
              </a:rPr>
              <a:t>(</a:t>
            </a:r>
            <a:r>
              <a:rPr lang="fr-SN" sz="2400" b="1" dirty="0" smtClean="0">
                <a:solidFill>
                  <a:schemeClr val="tx2"/>
                </a:solidFill>
              </a:rPr>
              <a:t>article 10 du décret 77-745 réglementant le </a:t>
            </a:r>
            <a:r>
              <a:rPr lang="fr-SN" sz="2400" b="1" dirty="0" smtClean="0">
                <a:solidFill>
                  <a:schemeClr val="tx2"/>
                </a:solidFill>
              </a:rPr>
              <a:t>	fonctionnement </a:t>
            </a:r>
            <a:r>
              <a:rPr lang="fr-SN" sz="2400" b="1" dirty="0" smtClean="0">
                <a:solidFill>
                  <a:schemeClr val="tx2"/>
                </a:solidFill>
              </a:rPr>
              <a:t>des cliniques privées)</a:t>
            </a:r>
          </a:p>
          <a:p>
            <a:pPr marL="457200" lvl="1" indent="0">
              <a:buNone/>
            </a:pPr>
            <a:endParaRPr lang="fr-FR" b="1" dirty="0">
              <a:solidFill>
                <a:schemeClr val="tx2"/>
              </a:solidFill>
            </a:endParaRPr>
          </a:p>
        </p:txBody>
      </p:sp>
    </p:spTree>
    <p:extLst>
      <p:ext uri="{BB962C8B-B14F-4D97-AF65-F5344CB8AC3E}">
        <p14:creationId xmlns:p14="http://schemas.microsoft.com/office/powerpoint/2010/main" val="30179533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8964488" cy="1143000"/>
          </a:xfrm>
        </p:spPr>
        <p:txBody>
          <a:bodyPr>
            <a:noAutofit/>
          </a:bodyPr>
          <a:lstStyle/>
          <a:p>
            <a:r>
              <a:rPr lang="fr-SN" sz="4000" b="1" dirty="0" smtClean="0">
                <a:solidFill>
                  <a:srgbClr val="C00000"/>
                </a:solidFill>
              </a:rPr>
              <a:t>Un exercice privé sauvage défiant la loi, le code de déontologie et … l’éthique</a:t>
            </a:r>
            <a:endParaRPr lang="fr-FR" sz="4000" b="1" dirty="0">
              <a:solidFill>
                <a:srgbClr val="C00000"/>
              </a:solidFill>
            </a:endParaRPr>
          </a:p>
        </p:txBody>
      </p:sp>
      <p:sp>
        <p:nvSpPr>
          <p:cNvPr id="3" name="Espace réservé du contenu 2"/>
          <p:cNvSpPr>
            <a:spLocks noGrp="1"/>
          </p:cNvSpPr>
          <p:nvPr>
            <p:ph idx="1"/>
          </p:nvPr>
        </p:nvSpPr>
        <p:spPr>
          <a:xfrm>
            <a:off x="179512" y="2132856"/>
            <a:ext cx="8229600" cy="4525963"/>
          </a:xfrm>
        </p:spPr>
        <p:txBody>
          <a:bodyPr>
            <a:normAutofit/>
          </a:bodyPr>
          <a:lstStyle/>
          <a:p>
            <a:r>
              <a:rPr lang="fr-SN" b="1" dirty="0" smtClean="0">
                <a:solidFill>
                  <a:schemeClr val="accent6">
                    <a:lumMod val="75000"/>
                  </a:schemeClr>
                </a:solidFill>
              </a:rPr>
              <a:t>Qui y a droit ?</a:t>
            </a:r>
          </a:p>
          <a:p>
            <a:pPr lvl="1"/>
            <a:r>
              <a:rPr lang="fr-SN" b="1" dirty="0" smtClean="0">
                <a:solidFill>
                  <a:schemeClr val="tx2"/>
                </a:solidFill>
              </a:rPr>
              <a:t>« les médecins, chirurgiens, spécialistes ou biologistes adjoints des services universitaires des hôpitaux… »</a:t>
            </a:r>
          </a:p>
          <a:p>
            <a:pPr lvl="1"/>
            <a:r>
              <a:rPr lang="fr-SN" b="1" dirty="0" smtClean="0">
                <a:solidFill>
                  <a:schemeClr val="tx2"/>
                </a:solidFill>
              </a:rPr>
              <a:t>Jours et heures déterminés avec la Direction</a:t>
            </a:r>
          </a:p>
          <a:p>
            <a:pPr lvl="1"/>
            <a:r>
              <a:rPr lang="fr-SN" b="1" dirty="0" smtClean="0">
                <a:solidFill>
                  <a:schemeClr val="tx2"/>
                </a:solidFill>
              </a:rPr>
              <a:t>Dérogations possibles pour les non universitaires  à titre temporaire et révocable </a:t>
            </a:r>
          </a:p>
          <a:p>
            <a:pPr marL="457200" lvl="1" indent="0">
              <a:buNone/>
            </a:pPr>
            <a:r>
              <a:rPr lang="fr-SN" b="1" dirty="0">
                <a:solidFill>
                  <a:schemeClr val="tx2"/>
                </a:solidFill>
              </a:rPr>
              <a:t>	</a:t>
            </a:r>
            <a:r>
              <a:rPr lang="fr-SN" b="1" dirty="0" smtClean="0">
                <a:solidFill>
                  <a:schemeClr val="accent6">
                    <a:lumMod val="75000"/>
                  </a:schemeClr>
                </a:solidFill>
              </a:rPr>
              <a:t>(article 12 de la loi 66-69)</a:t>
            </a:r>
          </a:p>
          <a:p>
            <a:pPr marL="457200" lvl="1" indent="0">
              <a:buNone/>
            </a:pPr>
            <a:endParaRPr lang="fr-FR" b="1" dirty="0">
              <a:solidFill>
                <a:schemeClr val="tx2"/>
              </a:solidFill>
            </a:endParaRPr>
          </a:p>
        </p:txBody>
      </p:sp>
    </p:spTree>
    <p:extLst>
      <p:ext uri="{BB962C8B-B14F-4D97-AF65-F5344CB8AC3E}">
        <p14:creationId xmlns:p14="http://schemas.microsoft.com/office/powerpoint/2010/main" val="3039689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8964488" cy="1143000"/>
          </a:xfrm>
        </p:spPr>
        <p:txBody>
          <a:bodyPr>
            <a:noAutofit/>
          </a:bodyPr>
          <a:lstStyle/>
          <a:p>
            <a:r>
              <a:rPr lang="fr-SN" sz="4000" b="1" dirty="0" smtClean="0">
                <a:solidFill>
                  <a:srgbClr val="C00000"/>
                </a:solidFill>
              </a:rPr>
              <a:t>Un exercice privé sauvage défiant la loi, le code de déontologie et … l’éthique</a:t>
            </a:r>
            <a:endParaRPr lang="fr-FR" sz="4000" b="1" dirty="0">
              <a:solidFill>
                <a:srgbClr val="C00000"/>
              </a:solidFill>
            </a:endParaRPr>
          </a:p>
        </p:txBody>
      </p:sp>
      <p:sp>
        <p:nvSpPr>
          <p:cNvPr id="3" name="Espace réservé du contenu 2"/>
          <p:cNvSpPr>
            <a:spLocks noGrp="1"/>
          </p:cNvSpPr>
          <p:nvPr>
            <p:ph idx="1"/>
          </p:nvPr>
        </p:nvSpPr>
        <p:spPr>
          <a:xfrm>
            <a:off x="179512" y="2297239"/>
            <a:ext cx="8784976" cy="4525963"/>
          </a:xfrm>
        </p:spPr>
        <p:txBody>
          <a:bodyPr>
            <a:normAutofit/>
          </a:bodyPr>
          <a:lstStyle/>
          <a:p>
            <a:r>
              <a:rPr lang="fr-SN" b="1" dirty="0" smtClean="0">
                <a:solidFill>
                  <a:schemeClr val="tx2"/>
                </a:solidFill>
              </a:rPr>
              <a:t>Cliniques et cabinets privés font face à l’hôpital public</a:t>
            </a:r>
          </a:p>
          <a:p>
            <a:endParaRPr lang="fr-SN" b="1" dirty="0">
              <a:solidFill>
                <a:schemeClr val="tx2"/>
              </a:solidFill>
            </a:endParaRPr>
          </a:p>
          <a:p>
            <a:r>
              <a:rPr lang="fr-SN" b="1" dirty="0" smtClean="0">
                <a:solidFill>
                  <a:schemeClr val="tx2"/>
                </a:solidFill>
              </a:rPr>
              <a:t>Les plus nantis y vont (</a:t>
            </a:r>
            <a:r>
              <a:rPr lang="fr-SN" b="1" dirty="0" err="1" smtClean="0">
                <a:solidFill>
                  <a:schemeClr val="tx2"/>
                </a:solidFill>
              </a:rPr>
              <a:t>re</a:t>
            </a:r>
            <a:r>
              <a:rPr lang="fr-SN" b="1" dirty="0" smtClean="0">
                <a:solidFill>
                  <a:schemeClr val="tx2"/>
                </a:solidFill>
              </a:rPr>
              <a:t>) trouver les praticiens ayant délaissé (pour l’occasion) l’hôpital public </a:t>
            </a:r>
            <a:r>
              <a:rPr lang="fr-SN" b="1" dirty="0" smtClean="0">
                <a:solidFill>
                  <a:srgbClr val="7030A0"/>
                </a:solidFill>
              </a:rPr>
              <a:t>→ hôpital indigent pour pauvres peu solvables </a:t>
            </a:r>
            <a:endParaRPr lang="fr-FR" b="1" dirty="0">
              <a:solidFill>
                <a:srgbClr val="7030A0"/>
              </a:solidFill>
            </a:endParaRPr>
          </a:p>
        </p:txBody>
      </p:sp>
    </p:spTree>
    <p:extLst>
      <p:ext uri="{BB962C8B-B14F-4D97-AF65-F5344CB8AC3E}">
        <p14:creationId xmlns:p14="http://schemas.microsoft.com/office/powerpoint/2010/main" val="28832747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784976" cy="1143000"/>
          </a:xfrm>
        </p:spPr>
        <p:txBody>
          <a:bodyPr>
            <a:noAutofit/>
          </a:bodyPr>
          <a:lstStyle/>
          <a:p>
            <a:r>
              <a:rPr lang="fr-SN" sz="4000" b="1" dirty="0" smtClean="0">
                <a:solidFill>
                  <a:srgbClr val="C00000"/>
                </a:solidFill>
              </a:rPr>
              <a:t>Hôpital « réformé »</a:t>
            </a:r>
            <a:endParaRPr lang="fr-FR" sz="4000" b="1" dirty="0">
              <a:solidFill>
                <a:srgbClr val="C00000"/>
              </a:solidFill>
            </a:endParaRPr>
          </a:p>
        </p:txBody>
      </p:sp>
      <p:sp>
        <p:nvSpPr>
          <p:cNvPr id="3" name="Espace réservé du contenu 2"/>
          <p:cNvSpPr>
            <a:spLocks noGrp="1"/>
          </p:cNvSpPr>
          <p:nvPr>
            <p:ph idx="1"/>
          </p:nvPr>
        </p:nvSpPr>
        <p:spPr>
          <a:xfrm>
            <a:off x="192000" y="1556792"/>
            <a:ext cx="8772488" cy="4669979"/>
          </a:xfrm>
        </p:spPr>
        <p:txBody>
          <a:bodyPr>
            <a:normAutofit fontScale="92500" lnSpcReduction="20000"/>
          </a:bodyPr>
          <a:lstStyle/>
          <a:p>
            <a:r>
              <a:rPr lang="fr-SN" b="1" dirty="0" smtClean="0">
                <a:solidFill>
                  <a:srgbClr val="002060"/>
                </a:solidFill>
              </a:rPr>
              <a:t>S’éloignant des soins de qualité</a:t>
            </a:r>
          </a:p>
          <a:p>
            <a:endParaRPr lang="fr-SN" b="1" dirty="0">
              <a:solidFill>
                <a:srgbClr val="002060"/>
              </a:solidFill>
            </a:endParaRPr>
          </a:p>
          <a:p>
            <a:r>
              <a:rPr lang="fr-SN" b="1" dirty="0">
                <a:solidFill>
                  <a:srgbClr val="002060"/>
                </a:solidFill>
              </a:rPr>
              <a:t>« Solution de continuité » </a:t>
            </a:r>
            <a:r>
              <a:rPr lang="fr-SN" b="1" dirty="0" smtClean="0">
                <a:solidFill>
                  <a:srgbClr val="002060"/>
                </a:solidFill>
              </a:rPr>
              <a:t>des soins </a:t>
            </a:r>
          </a:p>
          <a:p>
            <a:endParaRPr lang="fr-SN" b="1" dirty="0">
              <a:solidFill>
                <a:srgbClr val="002060"/>
              </a:solidFill>
            </a:endParaRPr>
          </a:p>
          <a:p>
            <a:r>
              <a:rPr lang="fr-SN" b="1" dirty="0" smtClean="0">
                <a:solidFill>
                  <a:srgbClr val="002060"/>
                </a:solidFill>
              </a:rPr>
              <a:t>Oubliant les soins « peu rentables » essentiels au projet de soin: </a:t>
            </a:r>
            <a:r>
              <a:rPr lang="fr-SN" b="1" dirty="0" smtClean="0">
                <a:solidFill>
                  <a:srgbClr val="FF0000"/>
                </a:solidFill>
              </a:rPr>
              <a:t>éducation thérapeutique, soutien psychologique, soins palliatifs …</a:t>
            </a:r>
          </a:p>
          <a:p>
            <a:pPr marL="0" indent="0">
              <a:buNone/>
            </a:pPr>
            <a:endParaRPr lang="fr-SN" b="1" dirty="0">
              <a:solidFill>
                <a:srgbClr val="002060"/>
              </a:solidFill>
            </a:endParaRPr>
          </a:p>
          <a:p>
            <a:r>
              <a:rPr lang="fr-SN" b="1" dirty="0" smtClean="0">
                <a:solidFill>
                  <a:srgbClr val="002060"/>
                </a:solidFill>
              </a:rPr>
              <a:t>Des carrières « solo » plus qu’un Esprit d’équipe </a:t>
            </a:r>
          </a:p>
          <a:p>
            <a:pPr lvl="1"/>
            <a:r>
              <a:rPr lang="fr-SN" b="1" dirty="0" smtClean="0">
                <a:solidFill>
                  <a:srgbClr val="7030A0"/>
                </a:solidFill>
              </a:rPr>
              <a:t>Polytraumatisé à 2 heures du matin : imagerie, réanimateur sénior, orthopédiste, neurochirurgien …</a:t>
            </a:r>
            <a:endParaRPr lang="fr-FR" b="1" dirty="0">
              <a:solidFill>
                <a:srgbClr val="7030A0"/>
              </a:solidFill>
            </a:endParaRPr>
          </a:p>
        </p:txBody>
      </p:sp>
    </p:spTree>
    <p:extLst>
      <p:ext uri="{BB962C8B-B14F-4D97-AF65-F5344CB8AC3E}">
        <p14:creationId xmlns:p14="http://schemas.microsoft.com/office/powerpoint/2010/main" val="38562461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8964488" cy="1143000"/>
          </a:xfrm>
        </p:spPr>
        <p:txBody>
          <a:bodyPr>
            <a:noAutofit/>
          </a:bodyPr>
          <a:lstStyle/>
          <a:p>
            <a:r>
              <a:rPr lang="fr-SN" b="1" dirty="0" smtClean="0">
                <a:solidFill>
                  <a:srgbClr val="C00000"/>
                </a:solidFill>
              </a:rPr>
              <a:t>Un rôle mal défini au sein de la pyramide</a:t>
            </a:r>
            <a:endParaRPr lang="fr-FR" b="1" dirty="0">
              <a:solidFill>
                <a:srgbClr val="C00000"/>
              </a:solidFill>
            </a:endParaRPr>
          </a:p>
        </p:txBody>
      </p:sp>
      <p:sp>
        <p:nvSpPr>
          <p:cNvPr id="3" name="Espace réservé du contenu 2"/>
          <p:cNvSpPr>
            <a:spLocks noGrp="1"/>
          </p:cNvSpPr>
          <p:nvPr>
            <p:ph idx="1"/>
          </p:nvPr>
        </p:nvSpPr>
        <p:spPr>
          <a:xfrm>
            <a:off x="251520" y="1916832"/>
            <a:ext cx="8229600" cy="4525963"/>
          </a:xfrm>
        </p:spPr>
        <p:txBody>
          <a:bodyPr>
            <a:normAutofit fontScale="92500" lnSpcReduction="10000"/>
          </a:bodyPr>
          <a:lstStyle/>
          <a:p>
            <a:r>
              <a:rPr lang="fr-SN" b="1" dirty="0" smtClean="0">
                <a:solidFill>
                  <a:schemeClr val="tx2"/>
                </a:solidFill>
              </a:rPr>
              <a:t>Hôpital de niveau 3 parfois moins outillé qu’un Centre de santé</a:t>
            </a:r>
          </a:p>
          <a:p>
            <a:endParaRPr lang="fr-SN" b="1" dirty="0" smtClean="0">
              <a:solidFill>
                <a:schemeClr val="tx2"/>
              </a:solidFill>
            </a:endParaRPr>
          </a:p>
          <a:p>
            <a:r>
              <a:rPr lang="fr-SN" b="1" dirty="0" smtClean="0">
                <a:solidFill>
                  <a:schemeClr val="tx2"/>
                </a:solidFill>
              </a:rPr>
              <a:t>Hôpital se ruant sur des actes rentables </a:t>
            </a:r>
            <a:r>
              <a:rPr lang="fr-SN" b="1" dirty="0" smtClean="0">
                <a:solidFill>
                  <a:schemeClr val="tx2"/>
                </a:solidFill>
              </a:rPr>
              <a:t>« dévolu » aux </a:t>
            </a:r>
            <a:r>
              <a:rPr lang="fr-SN" b="1" dirty="0" smtClean="0">
                <a:solidFill>
                  <a:schemeClr val="tx2"/>
                </a:solidFill>
              </a:rPr>
              <a:t>structures périphériques (hernie, cataracte, circoncision ….)</a:t>
            </a:r>
          </a:p>
          <a:p>
            <a:endParaRPr lang="fr-SN" b="1" dirty="0">
              <a:solidFill>
                <a:schemeClr val="tx2"/>
              </a:solidFill>
            </a:endParaRPr>
          </a:p>
          <a:p>
            <a:r>
              <a:rPr lang="fr-SN" b="1" dirty="0" smtClean="0">
                <a:solidFill>
                  <a:schemeClr val="tx2"/>
                </a:solidFill>
              </a:rPr>
              <a:t>Référence, contre-référence, régulation mal structurée</a:t>
            </a:r>
          </a:p>
          <a:p>
            <a:pPr marL="457200" lvl="1" indent="0">
              <a:buNone/>
            </a:pPr>
            <a:endParaRPr lang="fr-FR" b="1" dirty="0">
              <a:solidFill>
                <a:schemeClr val="tx2"/>
              </a:solidFill>
            </a:endParaRPr>
          </a:p>
        </p:txBody>
      </p:sp>
    </p:spTree>
    <p:extLst>
      <p:ext uri="{BB962C8B-B14F-4D97-AF65-F5344CB8AC3E}">
        <p14:creationId xmlns:p14="http://schemas.microsoft.com/office/powerpoint/2010/main" val="1417728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988840"/>
            <a:ext cx="8136904" cy="1872208"/>
          </a:xfrm>
          <a:solidFill>
            <a:schemeClr val="accent6">
              <a:lumMod val="20000"/>
              <a:lumOff val="80000"/>
            </a:schemeClr>
          </a:solidFill>
        </p:spPr>
        <p:txBody>
          <a:bodyPr>
            <a:normAutofit fontScale="90000"/>
          </a:bodyPr>
          <a:lstStyle/>
          <a:p>
            <a:r>
              <a:rPr lang="fr-SN" sz="6600" b="1" dirty="0" smtClean="0">
                <a:solidFill>
                  <a:srgbClr val="FF0000"/>
                </a:solidFill>
              </a:rPr>
              <a:t>Solutions, au delà des concepts éprouvés</a:t>
            </a:r>
            <a:endParaRPr lang="fr-FR" sz="6600" b="1" dirty="0">
              <a:solidFill>
                <a:srgbClr val="FF0000"/>
              </a:solidFill>
            </a:endParaRPr>
          </a:p>
        </p:txBody>
      </p:sp>
      <p:sp>
        <p:nvSpPr>
          <p:cNvPr id="3" name="Sous-titre 2"/>
          <p:cNvSpPr>
            <a:spLocks noGrp="1"/>
          </p:cNvSpPr>
          <p:nvPr>
            <p:ph type="subTitle" idx="1"/>
          </p:nvPr>
        </p:nvSpPr>
        <p:spPr>
          <a:xfrm>
            <a:off x="2483768" y="4653136"/>
            <a:ext cx="6400800" cy="1752600"/>
          </a:xfrm>
        </p:spPr>
        <p:txBody>
          <a:bodyPr>
            <a:normAutofit/>
          </a:bodyPr>
          <a:lstStyle/>
          <a:p>
            <a:endParaRPr lang="fr-FR" sz="3600" b="1" dirty="0">
              <a:solidFill>
                <a:schemeClr val="tx1"/>
              </a:solidFill>
            </a:endParaRPr>
          </a:p>
        </p:txBody>
      </p:sp>
    </p:spTree>
    <p:extLst>
      <p:ext uri="{BB962C8B-B14F-4D97-AF65-F5344CB8AC3E}">
        <p14:creationId xmlns:p14="http://schemas.microsoft.com/office/powerpoint/2010/main" val="8452756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73350" y="908720"/>
            <a:ext cx="8136904" cy="1872208"/>
          </a:xfrm>
          <a:solidFill>
            <a:schemeClr val="accent6">
              <a:lumMod val="20000"/>
              <a:lumOff val="80000"/>
            </a:schemeClr>
          </a:solidFill>
        </p:spPr>
        <p:txBody>
          <a:bodyPr>
            <a:normAutofit fontScale="90000"/>
          </a:bodyPr>
          <a:lstStyle/>
          <a:p>
            <a:r>
              <a:rPr lang="fr-SN" sz="6600" b="1" dirty="0" smtClean="0">
                <a:solidFill>
                  <a:srgbClr val="FF0000"/>
                </a:solidFill>
              </a:rPr>
              <a:t>Solutions, au delà des concepts éprouvés</a:t>
            </a:r>
            <a:endParaRPr lang="fr-FR" sz="6600" b="1" dirty="0">
              <a:solidFill>
                <a:srgbClr val="FF0000"/>
              </a:solidFill>
            </a:endParaRPr>
          </a:p>
        </p:txBody>
      </p:sp>
      <p:sp>
        <p:nvSpPr>
          <p:cNvPr id="3" name="Sous-titre 2"/>
          <p:cNvSpPr>
            <a:spLocks noGrp="1"/>
          </p:cNvSpPr>
          <p:nvPr>
            <p:ph type="subTitle" idx="1"/>
          </p:nvPr>
        </p:nvSpPr>
        <p:spPr>
          <a:xfrm>
            <a:off x="573350" y="3717032"/>
            <a:ext cx="8103106" cy="1752600"/>
          </a:xfrm>
          <a:solidFill>
            <a:srgbClr val="FF0000"/>
          </a:solidFill>
        </p:spPr>
        <p:txBody>
          <a:bodyPr>
            <a:normAutofit/>
          </a:bodyPr>
          <a:lstStyle/>
          <a:p>
            <a:r>
              <a:rPr lang="fr-SN" sz="4800" b="1" dirty="0" smtClean="0">
                <a:solidFill>
                  <a:srgbClr val="FFFF99"/>
                </a:solidFill>
              </a:rPr>
              <a:t>Quelle hôpital voulons-nous ?</a:t>
            </a:r>
          </a:p>
          <a:p>
            <a:r>
              <a:rPr lang="fr-SN" sz="4800" b="1" dirty="0" smtClean="0">
                <a:solidFill>
                  <a:srgbClr val="FFFF00"/>
                </a:solidFill>
              </a:rPr>
              <a:t>La question idéologique !</a:t>
            </a:r>
            <a:endParaRPr lang="fr-FR" sz="4800" b="1" dirty="0">
              <a:solidFill>
                <a:srgbClr val="FFFF00"/>
              </a:solidFill>
            </a:endParaRPr>
          </a:p>
        </p:txBody>
      </p:sp>
      <p:sp>
        <p:nvSpPr>
          <p:cNvPr id="4" name="Rectangle 3"/>
          <p:cNvSpPr/>
          <p:nvPr/>
        </p:nvSpPr>
        <p:spPr>
          <a:xfrm>
            <a:off x="573350" y="5589240"/>
            <a:ext cx="8136904" cy="11521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t>« les hôpitaux sont en quelque sorte la mesure de la civilisation d’un peuple </a:t>
            </a:r>
            <a:r>
              <a:rPr lang="fr-FR" sz="3600" b="1" dirty="0" smtClean="0"/>
              <a:t>» </a:t>
            </a:r>
            <a:endParaRPr lang="fr-FR" sz="3600" b="1" dirty="0"/>
          </a:p>
        </p:txBody>
      </p:sp>
    </p:spTree>
    <p:extLst>
      <p:ext uri="{BB962C8B-B14F-4D97-AF65-F5344CB8AC3E}">
        <p14:creationId xmlns:p14="http://schemas.microsoft.com/office/powerpoint/2010/main" val="18673934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318" y="248683"/>
            <a:ext cx="8424936" cy="1714202"/>
          </a:xfrm>
        </p:spPr>
        <p:txBody>
          <a:bodyPr>
            <a:noAutofit/>
          </a:bodyPr>
          <a:lstStyle/>
          <a:p>
            <a:r>
              <a:rPr lang="fr-SN" sz="3600" b="1" dirty="0" smtClean="0">
                <a:solidFill>
                  <a:srgbClr val="FF0000"/>
                </a:solidFill>
              </a:rPr>
              <a:t>La réforme sénégalaise de 1998 : un saut de l’hôpital colonial à l’hôpital-entreprise</a:t>
            </a:r>
            <a:endParaRPr lang="fr-FR" sz="3600" b="1" dirty="0">
              <a:solidFill>
                <a:srgbClr val="FF0000"/>
              </a:solidFill>
            </a:endParaRPr>
          </a:p>
        </p:txBody>
      </p:sp>
      <p:sp>
        <p:nvSpPr>
          <p:cNvPr id="3" name="Espace réservé du contenu 2"/>
          <p:cNvSpPr>
            <a:spLocks noGrp="1"/>
          </p:cNvSpPr>
          <p:nvPr>
            <p:ph idx="1"/>
          </p:nvPr>
        </p:nvSpPr>
        <p:spPr>
          <a:xfrm>
            <a:off x="285318" y="2087263"/>
            <a:ext cx="5400600" cy="4320479"/>
          </a:xfrm>
          <a:solidFill>
            <a:schemeClr val="accent6">
              <a:lumMod val="20000"/>
              <a:lumOff val="80000"/>
            </a:schemeClr>
          </a:solidFill>
          <a:ln>
            <a:solidFill>
              <a:schemeClr val="bg1">
                <a:lumMod val="95000"/>
              </a:schemeClr>
            </a:solidFill>
          </a:ln>
        </p:spPr>
        <p:txBody>
          <a:bodyPr>
            <a:normAutofit fontScale="92500" lnSpcReduction="10000"/>
          </a:bodyPr>
          <a:lstStyle/>
          <a:p>
            <a:pPr marL="0" indent="0">
              <a:buNone/>
            </a:pPr>
            <a:r>
              <a:rPr lang="fr-FR" sz="2800" b="1" dirty="0" smtClean="0"/>
              <a:t>« Ils </a:t>
            </a:r>
            <a:r>
              <a:rPr lang="fr-FR" sz="2800" b="1" dirty="0"/>
              <a:t>ne peuvent établir aucune discrimination entre les malades en ce qui concerne les soins. </a:t>
            </a:r>
            <a:endParaRPr lang="fr-FR" sz="2800" b="1" dirty="0" smtClean="0"/>
          </a:p>
          <a:p>
            <a:pPr marL="0" indent="0">
              <a:buNone/>
            </a:pPr>
            <a:endParaRPr lang="fr-FR" sz="2800" b="1" dirty="0"/>
          </a:p>
          <a:p>
            <a:pPr marL="0" indent="0">
              <a:buNone/>
            </a:pPr>
            <a:r>
              <a:rPr lang="fr-FR" sz="2800" b="1" dirty="0" smtClean="0">
                <a:solidFill>
                  <a:srgbClr val="7030A0"/>
                </a:solidFill>
              </a:rPr>
              <a:t>Ils </a:t>
            </a:r>
            <a:r>
              <a:rPr lang="fr-FR" sz="2800" b="1" dirty="0">
                <a:solidFill>
                  <a:srgbClr val="7030A0"/>
                </a:solidFill>
              </a:rPr>
              <a:t>ne peuvent organiser des régimes d'hébergement différents selon la volonté exprimée </a:t>
            </a:r>
            <a:r>
              <a:rPr lang="fr-FR" sz="2800" b="1" dirty="0"/>
              <a:t>par les malades que dans les limites et selon les modalités prévues par les textes législatifs et réglementaires en </a:t>
            </a:r>
            <a:r>
              <a:rPr lang="fr-FR" sz="2800" b="1" dirty="0" smtClean="0"/>
              <a:t>vigueur »</a:t>
            </a:r>
            <a:endParaRPr lang="fr-FR" sz="2800" b="1" dirty="0"/>
          </a:p>
        </p:txBody>
      </p:sp>
      <p:pic>
        <p:nvPicPr>
          <p:cNvPr id="4" name="Imag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80419" y="2087262"/>
            <a:ext cx="3251611" cy="4320479"/>
          </a:xfrm>
          <a:prstGeom prst="rect">
            <a:avLst/>
          </a:prstGeom>
        </p:spPr>
      </p:pic>
    </p:spTree>
    <p:extLst>
      <p:ext uri="{BB962C8B-B14F-4D97-AF65-F5344CB8AC3E}">
        <p14:creationId xmlns:p14="http://schemas.microsoft.com/office/powerpoint/2010/main" val="13898473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60648"/>
            <a:ext cx="8640960" cy="1143000"/>
          </a:xfrm>
        </p:spPr>
        <p:txBody>
          <a:bodyPr>
            <a:noAutofit/>
          </a:bodyPr>
          <a:lstStyle/>
          <a:p>
            <a:r>
              <a:rPr lang="fr-SN" sz="4800" b="1" dirty="0" smtClean="0">
                <a:solidFill>
                  <a:srgbClr val="C00000"/>
                </a:solidFill>
              </a:rPr>
              <a:t>La question idéologique </a:t>
            </a:r>
            <a:endParaRPr lang="fr-FR" sz="4800" b="1" dirty="0">
              <a:solidFill>
                <a:srgbClr val="C00000"/>
              </a:solidFill>
            </a:endParaRPr>
          </a:p>
        </p:txBody>
      </p:sp>
      <p:sp>
        <p:nvSpPr>
          <p:cNvPr id="3" name="Espace réservé du contenu 2"/>
          <p:cNvSpPr>
            <a:spLocks noGrp="1"/>
          </p:cNvSpPr>
          <p:nvPr>
            <p:ph idx="1"/>
          </p:nvPr>
        </p:nvSpPr>
        <p:spPr>
          <a:xfrm>
            <a:off x="107504" y="1916832"/>
            <a:ext cx="8784976" cy="4525963"/>
          </a:xfrm>
        </p:spPr>
        <p:txBody>
          <a:bodyPr>
            <a:normAutofit fontScale="92500" lnSpcReduction="20000"/>
          </a:bodyPr>
          <a:lstStyle/>
          <a:p>
            <a:r>
              <a:rPr lang="fr-SN" b="1" dirty="0" smtClean="0">
                <a:solidFill>
                  <a:srgbClr val="002060"/>
                </a:solidFill>
              </a:rPr>
              <a:t>De quelles ambitions effectives, de quelles excellences de pratique et d’institutions médecins et soignants sont-ils porteurs ? </a:t>
            </a:r>
          </a:p>
          <a:p>
            <a:endParaRPr lang="fr-SN" b="1" dirty="0">
              <a:solidFill>
                <a:srgbClr val="002060"/>
              </a:solidFill>
            </a:endParaRPr>
          </a:p>
          <a:p>
            <a:r>
              <a:rPr lang="fr-SN" b="1" dirty="0" smtClean="0">
                <a:solidFill>
                  <a:srgbClr val="002060"/>
                </a:solidFill>
              </a:rPr>
              <a:t>A quel bien vise la médecine ?</a:t>
            </a:r>
          </a:p>
          <a:p>
            <a:endParaRPr lang="fr-SN" b="1" dirty="0" smtClean="0">
              <a:solidFill>
                <a:srgbClr val="002060"/>
              </a:solidFill>
            </a:endParaRPr>
          </a:p>
          <a:p>
            <a:r>
              <a:rPr lang="fr-SN" b="1" dirty="0" smtClean="0">
                <a:solidFill>
                  <a:srgbClr val="7030A0"/>
                </a:solidFill>
              </a:rPr>
              <a:t>Comment et jusqu’où assumons-nous nos volontés de justice et d’équité démocratiques dans la répartition de ce bien qui constituerait la santé ?</a:t>
            </a:r>
          </a:p>
          <a:p>
            <a:pPr marL="0" indent="0" algn="r">
              <a:buNone/>
            </a:pPr>
            <a:r>
              <a:rPr lang="fr-SN" b="1" dirty="0">
                <a:solidFill>
                  <a:srgbClr val="7030A0"/>
                </a:solidFill>
              </a:rPr>
              <a:t>	</a:t>
            </a:r>
            <a:r>
              <a:rPr lang="fr-SN" b="1" dirty="0" smtClean="0">
                <a:solidFill>
                  <a:srgbClr val="7030A0"/>
                </a:solidFill>
              </a:rPr>
              <a:t>					</a:t>
            </a:r>
            <a:r>
              <a:rPr lang="fr-SN" sz="2600" b="1" dirty="0" smtClean="0">
                <a:solidFill>
                  <a:schemeClr val="accent6">
                    <a:lumMod val="50000"/>
                  </a:schemeClr>
                </a:solidFill>
              </a:rPr>
              <a:t>Emmanuel </a:t>
            </a:r>
            <a:r>
              <a:rPr lang="fr-SN" sz="2600" b="1" dirty="0" err="1" smtClean="0">
                <a:solidFill>
                  <a:schemeClr val="accent6">
                    <a:lumMod val="50000"/>
                  </a:schemeClr>
                </a:solidFill>
              </a:rPr>
              <a:t>Hisrch</a:t>
            </a:r>
            <a:endParaRPr lang="fr-FR" b="1" dirty="0">
              <a:solidFill>
                <a:schemeClr val="accent6">
                  <a:lumMod val="50000"/>
                </a:schemeClr>
              </a:solidFill>
            </a:endParaRPr>
          </a:p>
        </p:txBody>
      </p:sp>
    </p:spTree>
    <p:extLst>
      <p:ext uri="{BB962C8B-B14F-4D97-AF65-F5344CB8AC3E}">
        <p14:creationId xmlns:p14="http://schemas.microsoft.com/office/powerpoint/2010/main" val="21774426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73350" y="908720"/>
            <a:ext cx="8136904" cy="1872208"/>
          </a:xfrm>
          <a:solidFill>
            <a:schemeClr val="accent6">
              <a:lumMod val="20000"/>
              <a:lumOff val="80000"/>
            </a:schemeClr>
          </a:solidFill>
        </p:spPr>
        <p:txBody>
          <a:bodyPr>
            <a:normAutofit fontScale="90000"/>
          </a:bodyPr>
          <a:lstStyle/>
          <a:p>
            <a:r>
              <a:rPr lang="fr-SN" sz="6600" b="1" dirty="0" smtClean="0">
                <a:solidFill>
                  <a:srgbClr val="FF0000"/>
                </a:solidFill>
              </a:rPr>
              <a:t>Solutions, au delà des concepts éprouvés</a:t>
            </a:r>
            <a:endParaRPr lang="fr-FR" sz="6600" b="1" dirty="0">
              <a:solidFill>
                <a:srgbClr val="FF0000"/>
              </a:solidFill>
            </a:endParaRPr>
          </a:p>
        </p:txBody>
      </p:sp>
      <p:sp>
        <p:nvSpPr>
          <p:cNvPr id="3" name="Sous-titre 2"/>
          <p:cNvSpPr>
            <a:spLocks noGrp="1"/>
          </p:cNvSpPr>
          <p:nvPr>
            <p:ph type="subTitle" idx="1"/>
          </p:nvPr>
        </p:nvSpPr>
        <p:spPr>
          <a:xfrm>
            <a:off x="573350" y="4005064"/>
            <a:ext cx="8103106" cy="1752600"/>
          </a:xfrm>
          <a:solidFill>
            <a:srgbClr val="FF0000"/>
          </a:solidFill>
        </p:spPr>
        <p:txBody>
          <a:bodyPr>
            <a:normAutofit fontScale="85000" lnSpcReduction="20000"/>
          </a:bodyPr>
          <a:lstStyle/>
          <a:p>
            <a:r>
              <a:rPr lang="fr-SN" sz="4800" b="1" dirty="0" smtClean="0">
                <a:solidFill>
                  <a:srgbClr val="FFFF99"/>
                </a:solidFill>
              </a:rPr>
              <a:t>Quelle place dans le dispositif de santé publique ?</a:t>
            </a:r>
          </a:p>
          <a:p>
            <a:r>
              <a:rPr lang="fr-SN" sz="4800" b="1" dirty="0" smtClean="0">
                <a:solidFill>
                  <a:srgbClr val="FFFF00"/>
                </a:solidFill>
              </a:rPr>
              <a:t>La locomotive oubliée !</a:t>
            </a:r>
            <a:endParaRPr lang="fr-FR" sz="4800" b="1" dirty="0">
              <a:solidFill>
                <a:srgbClr val="FFFF00"/>
              </a:solidFill>
            </a:endParaRPr>
          </a:p>
        </p:txBody>
      </p:sp>
    </p:spTree>
    <p:extLst>
      <p:ext uri="{BB962C8B-B14F-4D97-AF65-F5344CB8AC3E}">
        <p14:creationId xmlns:p14="http://schemas.microsoft.com/office/powerpoint/2010/main" val="12230427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7019" y="260648"/>
            <a:ext cx="8640960" cy="1143000"/>
          </a:xfrm>
        </p:spPr>
        <p:txBody>
          <a:bodyPr>
            <a:noAutofit/>
          </a:bodyPr>
          <a:lstStyle/>
          <a:p>
            <a:r>
              <a:rPr lang="fr-SN" sz="4000" b="1" dirty="0" smtClean="0">
                <a:solidFill>
                  <a:srgbClr val="C00000"/>
                </a:solidFill>
              </a:rPr>
              <a:t>Hôpital : une triple mission au service de la santé publique</a:t>
            </a:r>
            <a:endParaRPr lang="fr-FR" sz="4000" b="1" dirty="0">
              <a:solidFill>
                <a:srgbClr val="C00000"/>
              </a:solidFill>
            </a:endParaRPr>
          </a:p>
        </p:txBody>
      </p:sp>
      <p:sp>
        <p:nvSpPr>
          <p:cNvPr id="3" name="Espace réservé du contenu 2"/>
          <p:cNvSpPr>
            <a:spLocks noGrp="1"/>
          </p:cNvSpPr>
          <p:nvPr>
            <p:ph idx="1"/>
          </p:nvPr>
        </p:nvSpPr>
        <p:spPr>
          <a:xfrm>
            <a:off x="295197" y="1700809"/>
            <a:ext cx="8352928" cy="3672407"/>
          </a:xfrm>
          <a:solidFill>
            <a:srgbClr val="FEF9F4"/>
          </a:solidFill>
        </p:spPr>
        <p:txBody>
          <a:bodyPr>
            <a:normAutofit fontScale="85000" lnSpcReduction="10000"/>
          </a:bodyPr>
          <a:lstStyle/>
          <a:p>
            <a:r>
              <a:rPr lang="fr-SN" b="1" dirty="0" smtClean="0">
                <a:solidFill>
                  <a:srgbClr val="7030A0"/>
                </a:solidFill>
              </a:rPr>
              <a:t>Mission de soins et de prévention </a:t>
            </a:r>
            <a:r>
              <a:rPr lang="fr-SN" b="1" dirty="0" smtClean="0">
                <a:solidFill>
                  <a:srgbClr val="002060"/>
                </a:solidFill>
              </a:rPr>
              <a:t>(de pointe, référence, contre-référence, impulsion de la politique de soins au niveau du District, du pays…)</a:t>
            </a:r>
          </a:p>
          <a:p>
            <a:endParaRPr lang="fr-SN" sz="1700" b="1" dirty="0">
              <a:solidFill>
                <a:srgbClr val="002060"/>
              </a:solidFill>
            </a:endParaRPr>
          </a:p>
          <a:p>
            <a:r>
              <a:rPr lang="fr-SN" b="1" dirty="0" smtClean="0">
                <a:solidFill>
                  <a:srgbClr val="7030A0"/>
                </a:solidFill>
              </a:rPr>
              <a:t>Mission de recherche </a:t>
            </a:r>
            <a:r>
              <a:rPr lang="fr-SN" b="1" dirty="0" smtClean="0">
                <a:solidFill>
                  <a:srgbClr val="002060"/>
                </a:solidFill>
              </a:rPr>
              <a:t>(adaptée aux besoins de la localité, du pays…)</a:t>
            </a:r>
          </a:p>
          <a:p>
            <a:endParaRPr lang="fr-SN" sz="1700" b="1" dirty="0">
              <a:solidFill>
                <a:srgbClr val="002060"/>
              </a:solidFill>
            </a:endParaRPr>
          </a:p>
          <a:p>
            <a:r>
              <a:rPr lang="fr-SN" b="1" dirty="0" smtClean="0">
                <a:solidFill>
                  <a:srgbClr val="7030A0"/>
                </a:solidFill>
              </a:rPr>
              <a:t>Mission de formation </a:t>
            </a:r>
            <a:r>
              <a:rPr lang="fr-SN" b="1" dirty="0" smtClean="0">
                <a:solidFill>
                  <a:srgbClr val="002060"/>
                </a:solidFill>
              </a:rPr>
              <a:t>(de base, continue, participation à l’évaluation des pratiques professionnelles….)</a:t>
            </a:r>
            <a:endParaRPr lang="fr-FR" b="1" dirty="0">
              <a:solidFill>
                <a:srgbClr val="002060"/>
              </a:solidFill>
            </a:endParaRPr>
          </a:p>
        </p:txBody>
      </p:sp>
    </p:spTree>
    <p:extLst>
      <p:ext uri="{BB962C8B-B14F-4D97-AF65-F5344CB8AC3E}">
        <p14:creationId xmlns:p14="http://schemas.microsoft.com/office/powerpoint/2010/main" val="29371490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7019" y="260648"/>
            <a:ext cx="8640960" cy="1143000"/>
          </a:xfrm>
        </p:spPr>
        <p:txBody>
          <a:bodyPr>
            <a:noAutofit/>
          </a:bodyPr>
          <a:lstStyle/>
          <a:p>
            <a:r>
              <a:rPr lang="fr-SN" sz="4000" b="1" dirty="0" smtClean="0">
                <a:solidFill>
                  <a:srgbClr val="C00000"/>
                </a:solidFill>
              </a:rPr>
              <a:t>Hôpital : une triple mission au service de la santé publique</a:t>
            </a:r>
            <a:endParaRPr lang="fr-FR" sz="4000" b="1" dirty="0">
              <a:solidFill>
                <a:srgbClr val="C00000"/>
              </a:solidFill>
            </a:endParaRPr>
          </a:p>
        </p:txBody>
      </p:sp>
      <p:sp>
        <p:nvSpPr>
          <p:cNvPr id="3" name="Espace réservé du contenu 2"/>
          <p:cNvSpPr>
            <a:spLocks noGrp="1"/>
          </p:cNvSpPr>
          <p:nvPr>
            <p:ph idx="1"/>
          </p:nvPr>
        </p:nvSpPr>
        <p:spPr>
          <a:xfrm>
            <a:off x="295197" y="1700809"/>
            <a:ext cx="8352928" cy="3672407"/>
          </a:xfrm>
          <a:solidFill>
            <a:srgbClr val="FEF9F4"/>
          </a:solidFill>
        </p:spPr>
        <p:txBody>
          <a:bodyPr>
            <a:normAutofit fontScale="85000" lnSpcReduction="10000"/>
          </a:bodyPr>
          <a:lstStyle/>
          <a:p>
            <a:r>
              <a:rPr lang="fr-SN" b="1" dirty="0" smtClean="0">
                <a:solidFill>
                  <a:srgbClr val="7030A0"/>
                </a:solidFill>
              </a:rPr>
              <a:t>Mission de soins et de prévention </a:t>
            </a:r>
            <a:r>
              <a:rPr lang="fr-SN" b="1" dirty="0" smtClean="0">
                <a:solidFill>
                  <a:srgbClr val="002060"/>
                </a:solidFill>
              </a:rPr>
              <a:t>(de pointe, référence, contre-référence, impulsion de la politique de soins au niveau du District, du pays…)</a:t>
            </a:r>
          </a:p>
          <a:p>
            <a:endParaRPr lang="fr-SN" sz="1700" b="1" dirty="0">
              <a:solidFill>
                <a:srgbClr val="002060"/>
              </a:solidFill>
            </a:endParaRPr>
          </a:p>
          <a:p>
            <a:r>
              <a:rPr lang="fr-SN" b="1" dirty="0" smtClean="0">
                <a:solidFill>
                  <a:srgbClr val="7030A0"/>
                </a:solidFill>
              </a:rPr>
              <a:t>Mission de recherche </a:t>
            </a:r>
            <a:r>
              <a:rPr lang="fr-SN" b="1" dirty="0" smtClean="0">
                <a:solidFill>
                  <a:srgbClr val="002060"/>
                </a:solidFill>
              </a:rPr>
              <a:t>(adaptée aux besoins de la localité, du pays…)</a:t>
            </a:r>
          </a:p>
          <a:p>
            <a:endParaRPr lang="fr-SN" sz="1700" b="1" dirty="0">
              <a:solidFill>
                <a:srgbClr val="002060"/>
              </a:solidFill>
            </a:endParaRPr>
          </a:p>
          <a:p>
            <a:r>
              <a:rPr lang="fr-SN" b="1" dirty="0" smtClean="0">
                <a:solidFill>
                  <a:srgbClr val="7030A0"/>
                </a:solidFill>
              </a:rPr>
              <a:t>Mission de formation </a:t>
            </a:r>
            <a:r>
              <a:rPr lang="fr-SN" b="1" dirty="0" smtClean="0">
                <a:solidFill>
                  <a:srgbClr val="002060"/>
                </a:solidFill>
              </a:rPr>
              <a:t>(de base, continue, participation à l’évaluation des pratiques professionnelles….)</a:t>
            </a:r>
            <a:endParaRPr lang="fr-FR" b="1" dirty="0">
              <a:solidFill>
                <a:srgbClr val="002060"/>
              </a:solidFill>
            </a:endParaRPr>
          </a:p>
        </p:txBody>
      </p:sp>
      <p:sp>
        <p:nvSpPr>
          <p:cNvPr id="4" name="Flèche vers le bas 3"/>
          <p:cNvSpPr/>
          <p:nvPr/>
        </p:nvSpPr>
        <p:spPr>
          <a:xfrm>
            <a:off x="3203848" y="5013176"/>
            <a:ext cx="2088232" cy="513185"/>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2"/>
          <p:cNvSpPr txBox="1">
            <a:spLocks/>
          </p:cNvSpPr>
          <p:nvPr/>
        </p:nvSpPr>
        <p:spPr>
          <a:xfrm>
            <a:off x="295197" y="5526361"/>
            <a:ext cx="8352928" cy="1331640"/>
          </a:xfrm>
          <a:prstGeom prst="rect">
            <a:avLst/>
          </a:prstGeom>
          <a:solidFill>
            <a:schemeClr val="accent6">
              <a:lumMod val="75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SN" sz="3000" b="1" dirty="0" smtClean="0">
                <a:solidFill>
                  <a:srgbClr val="FFFF00"/>
                </a:solidFill>
              </a:rPr>
              <a:t>Mission de « </a:t>
            </a:r>
            <a:r>
              <a:rPr lang="fr-SN" sz="3000" b="1" dirty="0">
                <a:solidFill>
                  <a:srgbClr val="FFFF00"/>
                </a:solidFill>
              </a:rPr>
              <a:t>S</a:t>
            </a:r>
            <a:r>
              <a:rPr lang="fr-SN" sz="3000" b="1" dirty="0" smtClean="0">
                <a:solidFill>
                  <a:srgbClr val="FFFF00"/>
                </a:solidFill>
              </a:rPr>
              <a:t>anté </a:t>
            </a:r>
            <a:r>
              <a:rPr lang="fr-SN" sz="3000" b="1" dirty="0">
                <a:solidFill>
                  <a:srgbClr val="FFFF00"/>
                </a:solidFill>
              </a:rPr>
              <a:t>P</a:t>
            </a:r>
            <a:r>
              <a:rPr lang="fr-SN" sz="3000" b="1" dirty="0" smtClean="0">
                <a:solidFill>
                  <a:srgbClr val="FFFF00"/>
                </a:solidFill>
              </a:rPr>
              <a:t>ublique » : </a:t>
            </a:r>
            <a:r>
              <a:rPr lang="fr-SN" sz="3000" b="1" dirty="0" smtClean="0">
                <a:solidFill>
                  <a:srgbClr val="FFFF99"/>
                </a:solidFill>
              </a:rPr>
              <a:t>définition et mise en œuvre de la politique nationale de santé, adaptation à la localité</a:t>
            </a:r>
            <a:endParaRPr lang="fr-FR" sz="3000" b="1" dirty="0">
              <a:solidFill>
                <a:srgbClr val="FFFF99"/>
              </a:solidFill>
            </a:endParaRPr>
          </a:p>
        </p:txBody>
      </p:sp>
    </p:spTree>
    <p:extLst>
      <p:ext uri="{BB962C8B-B14F-4D97-AF65-F5344CB8AC3E}">
        <p14:creationId xmlns:p14="http://schemas.microsoft.com/office/powerpoint/2010/main" val="31689827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7018" y="404664"/>
            <a:ext cx="8846981" cy="1143000"/>
          </a:xfrm>
        </p:spPr>
        <p:txBody>
          <a:bodyPr>
            <a:noAutofit/>
          </a:bodyPr>
          <a:lstStyle/>
          <a:p>
            <a:r>
              <a:rPr lang="fr-SN" sz="4000" b="1" dirty="0" smtClean="0">
                <a:solidFill>
                  <a:srgbClr val="C00000"/>
                </a:solidFill>
              </a:rPr>
              <a:t>Hôpital : une triple mission au service de la santé publique … </a:t>
            </a:r>
            <a:r>
              <a:rPr lang="fr-SN" sz="4000" b="1" dirty="0" smtClean="0">
                <a:solidFill>
                  <a:srgbClr val="7030A0"/>
                </a:solidFill>
              </a:rPr>
              <a:t>et de la modernisation de la médecine nationale</a:t>
            </a:r>
            <a:endParaRPr lang="fr-FR" sz="4000" b="1" dirty="0">
              <a:solidFill>
                <a:srgbClr val="7030A0"/>
              </a:solidFill>
            </a:endParaRPr>
          </a:p>
        </p:txBody>
      </p:sp>
      <p:sp>
        <p:nvSpPr>
          <p:cNvPr id="3" name="Espace réservé du contenu 2"/>
          <p:cNvSpPr>
            <a:spLocks noGrp="1"/>
          </p:cNvSpPr>
          <p:nvPr>
            <p:ph idx="1"/>
          </p:nvPr>
        </p:nvSpPr>
        <p:spPr>
          <a:xfrm>
            <a:off x="297018" y="2348880"/>
            <a:ext cx="8352928" cy="3672407"/>
          </a:xfrm>
          <a:solidFill>
            <a:srgbClr val="FEF9F4"/>
          </a:solidFill>
        </p:spPr>
        <p:txBody>
          <a:bodyPr>
            <a:normAutofit/>
          </a:bodyPr>
          <a:lstStyle/>
          <a:p>
            <a:r>
              <a:rPr lang="fr-SN" b="1" dirty="0" smtClean="0">
                <a:solidFill>
                  <a:srgbClr val="002060"/>
                </a:solidFill>
              </a:rPr>
              <a:t>Formation de spécialistes en quantité et en qualité (spécialisation, sous spécialisation ….)</a:t>
            </a:r>
          </a:p>
          <a:p>
            <a:endParaRPr lang="fr-SN" b="1" dirty="0">
              <a:solidFill>
                <a:srgbClr val="002060"/>
              </a:solidFill>
            </a:endParaRPr>
          </a:p>
          <a:p>
            <a:r>
              <a:rPr lang="fr-SN" b="1" dirty="0" smtClean="0">
                <a:solidFill>
                  <a:srgbClr val="002060"/>
                </a:solidFill>
              </a:rPr>
              <a:t>Pour une (vraie) émergence</a:t>
            </a:r>
            <a:endParaRPr lang="fr-FR" b="1" dirty="0">
              <a:solidFill>
                <a:srgbClr val="002060"/>
              </a:solidFill>
            </a:endParaRPr>
          </a:p>
        </p:txBody>
      </p:sp>
    </p:spTree>
    <p:extLst>
      <p:ext uri="{BB962C8B-B14F-4D97-AF65-F5344CB8AC3E}">
        <p14:creationId xmlns:p14="http://schemas.microsoft.com/office/powerpoint/2010/main" val="23465095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7018" y="404664"/>
            <a:ext cx="8846981" cy="1143000"/>
          </a:xfrm>
        </p:spPr>
        <p:txBody>
          <a:bodyPr>
            <a:noAutofit/>
          </a:bodyPr>
          <a:lstStyle/>
          <a:p>
            <a:r>
              <a:rPr lang="fr-SN" sz="4000" b="1" dirty="0" smtClean="0">
                <a:solidFill>
                  <a:srgbClr val="C00000"/>
                </a:solidFill>
              </a:rPr>
              <a:t>Hôpital : une triple mission au service de la santé publique … </a:t>
            </a:r>
            <a:r>
              <a:rPr lang="fr-SN" sz="4000" b="1" dirty="0" smtClean="0">
                <a:solidFill>
                  <a:srgbClr val="7030A0"/>
                </a:solidFill>
              </a:rPr>
              <a:t>et de la modernisation de la médecine nationale</a:t>
            </a:r>
            <a:endParaRPr lang="fr-FR" sz="4000" b="1" dirty="0">
              <a:solidFill>
                <a:srgbClr val="7030A0"/>
              </a:solidFill>
            </a:endParaRPr>
          </a:p>
        </p:txBody>
      </p:sp>
      <p:sp>
        <p:nvSpPr>
          <p:cNvPr id="3" name="Espace réservé du contenu 2"/>
          <p:cNvSpPr>
            <a:spLocks noGrp="1"/>
          </p:cNvSpPr>
          <p:nvPr>
            <p:ph idx="1"/>
          </p:nvPr>
        </p:nvSpPr>
        <p:spPr>
          <a:xfrm>
            <a:off x="297018" y="2348880"/>
            <a:ext cx="8352928" cy="3672407"/>
          </a:xfrm>
          <a:solidFill>
            <a:srgbClr val="FEF9F4"/>
          </a:solidFill>
        </p:spPr>
        <p:txBody>
          <a:bodyPr>
            <a:normAutofit/>
          </a:bodyPr>
          <a:lstStyle/>
          <a:p>
            <a:r>
              <a:rPr lang="fr-SN" b="1" dirty="0" smtClean="0">
                <a:solidFill>
                  <a:srgbClr val="002060"/>
                </a:solidFill>
              </a:rPr>
              <a:t>Formation de spécialistes en quantité et en qualité (spécialisation, sous spécialisation ….)</a:t>
            </a:r>
          </a:p>
          <a:p>
            <a:endParaRPr lang="fr-SN" b="1" dirty="0">
              <a:solidFill>
                <a:srgbClr val="002060"/>
              </a:solidFill>
            </a:endParaRPr>
          </a:p>
          <a:p>
            <a:r>
              <a:rPr lang="fr-SN" b="1" dirty="0" smtClean="0">
                <a:solidFill>
                  <a:srgbClr val="002060"/>
                </a:solidFill>
              </a:rPr>
              <a:t>Pour une (vraie) émergence</a:t>
            </a:r>
            <a:endParaRPr lang="fr-FR" b="1" dirty="0">
              <a:solidFill>
                <a:srgbClr val="002060"/>
              </a:solidFill>
            </a:endParaRPr>
          </a:p>
        </p:txBody>
      </p:sp>
      <p:sp>
        <p:nvSpPr>
          <p:cNvPr id="6" name="Rectangle 5"/>
          <p:cNvSpPr/>
          <p:nvPr/>
        </p:nvSpPr>
        <p:spPr>
          <a:xfrm>
            <a:off x="297018" y="4653136"/>
            <a:ext cx="8352928" cy="2376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328. Offrir </a:t>
            </a:r>
            <a:r>
              <a:rPr lang="fr-FR" dirty="0"/>
              <a:t>un plateau médical de standard international est l’objectif de l’implantation de «</a:t>
            </a:r>
            <a:r>
              <a:rPr lang="fr-FR" sz="2000" b="1" dirty="0">
                <a:solidFill>
                  <a:srgbClr val="FFFF00"/>
                </a:solidFill>
              </a:rPr>
              <a:t>Dakar </a:t>
            </a:r>
            <a:r>
              <a:rPr lang="fr-FR" sz="2000" b="1" dirty="0" err="1">
                <a:solidFill>
                  <a:srgbClr val="FFFF00"/>
                </a:solidFill>
              </a:rPr>
              <a:t>Medical</a:t>
            </a:r>
            <a:r>
              <a:rPr lang="fr-FR" sz="2000" b="1" dirty="0">
                <a:solidFill>
                  <a:srgbClr val="FFFF00"/>
                </a:solidFill>
              </a:rPr>
              <a:t> City». À cet effet, il est prévu l’établissement de deux (02) à trois (03) cliniques privées ayant une capacité de 200 lits d’ici 2018</a:t>
            </a:r>
            <a:r>
              <a:rPr lang="fr-FR" dirty="0"/>
              <a:t>. Il s’agit de mettre en place une offre de soins ciblée et compétitive. Ce plateau médical de qualité permettra de capter la demande nationale et internationale.   </a:t>
            </a:r>
          </a:p>
          <a:p>
            <a:pPr algn="ctr"/>
            <a:r>
              <a:rPr lang="fr-FR" dirty="0"/>
              <a:t>329. Cette ambition complète et renforce les initiatives en cours dans le secteur de la santé et aura des effets induits en termes d’amélioration globale de la qualité des services au niveau de la pyramide sanitaire et de la formation du personnel spécialisé. </a:t>
            </a:r>
          </a:p>
        </p:txBody>
      </p:sp>
    </p:spTree>
    <p:extLst>
      <p:ext uri="{BB962C8B-B14F-4D97-AF65-F5344CB8AC3E}">
        <p14:creationId xmlns:p14="http://schemas.microsoft.com/office/powerpoint/2010/main" val="21787502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507288" cy="1143000"/>
          </a:xfrm>
        </p:spPr>
        <p:txBody>
          <a:bodyPr>
            <a:normAutofit fontScale="90000"/>
          </a:bodyPr>
          <a:lstStyle/>
          <a:p>
            <a:r>
              <a:rPr lang="fr-SN" b="1" dirty="0">
                <a:solidFill>
                  <a:srgbClr val="C00000"/>
                </a:solidFill>
              </a:rPr>
              <a:t>Hôpital : une </a:t>
            </a:r>
            <a:r>
              <a:rPr lang="fr-SN" b="1" dirty="0">
                <a:solidFill>
                  <a:schemeClr val="accent6">
                    <a:lumMod val="75000"/>
                  </a:schemeClr>
                </a:solidFill>
              </a:rPr>
              <a:t>locomotive</a:t>
            </a:r>
            <a:r>
              <a:rPr lang="fr-SN" b="1" dirty="0">
                <a:solidFill>
                  <a:srgbClr val="C00000"/>
                </a:solidFill>
              </a:rPr>
              <a:t> qui marche en cohérence avec le reste de la pyramide</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3808" y="1700808"/>
            <a:ext cx="5832648" cy="4752528"/>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04864"/>
            <a:ext cx="3131840" cy="3456384"/>
          </a:xfrm>
          <a:prstGeom prst="rect">
            <a:avLst/>
          </a:prstGeom>
        </p:spPr>
      </p:pic>
    </p:spTree>
    <p:extLst>
      <p:ext uri="{BB962C8B-B14F-4D97-AF65-F5344CB8AC3E}">
        <p14:creationId xmlns:p14="http://schemas.microsoft.com/office/powerpoint/2010/main" val="20215186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60648"/>
            <a:ext cx="8640960" cy="1143000"/>
          </a:xfrm>
        </p:spPr>
        <p:txBody>
          <a:bodyPr>
            <a:noAutofit/>
          </a:bodyPr>
          <a:lstStyle/>
          <a:p>
            <a:r>
              <a:rPr lang="fr-SN" sz="4000" b="1" dirty="0">
                <a:solidFill>
                  <a:srgbClr val="C00000"/>
                </a:solidFill>
              </a:rPr>
              <a:t>H</a:t>
            </a:r>
            <a:r>
              <a:rPr lang="fr-SN" sz="4000" b="1" dirty="0" smtClean="0">
                <a:solidFill>
                  <a:srgbClr val="C00000"/>
                </a:solidFill>
              </a:rPr>
              <a:t>ôpital : une </a:t>
            </a:r>
            <a:r>
              <a:rPr lang="fr-SN" sz="4000" b="1" dirty="0" smtClean="0">
                <a:solidFill>
                  <a:schemeClr val="accent6">
                    <a:lumMod val="75000"/>
                  </a:schemeClr>
                </a:solidFill>
              </a:rPr>
              <a:t>locomotive</a:t>
            </a:r>
            <a:r>
              <a:rPr lang="fr-SN" sz="4000" b="1" dirty="0" smtClean="0">
                <a:solidFill>
                  <a:srgbClr val="C00000"/>
                </a:solidFill>
              </a:rPr>
              <a:t> qui marche en cohérence avec le reste de la pyramide</a:t>
            </a:r>
            <a:endParaRPr lang="fr-FR" sz="4000" b="1" dirty="0">
              <a:solidFill>
                <a:srgbClr val="C00000"/>
              </a:solidFill>
            </a:endParaRPr>
          </a:p>
        </p:txBody>
      </p:sp>
      <p:sp>
        <p:nvSpPr>
          <p:cNvPr id="3" name="Espace réservé du contenu 2"/>
          <p:cNvSpPr>
            <a:spLocks noGrp="1"/>
          </p:cNvSpPr>
          <p:nvPr>
            <p:ph idx="1"/>
          </p:nvPr>
        </p:nvSpPr>
        <p:spPr>
          <a:xfrm>
            <a:off x="323528" y="1772816"/>
            <a:ext cx="8352928" cy="4525963"/>
          </a:xfrm>
        </p:spPr>
        <p:txBody>
          <a:bodyPr>
            <a:normAutofit/>
          </a:bodyPr>
          <a:lstStyle/>
          <a:p>
            <a:r>
              <a:rPr lang="fr-SN" b="1" dirty="0" smtClean="0">
                <a:solidFill>
                  <a:srgbClr val="7030A0"/>
                </a:solidFill>
              </a:rPr>
              <a:t>Une politique harmonisée au sein du District : </a:t>
            </a:r>
            <a:r>
              <a:rPr lang="fr-SN" b="1" dirty="0" smtClean="0">
                <a:solidFill>
                  <a:schemeClr val="accent2">
                    <a:lumMod val="75000"/>
                  </a:schemeClr>
                </a:solidFill>
              </a:rPr>
              <a:t>de la case de santé à l’hôpital de référence, du pré hospitalier à l’hôpital, de l’hôpital aux soins de suite …</a:t>
            </a:r>
          </a:p>
          <a:p>
            <a:endParaRPr lang="fr-SN" b="1" dirty="0">
              <a:solidFill>
                <a:srgbClr val="7030A0"/>
              </a:solidFill>
            </a:endParaRPr>
          </a:p>
          <a:p>
            <a:r>
              <a:rPr lang="fr-SN" b="1" dirty="0" smtClean="0">
                <a:solidFill>
                  <a:srgbClr val="7030A0"/>
                </a:solidFill>
              </a:rPr>
              <a:t>Une territorialité efficiente : </a:t>
            </a:r>
          </a:p>
          <a:p>
            <a:pPr marL="0" indent="0">
              <a:buNone/>
            </a:pPr>
            <a:r>
              <a:rPr lang="fr-SN" b="1" dirty="0" smtClean="0">
                <a:solidFill>
                  <a:srgbClr val="7030A0"/>
                </a:solidFill>
              </a:rPr>
              <a:t>    </a:t>
            </a:r>
            <a:r>
              <a:rPr lang="fr-SN" b="1" dirty="0" smtClean="0">
                <a:solidFill>
                  <a:schemeClr val="accent2">
                    <a:lumMod val="75000"/>
                  </a:schemeClr>
                </a:solidFill>
              </a:rPr>
              <a:t>budget, ressources humaines, adéquation       	formation-besoin, équipements ….</a:t>
            </a:r>
            <a:endParaRPr lang="fr-FR" b="1" dirty="0">
              <a:solidFill>
                <a:schemeClr val="accent2">
                  <a:lumMod val="75000"/>
                </a:schemeClr>
              </a:solidFill>
            </a:endParaRPr>
          </a:p>
        </p:txBody>
      </p:sp>
    </p:spTree>
    <p:extLst>
      <p:ext uri="{BB962C8B-B14F-4D97-AF65-F5344CB8AC3E}">
        <p14:creationId xmlns:p14="http://schemas.microsoft.com/office/powerpoint/2010/main" val="21794063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60648"/>
            <a:ext cx="8640960" cy="1143000"/>
          </a:xfrm>
        </p:spPr>
        <p:txBody>
          <a:bodyPr>
            <a:noAutofit/>
          </a:bodyPr>
          <a:lstStyle/>
          <a:p>
            <a:r>
              <a:rPr lang="fr-SN" sz="4800" b="1" dirty="0" smtClean="0">
                <a:solidFill>
                  <a:srgbClr val="C00000"/>
                </a:solidFill>
              </a:rPr>
              <a:t>Les questions financières</a:t>
            </a:r>
            <a:endParaRPr lang="fr-FR" sz="4800" b="1" dirty="0">
              <a:solidFill>
                <a:srgbClr val="C00000"/>
              </a:solidFill>
            </a:endParaRPr>
          </a:p>
        </p:txBody>
      </p:sp>
      <p:sp>
        <p:nvSpPr>
          <p:cNvPr id="3" name="Espace réservé du contenu 2"/>
          <p:cNvSpPr>
            <a:spLocks noGrp="1"/>
          </p:cNvSpPr>
          <p:nvPr>
            <p:ph idx="1"/>
          </p:nvPr>
        </p:nvSpPr>
        <p:spPr>
          <a:xfrm>
            <a:off x="121938" y="1403648"/>
            <a:ext cx="9022062" cy="4968552"/>
          </a:xfrm>
        </p:spPr>
        <p:txBody>
          <a:bodyPr>
            <a:noAutofit/>
          </a:bodyPr>
          <a:lstStyle/>
          <a:p>
            <a:r>
              <a:rPr lang="fr-SN" sz="2800" b="1" dirty="0" smtClean="0">
                <a:solidFill>
                  <a:srgbClr val="002060"/>
                </a:solidFill>
              </a:rPr>
              <a:t>Subventions suffisantes avec des critères d’allocation </a:t>
            </a:r>
            <a:r>
              <a:rPr lang="fr-SN" b="1" dirty="0" smtClean="0">
                <a:solidFill>
                  <a:srgbClr val="FF0000"/>
                </a:solidFill>
              </a:rPr>
              <a:t>(non à la T2A tropicale!), financement alternatif</a:t>
            </a:r>
          </a:p>
          <a:p>
            <a:r>
              <a:rPr lang="fr-SN" sz="2800" b="1" dirty="0" smtClean="0">
                <a:solidFill>
                  <a:srgbClr val="FF0000"/>
                </a:solidFill>
              </a:rPr>
              <a:t>Rationnaliser les ressources : le budget de la santé a été multiplié par 6 depuis 2000</a:t>
            </a:r>
          </a:p>
          <a:p>
            <a:endParaRPr lang="fr-SN" sz="1800" b="1" dirty="0" smtClean="0">
              <a:solidFill>
                <a:srgbClr val="002060"/>
              </a:solidFill>
            </a:endParaRPr>
          </a:p>
          <a:p>
            <a:r>
              <a:rPr lang="fr-SN" sz="2800" b="1" dirty="0" smtClean="0">
                <a:solidFill>
                  <a:srgbClr val="002060"/>
                </a:solidFill>
              </a:rPr>
              <a:t>Tarification adaptée</a:t>
            </a:r>
          </a:p>
          <a:p>
            <a:endParaRPr lang="fr-SN" sz="1800" b="1" dirty="0" smtClean="0">
              <a:solidFill>
                <a:srgbClr val="002060"/>
              </a:solidFill>
            </a:endParaRPr>
          </a:p>
          <a:p>
            <a:r>
              <a:rPr lang="fr-SN" sz="2800" b="1" dirty="0" smtClean="0">
                <a:solidFill>
                  <a:srgbClr val="002060"/>
                </a:solidFill>
              </a:rPr>
              <a:t>Développer la couverture sociale (</a:t>
            </a:r>
            <a:r>
              <a:rPr lang="fr-SN" sz="2800" b="1" dirty="0" smtClean="0">
                <a:solidFill>
                  <a:srgbClr val="7030A0"/>
                </a:solidFill>
              </a:rPr>
              <a:t>au-delà de la politique « de gratuité » qui fragilisent les structures de soins</a:t>
            </a:r>
            <a:r>
              <a:rPr lang="fr-SN" sz="2800" b="1" dirty="0" smtClean="0">
                <a:solidFill>
                  <a:srgbClr val="002060"/>
                </a:solidFill>
              </a:rPr>
              <a:t>)</a:t>
            </a:r>
          </a:p>
          <a:p>
            <a:endParaRPr lang="fr-SN" sz="1400" b="1" dirty="0" smtClean="0">
              <a:solidFill>
                <a:srgbClr val="002060"/>
              </a:solidFill>
            </a:endParaRPr>
          </a:p>
          <a:p>
            <a:r>
              <a:rPr lang="fr-SN" sz="2800" b="1" dirty="0" smtClean="0">
                <a:solidFill>
                  <a:srgbClr val="002060"/>
                </a:solidFill>
              </a:rPr>
              <a:t>Protéger l’outil de production : réactifs et consommables suffisants, politique de maintenance</a:t>
            </a:r>
            <a:endParaRPr lang="fr-FR" sz="2800" b="1" dirty="0">
              <a:solidFill>
                <a:srgbClr val="002060"/>
              </a:solidFill>
            </a:endParaRPr>
          </a:p>
        </p:txBody>
      </p:sp>
    </p:spTree>
    <p:extLst>
      <p:ext uri="{BB962C8B-B14F-4D97-AF65-F5344CB8AC3E}">
        <p14:creationId xmlns:p14="http://schemas.microsoft.com/office/powerpoint/2010/main" val="13510086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341"/>
            <a:ext cx="8640960" cy="1143000"/>
          </a:xfrm>
        </p:spPr>
        <p:txBody>
          <a:bodyPr>
            <a:noAutofit/>
          </a:bodyPr>
          <a:lstStyle/>
          <a:p>
            <a:r>
              <a:rPr lang="fr-SN" sz="4800" b="1" dirty="0" smtClean="0">
                <a:solidFill>
                  <a:srgbClr val="C00000"/>
                </a:solidFill>
              </a:rPr>
              <a:t>Maintenance</a:t>
            </a:r>
            <a:endParaRPr lang="fr-FR" sz="4800" b="1" dirty="0">
              <a:solidFill>
                <a:srgbClr val="C00000"/>
              </a:solidFill>
            </a:endParaRPr>
          </a:p>
        </p:txBody>
      </p:sp>
      <p:sp>
        <p:nvSpPr>
          <p:cNvPr id="3" name="Espace réservé du contenu 2"/>
          <p:cNvSpPr>
            <a:spLocks noGrp="1"/>
          </p:cNvSpPr>
          <p:nvPr>
            <p:ph idx="1"/>
          </p:nvPr>
        </p:nvSpPr>
        <p:spPr>
          <a:xfrm>
            <a:off x="215516" y="1403648"/>
            <a:ext cx="8856984" cy="5265712"/>
          </a:xfrm>
        </p:spPr>
        <p:txBody>
          <a:bodyPr>
            <a:noAutofit/>
          </a:bodyPr>
          <a:lstStyle/>
          <a:p>
            <a:r>
              <a:rPr lang="fr-SN" sz="2800" b="1" dirty="0" smtClean="0">
                <a:solidFill>
                  <a:srgbClr val="7030A0"/>
                </a:solidFill>
              </a:rPr>
              <a:t>Une (</a:t>
            </a:r>
            <a:r>
              <a:rPr lang="fr-SN" sz="2800" b="1" dirty="0" smtClean="0">
                <a:solidFill>
                  <a:srgbClr val="FFC000"/>
                </a:solidFill>
              </a:rPr>
              <a:t>vraie</a:t>
            </a:r>
            <a:r>
              <a:rPr lang="fr-SN" sz="2800" b="1" dirty="0" smtClean="0">
                <a:solidFill>
                  <a:srgbClr val="7030A0"/>
                </a:solidFill>
              </a:rPr>
              <a:t>) politique nationale de maintenance et d’achats d’équipements</a:t>
            </a:r>
          </a:p>
          <a:p>
            <a:pPr lvl="1"/>
            <a:r>
              <a:rPr lang="fr-SN" sz="2400" b="1" dirty="0" smtClean="0">
                <a:solidFill>
                  <a:srgbClr val="002060"/>
                </a:solidFill>
              </a:rPr>
              <a:t>« AMM » pour les fournisseurs (cahier de charge : qualité des équipements, service après-vente, équipe d’ingénieurs qualifiés…)</a:t>
            </a:r>
          </a:p>
          <a:p>
            <a:pPr lvl="1"/>
            <a:endParaRPr lang="fr-SN" sz="1050" b="1" dirty="0" smtClean="0">
              <a:solidFill>
                <a:srgbClr val="002060"/>
              </a:solidFill>
            </a:endParaRPr>
          </a:p>
          <a:p>
            <a:pPr lvl="1"/>
            <a:r>
              <a:rPr lang="fr-SN" sz="2400" b="1" dirty="0" smtClean="0">
                <a:solidFill>
                  <a:srgbClr val="002060"/>
                </a:solidFill>
              </a:rPr>
              <a:t>Avoir un Centre National de Référence (entretien, réparation, formation des spécialistes en maintenance …)</a:t>
            </a:r>
          </a:p>
          <a:p>
            <a:pPr lvl="1"/>
            <a:endParaRPr lang="fr-SN" sz="1050" b="1" dirty="0" smtClean="0">
              <a:solidFill>
                <a:srgbClr val="002060"/>
              </a:solidFill>
            </a:endParaRPr>
          </a:p>
          <a:p>
            <a:pPr lvl="1"/>
            <a:r>
              <a:rPr lang="fr-SN" sz="2400" b="1" dirty="0" smtClean="0">
                <a:solidFill>
                  <a:srgbClr val="002060"/>
                </a:solidFill>
              </a:rPr>
              <a:t>Définir une politique d’équipement par niveau au sein de la pyramide</a:t>
            </a:r>
          </a:p>
          <a:p>
            <a:pPr marL="457200" lvl="1" indent="0">
              <a:buNone/>
            </a:pPr>
            <a:endParaRPr lang="fr-SN" sz="1200" b="1" dirty="0" smtClean="0">
              <a:solidFill>
                <a:srgbClr val="002060"/>
              </a:solidFill>
            </a:endParaRPr>
          </a:p>
          <a:p>
            <a:pPr lvl="1"/>
            <a:r>
              <a:rPr lang="fr-SN" sz="2400" b="1" dirty="0" smtClean="0">
                <a:solidFill>
                  <a:srgbClr val="002060"/>
                </a:solidFill>
              </a:rPr>
              <a:t>Code des marchés mieux adapté à la santé, formation des autorités contractantes</a:t>
            </a:r>
            <a:endParaRPr lang="fr-FR" sz="2400" b="1" dirty="0">
              <a:solidFill>
                <a:srgbClr val="002060"/>
              </a:solidFill>
            </a:endParaRPr>
          </a:p>
        </p:txBody>
      </p:sp>
    </p:spTree>
    <p:extLst>
      <p:ext uri="{BB962C8B-B14F-4D97-AF65-F5344CB8AC3E}">
        <p14:creationId xmlns:p14="http://schemas.microsoft.com/office/powerpoint/2010/main" val="32019706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60648"/>
            <a:ext cx="8640960" cy="1143000"/>
          </a:xfrm>
        </p:spPr>
        <p:txBody>
          <a:bodyPr>
            <a:noAutofit/>
          </a:bodyPr>
          <a:lstStyle/>
          <a:p>
            <a:r>
              <a:rPr lang="fr-SN" sz="4000" b="1" dirty="0" smtClean="0">
                <a:solidFill>
                  <a:srgbClr val="C00000"/>
                </a:solidFill>
              </a:rPr>
              <a:t>Les questions financières : surmonter les tabous et les conflits d’intérêt</a:t>
            </a:r>
            <a:endParaRPr lang="fr-FR" sz="4000" b="1" dirty="0">
              <a:solidFill>
                <a:srgbClr val="C00000"/>
              </a:solidFill>
            </a:endParaRPr>
          </a:p>
        </p:txBody>
      </p:sp>
      <p:sp>
        <p:nvSpPr>
          <p:cNvPr id="3" name="Espace réservé du contenu 2"/>
          <p:cNvSpPr>
            <a:spLocks noGrp="1"/>
          </p:cNvSpPr>
          <p:nvPr>
            <p:ph idx="1"/>
          </p:nvPr>
        </p:nvSpPr>
        <p:spPr>
          <a:xfrm>
            <a:off x="323528" y="1700808"/>
            <a:ext cx="8352928" cy="4525963"/>
          </a:xfrm>
        </p:spPr>
        <p:txBody>
          <a:bodyPr>
            <a:normAutofit/>
          </a:bodyPr>
          <a:lstStyle/>
          <a:p>
            <a:r>
              <a:rPr lang="fr-SN" b="1" dirty="0" smtClean="0">
                <a:solidFill>
                  <a:srgbClr val="002060"/>
                </a:solidFill>
              </a:rPr>
              <a:t>Fixer les praticiens à l’hôpital</a:t>
            </a:r>
          </a:p>
          <a:p>
            <a:endParaRPr lang="fr-SN" b="1" dirty="0">
              <a:solidFill>
                <a:srgbClr val="002060"/>
              </a:solidFill>
            </a:endParaRPr>
          </a:p>
          <a:p>
            <a:r>
              <a:rPr lang="fr-SN" b="1" dirty="0" smtClean="0">
                <a:solidFill>
                  <a:srgbClr val="FF0000"/>
                </a:solidFill>
              </a:rPr>
              <a:t>Redéfinir les modalités de l’exercice </a:t>
            </a:r>
            <a:r>
              <a:rPr lang="fr-SN" b="1" dirty="0" smtClean="0">
                <a:solidFill>
                  <a:srgbClr val="FF0000"/>
                </a:solidFill>
              </a:rPr>
              <a:t>libéral : </a:t>
            </a:r>
            <a:r>
              <a:rPr lang="fr-SN" b="1" dirty="0" smtClean="0">
                <a:solidFill>
                  <a:srgbClr val="002060"/>
                </a:solidFill>
              </a:rPr>
              <a:t>en en faisant un outil de génération de </a:t>
            </a:r>
            <a:r>
              <a:rPr lang="fr-SN" b="1" dirty="0" smtClean="0">
                <a:solidFill>
                  <a:srgbClr val="002060"/>
                </a:solidFill>
              </a:rPr>
              <a:t>ressources ? </a:t>
            </a:r>
            <a:r>
              <a:rPr lang="fr-SN" b="1" dirty="0" smtClean="0">
                <a:solidFill>
                  <a:schemeClr val="accent6">
                    <a:lumMod val="75000"/>
                  </a:schemeClr>
                </a:solidFill>
              </a:rPr>
              <a:t>(élargir et favoriser le privé à </a:t>
            </a:r>
            <a:r>
              <a:rPr lang="fr-SN" b="1" dirty="0">
                <a:solidFill>
                  <a:schemeClr val="accent6">
                    <a:lumMod val="75000"/>
                  </a:schemeClr>
                </a:solidFill>
              </a:rPr>
              <a:t>l’hôpital, fixer un </a:t>
            </a:r>
            <a:r>
              <a:rPr lang="fr-SN" b="1" dirty="0" smtClean="0">
                <a:solidFill>
                  <a:schemeClr val="accent6">
                    <a:lumMod val="75000"/>
                  </a:schemeClr>
                </a:solidFill>
              </a:rPr>
              <a:t>plafond …)</a:t>
            </a:r>
          </a:p>
          <a:p>
            <a:endParaRPr lang="fr-SN" b="1" dirty="0">
              <a:solidFill>
                <a:srgbClr val="002060"/>
              </a:solidFill>
            </a:endParaRPr>
          </a:p>
          <a:p>
            <a:r>
              <a:rPr lang="fr-SN" b="1" dirty="0" smtClean="0">
                <a:solidFill>
                  <a:srgbClr val="002060"/>
                </a:solidFill>
              </a:rPr>
              <a:t>Faire respecter la loi</a:t>
            </a:r>
            <a:endParaRPr lang="fr-FR" b="1" dirty="0">
              <a:solidFill>
                <a:srgbClr val="002060"/>
              </a:solidFill>
            </a:endParaRPr>
          </a:p>
        </p:txBody>
      </p:sp>
    </p:spTree>
    <p:extLst>
      <p:ext uri="{BB962C8B-B14F-4D97-AF65-F5344CB8AC3E}">
        <p14:creationId xmlns:p14="http://schemas.microsoft.com/office/powerpoint/2010/main" val="38310066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SN" sz="4800" b="1" dirty="0" smtClean="0">
                <a:solidFill>
                  <a:srgbClr val="C00000"/>
                </a:solidFill>
              </a:rPr>
              <a:t>Messages clés</a:t>
            </a:r>
            <a:endParaRPr lang="fr-FR" sz="4800" b="1" dirty="0">
              <a:solidFill>
                <a:srgbClr val="C0000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SN" sz="4800" b="1" dirty="0" smtClean="0">
                <a:solidFill>
                  <a:srgbClr val="C00000"/>
                </a:solidFill>
              </a:rPr>
              <a:t>Réformer la réforme : au-delà d’une formule galvaudée …</a:t>
            </a:r>
            <a:endParaRPr lang="fr-FR" sz="4800" b="1" dirty="0">
              <a:solidFill>
                <a:srgbClr val="C00000"/>
              </a:solidFill>
            </a:endParaRPr>
          </a:p>
        </p:txBody>
      </p:sp>
      <p:sp>
        <p:nvSpPr>
          <p:cNvPr id="3" name="Sous-titre 2"/>
          <p:cNvSpPr>
            <a:spLocks noGrp="1"/>
          </p:cNvSpPr>
          <p:nvPr>
            <p:ph type="subTitle" idx="1"/>
          </p:nvPr>
        </p:nvSpPr>
        <p:spPr>
          <a:xfrm>
            <a:off x="1371600" y="4149080"/>
            <a:ext cx="6400800" cy="1080120"/>
          </a:xfrm>
          <a:solidFill>
            <a:schemeClr val="accent2">
              <a:lumMod val="20000"/>
              <a:lumOff val="80000"/>
            </a:schemeClr>
          </a:solidFill>
        </p:spPr>
        <p:txBody>
          <a:bodyPr>
            <a:normAutofit/>
          </a:bodyPr>
          <a:lstStyle/>
          <a:p>
            <a:r>
              <a:rPr lang="fr-SN" sz="5400" b="1" dirty="0" smtClean="0">
                <a:solidFill>
                  <a:schemeClr val="tx2"/>
                </a:solidFill>
              </a:rPr>
              <a:t>… </a:t>
            </a:r>
            <a:r>
              <a:rPr lang="fr-SN" sz="5400" b="1" dirty="0" smtClean="0">
                <a:solidFill>
                  <a:srgbClr val="7030A0"/>
                </a:solidFill>
              </a:rPr>
              <a:t>une rupture</a:t>
            </a:r>
            <a:endParaRPr lang="fr-FR" sz="5400" b="1" dirty="0">
              <a:solidFill>
                <a:srgbClr val="7030A0"/>
              </a:solidFill>
            </a:endParaRPr>
          </a:p>
        </p:txBody>
      </p:sp>
    </p:spTree>
    <p:extLst>
      <p:ext uri="{BB962C8B-B14F-4D97-AF65-F5344CB8AC3E}">
        <p14:creationId xmlns:p14="http://schemas.microsoft.com/office/powerpoint/2010/main" val="26982369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0375" y="159462"/>
            <a:ext cx="8229600" cy="1143000"/>
          </a:xfrm>
        </p:spPr>
        <p:txBody>
          <a:bodyPr/>
          <a:lstStyle/>
          <a:p>
            <a:r>
              <a:rPr lang="fr-SN" b="1" dirty="0" smtClean="0">
                <a:solidFill>
                  <a:srgbClr val="C00000"/>
                </a:solidFill>
              </a:rPr>
              <a:t>Moderniser la locomotive</a:t>
            </a:r>
            <a:endParaRPr lang="fr-FR" b="1" dirty="0">
              <a:solidFill>
                <a:srgbClr val="C00000"/>
              </a:solidFill>
            </a:endParaRPr>
          </a:p>
        </p:txBody>
      </p:sp>
      <p:pic>
        <p:nvPicPr>
          <p:cNvPr id="8" name="Espace réservé du contenu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68144" y="1417638"/>
            <a:ext cx="2952328" cy="5323730"/>
          </a:xfr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527" y="1417638"/>
            <a:ext cx="4694634" cy="5073427"/>
          </a:xfrm>
          <a:prstGeom prst="rect">
            <a:avLst/>
          </a:prstGeom>
        </p:spPr>
      </p:pic>
      <p:sp>
        <p:nvSpPr>
          <p:cNvPr id="5" name="AutoShape 2" descr="Résultat de recherche d'images pour &quot;train expresse regional&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Flèche droite 8"/>
          <p:cNvSpPr/>
          <p:nvPr/>
        </p:nvSpPr>
        <p:spPr>
          <a:xfrm>
            <a:off x="4865161" y="3212976"/>
            <a:ext cx="786959" cy="1512168"/>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065909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SN" sz="4800" b="1" dirty="0" smtClean="0">
                <a:solidFill>
                  <a:srgbClr val="C00000"/>
                </a:solidFill>
              </a:rPr>
              <a:t>Messages-clés</a:t>
            </a:r>
            <a:endParaRPr lang="fr-FR" sz="4800" b="1" dirty="0">
              <a:solidFill>
                <a:srgbClr val="C00000"/>
              </a:solidFill>
            </a:endParaRPr>
          </a:p>
        </p:txBody>
      </p:sp>
      <p:sp>
        <p:nvSpPr>
          <p:cNvPr id="3" name="Espace réservé du contenu 2"/>
          <p:cNvSpPr>
            <a:spLocks noGrp="1"/>
          </p:cNvSpPr>
          <p:nvPr>
            <p:ph idx="1"/>
          </p:nvPr>
        </p:nvSpPr>
        <p:spPr/>
        <p:txBody>
          <a:bodyPr>
            <a:normAutofit/>
          </a:bodyPr>
          <a:lstStyle/>
          <a:p>
            <a:r>
              <a:rPr lang="fr-SN" b="1" dirty="0" smtClean="0">
                <a:solidFill>
                  <a:schemeClr val="tx2"/>
                </a:solidFill>
              </a:rPr>
              <a:t>Eviter le double piège : angélisme et rentabilité à double prix</a:t>
            </a:r>
          </a:p>
          <a:p>
            <a:endParaRPr lang="fr-SN" b="1" dirty="0">
              <a:solidFill>
                <a:schemeClr val="tx2"/>
              </a:solidFill>
            </a:endParaRPr>
          </a:p>
          <a:p>
            <a:r>
              <a:rPr lang="fr-SN" b="1" dirty="0" smtClean="0">
                <a:solidFill>
                  <a:schemeClr val="tx2"/>
                </a:solidFill>
              </a:rPr>
              <a:t>Soins de qualité et humanité pour tous (pauvre et riche)</a:t>
            </a:r>
          </a:p>
          <a:p>
            <a:endParaRPr lang="fr-SN" b="1" dirty="0">
              <a:solidFill>
                <a:schemeClr val="tx2"/>
              </a:solidFill>
            </a:endParaRPr>
          </a:p>
          <a:p>
            <a:r>
              <a:rPr lang="fr-SN" b="1" dirty="0" smtClean="0">
                <a:solidFill>
                  <a:schemeClr val="tx2"/>
                </a:solidFill>
              </a:rPr>
              <a:t>Identifier les problèmes grâce à un </a:t>
            </a:r>
            <a:r>
              <a:rPr lang="fr-SN" b="1" dirty="0" smtClean="0">
                <a:solidFill>
                  <a:srgbClr val="7030A0"/>
                </a:solidFill>
              </a:rPr>
              <a:t>diagnostic exhaustif</a:t>
            </a:r>
          </a:p>
          <a:p>
            <a:endParaRPr lang="fr-FR" b="1" dirty="0">
              <a:solidFill>
                <a:schemeClr val="tx2"/>
              </a:solidFill>
            </a:endParaRPr>
          </a:p>
        </p:txBody>
      </p:sp>
    </p:spTree>
    <p:extLst>
      <p:ext uri="{BB962C8B-B14F-4D97-AF65-F5344CB8AC3E}">
        <p14:creationId xmlns:p14="http://schemas.microsoft.com/office/powerpoint/2010/main" val="272538906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SN" sz="4800" b="1" dirty="0" smtClean="0">
                <a:solidFill>
                  <a:srgbClr val="C00000"/>
                </a:solidFill>
              </a:rPr>
              <a:t>Juste soins – Juste coût</a:t>
            </a:r>
            <a:endParaRPr lang="fr-FR" sz="4800" b="1" dirty="0">
              <a:solidFill>
                <a:srgbClr val="C00000"/>
              </a:solidFill>
            </a:endParaRPr>
          </a:p>
        </p:txBody>
      </p:sp>
      <p:sp>
        <p:nvSpPr>
          <p:cNvPr id="3" name="Sous-titre 2"/>
          <p:cNvSpPr>
            <a:spLocks noGrp="1"/>
          </p:cNvSpPr>
          <p:nvPr>
            <p:ph type="subTitle" idx="1"/>
          </p:nvPr>
        </p:nvSpPr>
        <p:spPr>
          <a:xfrm>
            <a:off x="467544" y="3886200"/>
            <a:ext cx="8424936" cy="1752600"/>
          </a:xfrm>
          <a:ln w="12700">
            <a:solidFill>
              <a:schemeClr val="tx1"/>
            </a:solidFill>
          </a:ln>
        </p:spPr>
        <p:txBody>
          <a:bodyPr>
            <a:normAutofit fontScale="92500" lnSpcReduction="10000"/>
          </a:bodyPr>
          <a:lstStyle/>
          <a:p>
            <a:r>
              <a:rPr lang="fr-SN" b="1" dirty="0" smtClean="0">
                <a:solidFill>
                  <a:srgbClr val="002060"/>
                </a:solidFill>
              </a:rPr>
              <a:t>Au service de la (</a:t>
            </a:r>
            <a:r>
              <a:rPr lang="fr-SN" sz="6000" b="1" dirty="0" smtClean="0">
                <a:solidFill>
                  <a:srgbClr val="FF0000"/>
                </a:solidFill>
              </a:rPr>
              <a:t>seule</a:t>
            </a:r>
            <a:r>
              <a:rPr lang="fr-SN" b="1" dirty="0" smtClean="0">
                <a:solidFill>
                  <a:srgbClr val="002060"/>
                </a:solidFill>
              </a:rPr>
              <a:t>) mission essentielle de l’hôpital : </a:t>
            </a:r>
            <a:r>
              <a:rPr lang="fr-SN" b="1" dirty="0" smtClean="0">
                <a:solidFill>
                  <a:schemeClr val="accent6">
                    <a:lumMod val="75000"/>
                  </a:schemeClr>
                </a:solidFill>
              </a:rPr>
              <a:t>assurer des soins de qualité accessibles à tous ….</a:t>
            </a:r>
            <a:endParaRPr lang="fr-FR" b="1" dirty="0">
              <a:solidFill>
                <a:schemeClr val="accent6">
                  <a:lumMod val="75000"/>
                </a:schemeClr>
              </a:solidFill>
            </a:endParaRPr>
          </a:p>
        </p:txBody>
      </p:sp>
    </p:spTree>
    <p:extLst>
      <p:ext uri="{BB962C8B-B14F-4D97-AF65-F5344CB8AC3E}">
        <p14:creationId xmlns:p14="http://schemas.microsoft.com/office/powerpoint/2010/main" val="14101365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SN" sz="4800" b="1" dirty="0" smtClean="0">
                <a:solidFill>
                  <a:srgbClr val="C00000"/>
                </a:solidFill>
              </a:rPr>
              <a:t>Juste soins</a:t>
            </a:r>
            <a:endParaRPr lang="fr-FR" sz="4800" b="1" dirty="0">
              <a:solidFill>
                <a:srgbClr val="C00000"/>
              </a:solidFill>
            </a:endParaRPr>
          </a:p>
        </p:txBody>
      </p:sp>
      <p:sp>
        <p:nvSpPr>
          <p:cNvPr id="3" name="Espace réservé du contenu 2"/>
          <p:cNvSpPr>
            <a:spLocks noGrp="1"/>
          </p:cNvSpPr>
          <p:nvPr>
            <p:ph idx="1"/>
          </p:nvPr>
        </p:nvSpPr>
        <p:spPr>
          <a:xfrm>
            <a:off x="179512" y="1700808"/>
            <a:ext cx="8784976" cy="4525963"/>
          </a:xfrm>
        </p:spPr>
        <p:txBody>
          <a:bodyPr>
            <a:normAutofit fontScale="92500"/>
          </a:bodyPr>
          <a:lstStyle/>
          <a:p>
            <a:r>
              <a:rPr lang="fr-SN" b="1" dirty="0" smtClean="0">
                <a:solidFill>
                  <a:schemeClr val="tx2"/>
                </a:solidFill>
              </a:rPr>
              <a:t>Accueil, écoute : formation de base, formation continue </a:t>
            </a:r>
            <a:r>
              <a:rPr lang="fr-SN" b="1" dirty="0" smtClean="0">
                <a:solidFill>
                  <a:srgbClr val="FF0000"/>
                </a:solidFill>
              </a:rPr>
              <a:t>(pas qu’une affaire d’agents d’accueil!)</a:t>
            </a:r>
            <a:r>
              <a:rPr lang="fr-SN" b="1" dirty="0" smtClean="0">
                <a:solidFill>
                  <a:schemeClr val="tx2"/>
                </a:solidFill>
              </a:rPr>
              <a:t>, évaluation par les usagers</a:t>
            </a:r>
          </a:p>
          <a:p>
            <a:endParaRPr lang="fr-SN" b="1" dirty="0">
              <a:solidFill>
                <a:schemeClr val="tx2"/>
              </a:solidFill>
            </a:endParaRPr>
          </a:p>
          <a:p>
            <a:r>
              <a:rPr lang="fr-SN" b="1" dirty="0" smtClean="0">
                <a:solidFill>
                  <a:schemeClr val="accent6">
                    <a:lumMod val="75000"/>
                  </a:schemeClr>
                </a:solidFill>
              </a:rPr>
              <a:t>Humaniser l’hôpital (pas seulement pour « les plus solvables ») : cadre, bâtiment </a:t>
            </a:r>
            <a:r>
              <a:rPr lang="fr-SN" b="1" u="sng" dirty="0" smtClean="0">
                <a:solidFill>
                  <a:srgbClr val="FF0000"/>
                </a:solidFill>
              </a:rPr>
              <a:t>(quelle architecture ? Quid des salles communes)</a:t>
            </a:r>
            <a:r>
              <a:rPr lang="fr-SN" b="1" dirty="0" smtClean="0">
                <a:solidFill>
                  <a:schemeClr val="accent6">
                    <a:lumMod val="75000"/>
                  </a:schemeClr>
                </a:solidFill>
              </a:rPr>
              <a:t>, toilettes, lits ….</a:t>
            </a:r>
          </a:p>
          <a:p>
            <a:pPr marL="0" indent="0">
              <a:buNone/>
            </a:pPr>
            <a:r>
              <a:rPr lang="fr-SN" b="1" dirty="0">
                <a:solidFill>
                  <a:schemeClr val="tx2"/>
                </a:solidFill>
              </a:rPr>
              <a:t>	</a:t>
            </a:r>
            <a:r>
              <a:rPr lang="fr-SN" b="1" dirty="0" smtClean="0">
                <a:solidFill>
                  <a:schemeClr val="tx2"/>
                </a:solidFill>
              </a:rPr>
              <a:t>Création d’espaces de convivialité : lecture, 	télé, wifi, espaces ludiques</a:t>
            </a:r>
            <a:endParaRPr lang="fr-FR" b="1" dirty="0">
              <a:solidFill>
                <a:schemeClr val="tx2"/>
              </a:solidFill>
            </a:endParaRPr>
          </a:p>
        </p:txBody>
      </p:sp>
    </p:spTree>
    <p:extLst>
      <p:ext uri="{BB962C8B-B14F-4D97-AF65-F5344CB8AC3E}">
        <p14:creationId xmlns:p14="http://schemas.microsoft.com/office/powerpoint/2010/main" val="21420510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SN" sz="4800" b="1" dirty="0" smtClean="0">
                <a:solidFill>
                  <a:srgbClr val="C00000"/>
                </a:solidFill>
              </a:rPr>
              <a:t>Juste soins</a:t>
            </a:r>
            <a:endParaRPr lang="fr-FR" sz="4800" b="1" dirty="0">
              <a:solidFill>
                <a:srgbClr val="C00000"/>
              </a:solidFill>
            </a:endParaRPr>
          </a:p>
        </p:txBody>
      </p:sp>
      <p:sp>
        <p:nvSpPr>
          <p:cNvPr id="3" name="Espace réservé du contenu 2"/>
          <p:cNvSpPr>
            <a:spLocks noGrp="1"/>
          </p:cNvSpPr>
          <p:nvPr>
            <p:ph idx="1"/>
          </p:nvPr>
        </p:nvSpPr>
        <p:spPr>
          <a:xfrm>
            <a:off x="452002" y="1772816"/>
            <a:ext cx="8229600" cy="4525963"/>
          </a:xfrm>
        </p:spPr>
        <p:txBody>
          <a:bodyPr>
            <a:normAutofit fontScale="92500" lnSpcReduction="20000"/>
          </a:bodyPr>
          <a:lstStyle/>
          <a:p>
            <a:r>
              <a:rPr lang="fr-SN" b="1" dirty="0" smtClean="0">
                <a:solidFill>
                  <a:schemeClr val="tx2"/>
                </a:solidFill>
              </a:rPr>
              <a:t>Médicaments essentiels au lit du malade</a:t>
            </a:r>
          </a:p>
          <a:p>
            <a:endParaRPr lang="fr-SN" b="1" dirty="0">
              <a:solidFill>
                <a:schemeClr val="tx2"/>
              </a:solidFill>
            </a:endParaRPr>
          </a:p>
          <a:p>
            <a:r>
              <a:rPr lang="fr-SN" b="1" dirty="0" smtClean="0">
                <a:solidFill>
                  <a:schemeClr val="tx2"/>
                </a:solidFill>
              </a:rPr>
              <a:t>Dispositifs médicaux adaptés</a:t>
            </a:r>
          </a:p>
          <a:p>
            <a:endParaRPr lang="fr-SN" b="1" dirty="0">
              <a:solidFill>
                <a:schemeClr val="tx2"/>
              </a:solidFill>
            </a:endParaRPr>
          </a:p>
          <a:p>
            <a:r>
              <a:rPr lang="fr-SN" b="1" dirty="0" smtClean="0">
                <a:solidFill>
                  <a:schemeClr val="tx2"/>
                </a:solidFill>
              </a:rPr>
              <a:t>Equipements modernes</a:t>
            </a:r>
          </a:p>
          <a:p>
            <a:endParaRPr lang="fr-SN" b="1" dirty="0">
              <a:solidFill>
                <a:schemeClr val="tx2"/>
              </a:solidFill>
            </a:endParaRPr>
          </a:p>
          <a:p>
            <a:r>
              <a:rPr lang="fr-SN" b="1" dirty="0" smtClean="0">
                <a:solidFill>
                  <a:schemeClr val="tx2"/>
                </a:solidFill>
              </a:rPr>
              <a:t>Développer toutes les activités en privilégiant non pas la rentabilité mais le service (de qualité) rendu au patient </a:t>
            </a:r>
            <a:r>
              <a:rPr lang="fr-SN" b="1" dirty="0" smtClean="0">
                <a:solidFill>
                  <a:srgbClr val="7030A0"/>
                </a:solidFill>
              </a:rPr>
              <a:t>(les activités rentables finançant les « non rentables »)</a:t>
            </a:r>
            <a:endParaRPr lang="fr-FR" b="1" dirty="0">
              <a:solidFill>
                <a:srgbClr val="7030A0"/>
              </a:solidFill>
            </a:endParaRPr>
          </a:p>
        </p:txBody>
      </p:sp>
    </p:spTree>
    <p:extLst>
      <p:ext uri="{BB962C8B-B14F-4D97-AF65-F5344CB8AC3E}">
        <p14:creationId xmlns:p14="http://schemas.microsoft.com/office/powerpoint/2010/main" val="20659549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SN" sz="4800" b="1" dirty="0" smtClean="0">
                <a:solidFill>
                  <a:srgbClr val="C00000"/>
                </a:solidFill>
              </a:rPr>
              <a:t>Juste soins</a:t>
            </a:r>
            <a:endParaRPr lang="fr-FR" sz="4800" b="1" dirty="0">
              <a:solidFill>
                <a:srgbClr val="C00000"/>
              </a:solidFill>
            </a:endParaRPr>
          </a:p>
        </p:txBody>
      </p:sp>
      <p:sp>
        <p:nvSpPr>
          <p:cNvPr id="3" name="Espace réservé du contenu 2"/>
          <p:cNvSpPr>
            <a:spLocks noGrp="1"/>
          </p:cNvSpPr>
          <p:nvPr>
            <p:ph idx="1"/>
          </p:nvPr>
        </p:nvSpPr>
        <p:spPr>
          <a:xfrm>
            <a:off x="215516" y="2060848"/>
            <a:ext cx="8712968" cy="4525963"/>
          </a:xfrm>
        </p:spPr>
        <p:txBody>
          <a:bodyPr>
            <a:normAutofit/>
          </a:bodyPr>
          <a:lstStyle/>
          <a:p>
            <a:r>
              <a:rPr lang="fr-SN" sz="4000" b="1" dirty="0" smtClean="0">
                <a:solidFill>
                  <a:srgbClr val="7030A0"/>
                </a:solidFill>
              </a:rPr>
              <a:t>(</a:t>
            </a:r>
            <a:r>
              <a:rPr lang="fr-SN" sz="4000" b="1" dirty="0" err="1" smtClean="0">
                <a:solidFill>
                  <a:srgbClr val="7030A0"/>
                </a:solidFill>
              </a:rPr>
              <a:t>Re</a:t>
            </a:r>
            <a:r>
              <a:rPr lang="fr-SN" sz="4000" b="1" dirty="0" smtClean="0">
                <a:solidFill>
                  <a:srgbClr val="7030A0"/>
                </a:solidFill>
              </a:rPr>
              <a:t>) créer des équipes : </a:t>
            </a:r>
          </a:p>
          <a:p>
            <a:pPr lvl="1"/>
            <a:r>
              <a:rPr lang="fr-SN" sz="3600" b="1" dirty="0" smtClean="0">
                <a:solidFill>
                  <a:schemeClr val="tx2"/>
                </a:solidFill>
              </a:rPr>
              <a:t> </a:t>
            </a:r>
            <a:r>
              <a:rPr lang="fr-SN" sz="3200" b="1" dirty="0" smtClean="0">
                <a:solidFill>
                  <a:schemeClr val="tx2"/>
                </a:solidFill>
              </a:rPr>
              <a:t>la médecine ne se fait pas en carrière solo et n’est pas une « vache laitière » à rentabiliser ! </a:t>
            </a:r>
          </a:p>
          <a:p>
            <a:pPr marL="457200" lvl="1" indent="0">
              <a:buNone/>
            </a:pPr>
            <a:r>
              <a:rPr lang="fr-SN" sz="3200" b="1" dirty="0">
                <a:solidFill>
                  <a:schemeClr val="tx2"/>
                </a:solidFill>
              </a:rPr>
              <a:t>	</a:t>
            </a:r>
          </a:p>
          <a:p>
            <a:pPr marL="457200" lvl="1" indent="0">
              <a:buNone/>
            </a:pPr>
            <a:r>
              <a:rPr lang="fr-SN" sz="3200" b="1" dirty="0" smtClean="0">
                <a:solidFill>
                  <a:schemeClr val="tx2"/>
                </a:solidFill>
              </a:rPr>
              <a:t>	(équipes médicales, paramédicales, 	diététiciens, psychologues…)</a:t>
            </a:r>
            <a:endParaRPr lang="fr-FR" sz="3200" b="1" dirty="0">
              <a:solidFill>
                <a:schemeClr val="tx2"/>
              </a:solidFill>
            </a:endParaRPr>
          </a:p>
        </p:txBody>
      </p:sp>
      <p:sp>
        <p:nvSpPr>
          <p:cNvPr id="4" name="Flèche courbée vers le bas 3"/>
          <p:cNvSpPr/>
          <p:nvPr/>
        </p:nvSpPr>
        <p:spPr>
          <a:xfrm rot="2330022">
            <a:off x="4059563" y="3894229"/>
            <a:ext cx="1024875" cy="652625"/>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5407085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1441" y="0"/>
            <a:ext cx="8229600" cy="1143000"/>
          </a:xfrm>
        </p:spPr>
        <p:txBody>
          <a:bodyPr>
            <a:normAutofit/>
          </a:bodyPr>
          <a:lstStyle/>
          <a:p>
            <a:r>
              <a:rPr lang="fr-SN" sz="4800" b="1" dirty="0" smtClean="0">
                <a:solidFill>
                  <a:srgbClr val="C00000"/>
                </a:solidFill>
              </a:rPr>
              <a:t>Juste coût</a:t>
            </a:r>
            <a:endParaRPr lang="fr-FR" sz="4800" b="1" dirty="0">
              <a:solidFill>
                <a:srgbClr val="C00000"/>
              </a:solidFill>
            </a:endParaRPr>
          </a:p>
        </p:txBody>
      </p:sp>
      <p:sp>
        <p:nvSpPr>
          <p:cNvPr id="3" name="Espace réservé du contenu 2"/>
          <p:cNvSpPr>
            <a:spLocks noGrp="1"/>
          </p:cNvSpPr>
          <p:nvPr>
            <p:ph idx="1"/>
          </p:nvPr>
        </p:nvSpPr>
        <p:spPr>
          <a:xfrm>
            <a:off x="153852" y="1259632"/>
            <a:ext cx="8568952" cy="5049688"/>
          </a:xfrm>
        </p:spPr>
        <p:txBody>
          <a:bodyPr>
            <a:noAutofit/>
          </a:bodyPr>
          <a:lstStyle/>
          <a:p>
            <a:r>
              <a:rPr lang="fr-SN" b="1" dirty="0" smtClean="0">
                <a:solidFill>
                  <a:schemeClr val="tx2"/>
                </a:solidFill>
              </a:rPr>
              <a:t>Former, avoir des algorithmes, des procédures </a:t>
            </a:r>
          </a:p>
          <a:p>
            <a:endParaRPr lang="fr-SN" sz="2000" b="1" dirty="0">
              <a:solidFill>
                <a:schemeClr val="tx2"/>
              </a:solidFill>
            </a:endParaRPr>
          </a:p>
          <a:p>
            <a:r>
              <a:rPr lang="fr-SN" b="1" dirty="0" smtClean="0">
                <a:solidFill>
                  <a:schemeClr val="tx2"/>
                </a:solidFill>
              </a:rPr>
              <a:t>Assurer un suivi, évaluer</a:t>
            </a:r>
          </a:p>
          <a:p>
            <a:endParaRPr lang="fr-SN" sz="2000" b="1" dirty="0">
              <a:solidFill>
                <a:schemeClr val="tx2"/>
              </a:solidFill>
            </a:endParaRPr>
          </a:p>
          <a:p>
            <a:r>
              <a:rPr lang="fr-SN" b="1" dirty="0" smtClean="0">
                <a:solidFill>
                  <a:schemeClr val="tx2"/>
                </a:solidFill>
              </a:rPr>
              <a:t>Revoir la législation et les modalités d’acquisition des équipements </a:t>
            </a:r>
            <a:r>
              <a:rPr lang="fr-SN" b="1" dirty="0" smtClean="0">
                <a:solidFill>
                  <a:srgbClr val="FF0000"/>
                </a:solidFill>
              </a:rPr>
              <a:t>(ne soyons pas des pauvres qui achètent plus cher!)</a:t>
            </a:r>
          </a:p>
          <a:p>
            <a:endParaRPr lang="fr-SN" sz="2000" b="1" dirty="0">
              <a:solidFill>
                <a:schemeClr val="tx2"/>
              </a:solidFill>
            </a:endParaRPr>
          </a:p>
          <a:p>
            <a:r>
              <a:rPr lang="fr-SN" b="1" dirty="0" smtClean="0">
                <a:solidFill>
                  <a:schemeClr val="tx2"/>
                </a:solidFill>
              </a:rPr>
              <a:t>Médicaments (génériques) « </a:t>
            </a:r>
            <a:r>
              <a:rPr lang="fr-SN" b="1" dirty="0" err="1" smtClean="0">
                <a:solidFill>
                  <a:schemeClr val="tx2"/>
                </a:solidFill>
              </a:rPr>
              <a:t>cost</a:t>
            </a:r>
            <a:r>
              <a:rPr lang="fr-SN" b="1" dirty="0" smtClean="0">
                <a:solidFill>
                  <a:schemeClr val="tx2"/>
                </a:solidFill>
              </a:rPr>
              <a:t>-effective » et fondés sur les preuves</a:t>
            </a:r>
            <a:endParaRPr lang="fr-FR" b="1" dirty="0">
              <a:solidFill>
                <a:schemeClr val="tx2"/>
              </a:solidFill>
            </a:endParaRPr>
          </a:p>
        </p:txBody>
      </p:sp>
    </p:spTree>
    <p:extLst>
      <p:ext uri="{BB962C8B-B14F-4D97-AF65-F5344CB8AC3E}">
        <p14:creationId xmlns:p14="http://schemas.microsoft.com/office/powerpoint/2010/main" val="2339311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normAutofit/>
          </a:bodyPr>
          <a:lstStyle/>
          <a:p>
            <a:r>
              <a:rPr lang="fr-SN" sz="4800" b="1" dirty="0" smtClean="0">
                <a:solidFill>
                  <a:srgbClr val="C00000"/>
                </a:solidFill>
              </a:rPr>
              <a:t>Un autre management</a:t>
            </a:r>
            <a:endParaRPr lang="fr-FR" sz="4800" b="1" dirty="0">
              <a:solidFill>
                <a:srgbClr val="C00000"/>
              </a:solidFill>
            </a:endParaRPr>
          </a:p>
        </p:txBody>
      </p:sp>
      <p:sp>
        <p:nvSpPr>
          <p:cNvPr id="3" name="Espace réservé du contenu 2"/>
          <p:cNvSpPr>
            <a:spLocks noGrp="1"/>
          </p:cNvSpPr>
          <p:nvPr>
            <p:ph idx="1"/>
          </p:nvPr>
        </p:nvSpPr>
        <p:spPr>
          <a:xfrm>
            <a:off x="215516" y="1628800"/>
            <a:ext cx="8712968" cy="4525963"/>
          </a:xfrm>
        </p:spPr>
        <p:txBody>
          <a:bodyPr>
            <a:normAutofit fontScale="85000" lnSpcReduction="20000"/>
          </a:bodyPr>
          <a:lstStyle/>
          <a:p>
            <a:r>
              <a:rPr lang="fr-SN" b="1" dirty="0" smtClean="0">
                <a:solidFill>
                  <a:schemeClr val="tx2"/>
                </a:solidFill>
              </a:rPr>
              <a:t>Une (vraie) communauté hospitalière (soignants, gestionnaires, patients, populations…)</a:t>
            </a:r>
          </a:p>
          <a:p>
            <a:endParaRPr lang="fr-SN" b="1" dirty="0">
              <a:solidFill>
                <a:schemeClr val="tx2"/>
              </a:solidFill>
            </a:endParaRPr>
          </a:p>
          <a:p>
            <a:r>
              <a:rPr lang="fr-SN" b="1" dirty="0" smtClean="0">
                <a:solidFill>
                  <a:schemeClr val="tx2"/>
                </a:solidFill>
              </a:rPr>
              <a:t>Approche </a:t>
            </a:r>
            <a:r>
              <a:rPr lang="fr-SN" b="1" dirty="0">
                <a:solidFill>
                  <a:schemeClr val="tx2"/>
                </a:solidFill>
              </a:rPr>
              <a:t>inclusive </a:t>
            </a:r>
            <a:r>
              <a:rPr lang="fr-SN" b="1" dirty="0" smtClean="0">
                <a:solidFill>
                  <a:srgbClr val="C00000"/>
                </a:solidFill>
              </a:rPr>
              <a:t>(et cogestion) </a:t>
            </a:r>
            <a:r>
              <a:rPr lang="fr-SN" b="1" dirty="0" smtClean="0">
                <a:solidFill>
                  <a:schemeClr val="tx2"/>
                </a:solidFill>
              </a:rPr>
              <a:t>centrée </a:t>
            </a:r>
            <a:r>
              <a:rPr lang="fr-SN" b="1" dirty="0">
                <a:solidFill>
                  <a:schemeClr val="tx2"/>
                </a:solidFill>
              </a:rPr>
              <a:t>sur la qualité des soins et non sur </a:t>
            </a:r>
            <a:r>
              <a:rPr lang="fr-SN" b="1" dirty="0" smtClean="0">
                <a:solidFill>
                  <a:schemeClr val="tx2"/>
                </a:solidFill>
              </a:rPr>
              <a:t>la seule  </a:t>
            </a:r>
            <a:r>
              <a:rPr lang="fr-SN" b="1" dirty="0">
                <a:solidFill>
                  <a:schemeClr val="tx2"/>
                </a:solidFill>
              </a:rPr>
              <a:t>logique « gestionnaire </a:t>
            </a:r>
            <a:r>
              <a:rPr lang="fr-SN" b="1" dirty="0" smtClean="0">
                <a:solidFill>
                  <a:schemeClr val="tx2"/>
                </a:solidFill>
              </a:rPr>
              <a:t>»</a:t>
            </a:r>
          </a:p>
          <a:p>
            <a:endParaRPr lang="fr-SN" b="1" dirty="0">
              <a:solidFill>
                <a:schemeClr val="tx2"/>
              </a:solidFill>
            </a:endParaRPr>
          </a:p>
          <a:p>
            <a:r>
              <a:rPr lang="fr-SN" sz="3800" b="1" dirty="0">
                <a:solidFill>
                  <a:srgbClr val="FF0000"/>
                </a:solidFill>
              </a:rPr>
              <a:t>Des soignants au cœur des orientations stratégiques</a:t>
            </a:r>
          </a:p>
          <a:p>
            <a:pPr marL="0" indent="0">
              <a:buNone/>
            </a:pPr>
            <a:endParaRPr lang="fr-SN" b="1" dirty="0" smtClean="0">
              <a:solidFill>
                <a:schemeClr val="tx2"/>
              </a:solidFill>
            </a:endParaRPr>
          </a:p>
          <a:p>
            <a:r>
              <a:rPr lang="fr-SN" b="1" dirty="0" smtClean="0">
                <a:solidFill>
                  <a:schemeClr val="tx2"/>
                </a:solidFill>
              </a:rPr>
              <a:t>Promotion interne par une formation adaptée aux besoins</a:t>
            </a:r>
            <a:endParaRPr lang="fr-FR" b="1" dirty="0">
              <a:solidFill>
                <a:schemeClr val="tx2"/>
              </a:solidFill>
            </a:endParaRPr>
          </a:p>
        </p:txBody>
      </p:sp>
    </p:spTree>
    <p:extLst>
      <p:ext uri="{BB962C8B-B14F-4D97-AF65-F5344CB8AC3E}">
        <p14:creationId xmlns:p14="http://schemas.microsoft.com/office/powerpoint/2010/main" val="985007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2759" y="-25955"/>
            <a:ext cx="8229600" cy="1143000"/>
          </a:xfrm>
        </p:spPr>
        <p:txBody>
          <a:bodyPr>
            <a:normAutofit/>
          </a:bodyPr>
          <a:lstStyle/>
          <a:p>
            <a:r>
              <a:rPr lang="fr-SN" sz="4800" b="1" dirty="0" smtClean="0">
                <a:solidFill>
                  <a:srgbClr val="C00000"/>
                </a:solidFill>
              </a:rPr>
              <a:t>Un autre management</a:t>
            </a:r>
            <a:endParaRPr lang="fr-FR" sz="4800" b="1" dirty="0">
              <a:solidFill>
                <a:srgbClr val="C00000"/>
              </a:solidFill>
            </a:endParaRPr>
          </a:p>
        </p:txBody>
      </p:sp>
      <p:sp>
        <p:nvSpPr>
          <p:cNvPr id="3" name="Espace réservé du contenu 2"/>
          <p:cNvSpPr>
            <a:spLocks noGrp="1"/>
          </p:cNvSpPr>
          <p:nvPr>
            <p:ph idx="1"/>
          </p:nvPr>
        </p:nvSpPr>
        <p:spPr>
          <a:xfrm>
            <a:off x="107504" y="1396326"/>
            <a:ext cx="8544855" cy="5445955"/>
          </a:xfrm>
        </p:spPr>
        <p:txBody>
          <a:bodyPr>
            <a:noAutofit/>
          </a:bodyPr>
          <a:lstStyle/>
          <a:p>
            <a:pPr marL="0" indent="0">
              <a:buNone/>
            </a:pPr>
            <a:endParaRPr lang="fr-SN" sz="800" b="1" dirty="0" smtClean="0">
              <a:solidFill>
                <a:schemeClr val="tx2"/>
              </a:solidFill>
            </a:endParaRPr>
          </a:p>
          <a:p>
            <a:r>
              <a:rPr lang="fr-SN" sz="2800" b="1" dirty="0" smtClean="0">
                <a:solidFill>
                  <a:schemeClr val="tx2"/>
                </a:solidFill>
              </a:rPr>
              <a:t>Recrutement transparent (fondé sur les besoins, appel à candidature…)</a:t>
            </a:r>
          </a:p>
          <a:p>
            <a:endParaRPr lang="fr-SN" sz="1600" b="1" dirty="0">
              <a:solidFill>
                <a:schemeClr val="tx2"/>
              </a:solidFill>
            </a:endParaRPr>
          </a:p>
          <a:p>
            <a:r>
              <a:rPr lang="fr-SN" sz="2800" b="1" dirty="0" smtClean="0">
                <a:solidFill>
                  <a:schemeClr val="tx2"/>
                </a:solidFill>
              </a:rPr>
              <a:t>Maîtrise de la charge salariale et des effectifs</a:t>
            </a:r>
          </a:p>
          <a:p>
            <a:endParaRPr lang="fr-SN" sz="1600" b="1" dirty="0">
              <a:solidFill>
                <a:schemeClr val="tx2"/>
              </a:solidFill>
            </a:endParaRPr>
          </a:p>
          <a:p>
            <a:r>
              <a:rPr lang="fr-SN" sz="2800" b="1" dirty="0" smtClean="0">
                <a:solidFill>
                  <a:schemeClr val="tx2"/>
                </a:solidFill>
              </a:rPr>
              <a:t>Externalisation pour éviter des recrutements moins prioritaires (gardiennage, cuisine, nettoiement…)</a:t>
            </a:r>
          </a:p>
          <a:p>
            <a:endParaRPr lang="fr-SN" sz="1600" b="1" dirty="0">
              <a:solidFill>
                <a:schemeClr val="tx2"/>
              </a:solidFill>
            </a:endParaRPr>
          </a:p>
          <a:p>
            <a:r>
              <a:rPr lang="fr-SN" sz="2800" b="1" dirty="0" smtClean="0">
                <a:solidFill>
                  <a:schemeClr val="tx2"/>
                </a:solidFill>
              </a:rPr>
              <a:t>Réduire les dépenses inutiles et optimiser l’utilisation des deniers</a:t>
            </a:r>
            <a:endParaRPr lang="fr-SN" sz="2800" b="1" dirty="0">
              <a:solidFill>
                <a:schemeClr val="tx2"/>
              </a:solidFill>
            </a:endParaRPr>
          </a:p>
          <a:p>
            <a:pPr marL="0" indent="0">
              <a:buNone/>
            </a:pPr>
            <a:endParaRPr lang="fr-SN" sz="2800" b="1" dirty="0" smtClean="0">
              <a:solidFill>
                <a:schemeClr val="tx2"/>
              </a:solidFill>
            </a:endParaRPr>
          </a:p>
        </p:txBody>
      </p:sp>
    </p:spTree>
    <p:extLst>
      <p:ext uri="{BB962C8B-B14F-4D97-AF65-F5344CB8AC3E}">
        <p14:creationId xmlns:p14="http://schemas.microsoft.com/office/powerpoint/2010/main" val="31167788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Picture 6" descr="http://www.cl-cgt.fr/IMG/arton349.jpg"/>
          <p:cNvPicPr>
            <a:picLocks noChangeAspect="1" noChangeArrowheads="1"/>
          </p:cNvPicPr>
          <p:nvPr/>
        </p:nvPicPr>
        <p:blipFill>
          <a:blip r:embed="rId2" cstate="print"/>
          <a:srcRect/>
          <a:stretch>
            <a:fillRect/>
          </a:stretch>
        </p:blipFill>
        <p:spPr bwMode="auto">
          <a:xfrm>
            <a:off x="1" y="0"/>
            <a:ext cx="3563888" cy="4127252"/>
          </a:xfrm>
          <a:prstGeom prst="rect">
            <a:avLst/>
          </a:prstGeom>
          <a:noFill/>
        </p:spPr>
      </p:pic>
      <p:pic>
        <p:nvPicPr>
          <p:cNvPr id="5" name="Picture 10" descr="http://toulonendirect.info/images/greviste.gif"/>
          <p:cNvPicPr>
            <a:picLocks noChangeAspect="1" noChangeArrowheads="1"/>
          </p:cNvPicPr>
          <p:nvPr/>
        </p:nvPicPr>
        <p:blipFill>
          <a:blip r:embed="rId3" cstate="print"/>
          <a:srcRect/>
          <a:stretch>
            <a:fillRect/>
          </a:stretch>
        </p:blipFill>
        <p:spPr bwMode="auto">
          <a:xfrm>
            <a:off x="3491880" y="0"/>
            <a:ext cx="2736304" cy="3068960"/>
          </a:xfrm>
          <a:prstGeom prst="rect">
            <a:avLst/>
          </a:prstGeom>
          <a:noFill/>
        </p:spPr>
      </p:pic>
      <p:pic>
        <p:nvPicPr>
          <p:cNvPr id="6" name="Picture 4" descr="http://4.bp.blogspot.com/_AMIlu0ZvpAc/TLQcgNm5jiI/AAAAAAAAAes/nHLTBVhjZ9o/s1600/france-en-greve.jpg"/>
          <p:cNvPicPr>
            <a:picLocks noChangeAspect="1" noChangeArrowheads="1"/>
          </p:cNvPicPr>
          <p:nvPr/>
        </p:nvPicPr>
        <p:blipFill>
          <a:blip r:embed="rId4" cstate="print"/>
          <a:srcRect/>
          <a:stretch>
            <a:fillRect/>
          </a:stretch>
        </p:blipFill>
        <p:spPr bwMode="auto">
          <a:xfrm>
            <a:off x="4067944" y="3140968"/>
            <a:ext cx="5292080" cy="3717032"/>
          </a:xfrm>
          <a:prstGeom prst="rect">
            <a:avLst/>
          </a:prstGeom>
          <a:noFill/>
        </p:spPr>
      </p:pic>
      <p:pic>
        <p:nvPicPr>
          <p:cNvPr id="7" name="Picture 2" descr="http://independantexpress.com/wp-content/uploads/2012/10/greve.jpg"/>
          <p:cNvPicPr>
            <a:picLocks noChangeAspect="1" noChangeArrowheads="1"/>
          </p:cNvPicPr>
          <p:nvPr/>
        </p:nvPicPr>
        <p:blipFill>
          <a:blip r:embed="rId5" cstate="print"/>
          <a:srcRect/>
          <a:stretch>
            <a:fillRect/>
          </a:stretch>
        </p:blipFill>
        <p:spPr bwMode="auto">
          <a:xfrm>
            <a:off x="0" y="3068960"/>
            <a:ext cx="4309867" cy="3789040"/>
          </a:xfrm>
          <a:prstGeom prst="rect">
            <a:avLst/>
          </a:prstGeom>
          <a:noFill/>
        </p:spPr>
      </p:pic>
      <p:pic>
        <p:nvPicPr>
          <p:cNvPr id="8" name="Picture 10" descr="http://toulonendirect.info/images/greviste.gif"/>
          <p:cNvPicPr>
            <a:picLocks noChangeAspect="1" noChangeArrowheads="1"/>
          </p:cNvPicPr>
          <p:nvPr/>
        </p:nvPicPr>
        <p:blipFill>
          <a:blip r:embed="rId3" cstate="print"/>
          <a:srcRect/>
          <a:stretch>
            <a:fillRect/>
          </a:stretch>
        </p:blipFill>
        <p:spPr bwMode="auto">
          <a:xfrm>
            <a:off x="6407696" y="0"/>
            <a:ext cx="2736304" cy="3068960"/>
          </a:xfrm>
          <a:prstGeom prst="rect">
            <a:avLst/>
          </a:prstGeom>
          <a:noFill/>
        </p:spPr>
      </p:pic>
      <p:sp>
        <p:nvSpPr>
          <p:cNvPr id="9" name="Rectangle à coins arrondis 8"/>
          <p:cNvSpPr/>
          <p:nvPr/>
        </p:nvSpPr>
        <p:spPr>
          <a:xfrm>
            <a:off x="3491880" y="0"/>
            <a:ext cx="1584176" cy="10527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b="1" dirty="0" err="1" smtClean="0"/>
              <a:t>Fighting</a:t>
            </a:r>
            <a:r>
              <a:rPr lang="fr-FR" b="1" dirty="0" smtClean="0"/>
              <a:t> </a:t>
            </a:r>
          </a:p>
          <a:p>
            <a:pPr algn="ctr"/>
            <a:r>
              <a:rPr lang="fr-FR" b="1" dirty="0" smtClean="0"/>
              <a:t>AIDS</a:t>
            </a:r>
            <a:endParaRPr lang="fr-FR" b="1" dirty="0"/>
          </a:p>
        </p:txBody>
      </p:sp>
      <p:sp>
        <p:nvSpPr>
          <p:cNvPr id="10" name="Rectangle à coins arrondis 9"/>
          <p:cNvSpPr/>
          <p:nvPr/>
        </p:nvSpPr>
        <p:spPr>
          <a:xfrm>
            <a:off x="6300192" y="0"/>
            <a:ext cx="1584176" cy="10527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b="1" dirty="0" err="1" smtClean="0"/>
              <a:t>Fighting</a:t>
            </a:r>
            <a:r>
              <a:rPr lang="fr-FR" b="1" dirty="0" smtClean="0"/>
              <a:t> </a:t>
            </a:r>
          </a:p>
          <a:p>
            <a:pPr algn="ctr"/>
            <a:r>
              <a:rPr lang="fr-FR" b="1" dirty="0" smtClean="0"/>
              <a:t>TB</a:t>
            </a:r>
            <a:endParaRPr lang="fr-FR" b="1" dirty="0"/>
          </a:p>
        </p:txBody>
      </p:sp>
      <p:sp>
        <p:nvSpPr>
          <p:cNvPr id="11" name="Rectangle 10"/>
          <p:cNvSpPr/>
          <p:nvPr/>
        </p:nvSpPr>
        <p:spPr>
          <a:xfrm>
            <a:off x="683568" y="764704"/>
            <a:ext cx="2088232" cy="108012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t>Roll back cancer</a:t>
            </a:r>
            <a:endParaRPr lang="fr-FR" sz="2000" b="1" dirty="0"/>
          </a:p>
        </p:txBody>
      </p:sp>
      <p:sp>
        <p:nvSpPr>
          <p:cNvPr id="12" name="Rectangle à coins arrondis 11"/>
          <p:cNvSpPr/>
          <p:nvPr/>
        </p:nvSpPr>
        <p:spPr>
          <a:xfrm rot="912309">
            <a:off x="1259632" y="3140968"/>
            <a:ext cx="2736304" cy="14401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2400" b="1" dirty="0" err="1" smtClean="0"/>
              <a:t>Against</a:t>
            </a:r>
            <a:r>
              <a:rPr lang="fr-FR" sz="2400" b="1" dirty="0" smtClean="0"/>
              <a:t> malaria</a:t>
            </a:r>
            <a:endParaRPr lang="fr-FR" sz="2400" b="1" dirty="0"/>
          </a:p>
        </p:txBody>
      </p:sp>
      <p:sp>
        <p:nvSpPr>
          <p:cNvPr id="13" name="Rectangle 12"/>
          <p:cNvSpPr/>
          <p:nvPr/>
        </p:nvSpPr>
        <p:spPr>
          <a:xfrm rot="20591985">
            <a:off x="4388560" y="2873989"/>
            <a:ext cx="4248472" cy="156894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err="1" smtClean="0"/>
              <a:t>Fighting</a:t>
            </a:r>
            <a:r>
              <a:rPr lang="fr-FR" sz="4000" b="1" dirty="0" smtClean="0"/>
              <a:t> </a:t>
            </a:r>
            <a:r>
              <a:rPr lang="fr-FR" sz="4000" b="1" dirty="0" err="1" smtClean="0"/>
              <a:t>everything</a:t>
            </a:r>
            <a:endParaRPr lang="fr-FR" sz="4000" b="1" dirty="0"/>
          </a:p>
        </p:txBody>
      </p:sp>
      <p:sp>
        <p:nvSpPr>
          <p:cNvPr id="14" name="Rectangle 13"/>
          <p:cNvSpPr/>
          <p:nvPr/>
        </p:nvSpPr>
        <p:spPr>
          <a:xfrm>
            <a:off x="3563888" y="2708920"/>
            <a:ext cx="1224136" cy="28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3131840" y="2492896"/>
            <a:ext cx="2088232" cy="108012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t>Hypertension</a:t>
            </a:r>
            <a:endParaRPr lang="fr-FR" sz="2000" b="1" dirty="0"/>
          </a:p>
        </p:txBody>
      </p:sp>
      <p:pic>
        <p:nvPicPr>
          <p:cNvPr id="17" name="Picture 2" descr="http://independantexpress.com/wp-content/uploads/2012/10/greve.jpg"/>
          <p:cNvPicPr>
            <a:picLocks noChangeAspect="1" noChangeArrowheads="1"/>
          </p:cNvPicPr>
          <p:nvPr/>
        </p:nvPicPr>
        <p:blipFill>
          <a:blip r:embed="rId5" cstate="print"/>
          <a:srcRect/>
          <a:stretch>
            <a:fillRect/>
          </a:stretch>
        </p:blipFill>
        <p:spPr bwMode="auto">
          <a:xfrm>
            <a:off x="3203848" y="4832202"/>
            <a:ext cx="2304256" cy="2025798"/>
          </a:xfrm>
          <a:prstGeom prst="rect">
            <a:avLst/>
          </a:prstGeom>
          <a:noFill/>
        </p:spPr>
      </p:pic>
      <p:sp>
        <p:nvSpPr>
          <p:cNvPr id="18" name="Rectangle à coins arrondis 17"/>
          <p:cNvSpPr/>
          <p:nvPr/>
        </p:nvSpPr>
        <p:spPr>
          <a:xfrm rot="676256">
            <a:off x="3923928" y="4797152"/>
            <a:ext cx="1584176"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b="1" dirty="0" err="1" smtClean="0"/>
              <a:t>Chagas</a:t>
            </a:r>
            <a:r>
              <a:rPr lang="fr-FR" b="1" dirty="0" smtClean="0"/>
              <a:t> </a:t>
            </a:r>
            <a:r>
              <a:rPr lang="fr-FR" b="1" dirty="0" err="1" smtClean="0"/>
              <a:t>disease</a:t>
            </a:r>
            <a:endParaRPr lang="fr-FR" b="1" dirty="0"/>
          </a:p>
        </p:txBody>
      </p:sp>
    </p:spTree>
    <p:extLst>
      <p:ext uri="{BB962C8B-B14F-4D97-AF65-F5344CB8AC3E}">
        <p14:creationId xmlns:p14="http://schemas.microsoft.com/office/powerpoint/2010/main" val="112306188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SN" sz="4800" b="1" dirty="0" smtClean="0">
                <a:solidFill>
                  <a:srgbClr val="C00000"/>
                </a:solidFill>
              </a:rPr>
              <a:t>Une répartition efficiente des ressources</a:t>
            </a:r>
            <a:endParaRPr lang="fr-FR" sz="4800" b="1" dirty="0">
              <a:solidFill>
                <a:srgbClr val="C00000"/>
              </a:solidFill>
            </a:endParaRPr>
          </a:p>
        </p:txBody>
      </p:sp>
      <p:sp>
        <p:nvSpPr>
          <p:cNvPr id="3" name="Espace réservé du contenu 2"/>
          <p:cNvSpPr>
            <a:spLocks noGrp="1"/>
          </p:cNvSpPr>
          <p:nvPr>
            <p:ph idx="1"/>
          </p:nvPr>
        </p:nvSpPr>
        <p:spPr>
          <a:xfrm>
            <a:off x="457200" y="1916832"/>
            <a:ext cx="8229600" cy="4525963"/>
          </a:xfrm>
        </p:spPr>
        <p:txBody>
          <a:bodyPr>
            <a:normAutofit fontScale="92500" lnSpcReduction="10000"/>
          </a:bodyPr>
          <a:lstStyle/>
          <a:p>
            <a:r>
              <a:rPr lang="fr-SN" b="1" dirty="0" smtClean="0">
                <a:solidFill>
                  <a:schemeClr val="tx2"/>
                </a:solidFill>
              </a:rPr>
              <a:t>Des investissements soutenus et protégés</a:t>
            </a:r>
          </a:p>
          <a:p>
            <a:endParaRPr lang="fr-SN" b="1" dirty="0">
              <a:solidFill>
                <a:schemeClr val="tx2"/>
              </a:solidFill>
            </a:endParaRPr>
          </a:p>
          <a:p>
            <a:r>
              <a:rPr lang="fr-SN" b="1" dirty="0">
                <a:solidFill>
                  <a:schemeClr val="tx2"/>
                </a:solidFill>
              </a:rPr>
              <a:t>Substituer à la verticalisation des programmes une intégration et une cohérence de l’ensemble du système (fonds de « la maladie » mais ressources pour la santé…)</a:t>
            </a:r>
            <a:endParaRPr lang="fr-FR" b="1" dirty="0">
              <a:solidFill>
                <a:schemeClr val="tx2"/>
              </a:solidFill>
            </a:endParaRPr>
          </a:p>
          <a:p>
            <a:endParaRPr lang="fr-SN" b="1" dirty="0" smtClean="0">
              <a:solidFill>
                <a:schemeClr val="tx2"/>
              </a:solidFill>
            </a:endParaRPr>
          </a:p>
          <a:p>
            <a:r>
              <a:rPr lang="fr-SN" b="1" dirty="0" smtClean="0">
                <a:solidFill>
                  <a:schemeClr val="tx2"/>
                </a:solidFill>
              </a:rPr>
              <a:t>Une vision et un engagement au plus haut sommet de l’Etat</a:t>
            </a:r>
          </a:p>
          <a:p>
            <a:endParaRPr lang="fr-SN" b="1" dirty="0">
              <a:solidFill>
                <a:schemeClr val="tx2"/>
              </a:solidFill>
            </a:endParaRPr>
          </a:p>
        </p:txBody>
      </p:sp>
    </p:spTree>
    <p:extLst>
      <p:ext uri="{BB962C8B-B14F-4D97-AF65-F5344CB8AC3E}">
        <p14:creationId xmlns:p14="http://schemas.microsoft.com/office/powerpoint/2010/main" val="1425169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11959" y="274638"/>
            <a:ext cx="4930093" cy="6428877"/>
          </a:xfrm>
        </p:spPr>
      </p:pic>
      <p:sp>
        <p:nvSpPr>
          <p:cNvPr id="3" name="Rectangle 2"/>
          <p:cNvSpPr/>
          <p:nvPr/>
        </p:nvSpPr>
        <p:spPr>
          <a:xfrm>
            <a:off x="107504" y="1417638"/>
            <a:ext cx="4104456" cy="4819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a:solidFill>
                  <a:srgbClr val="FFFF00"/>
                </a:solidFill>
              </a:rPr>
              <a:t>Hospitalité</a:t>
            </a:r>
            <a:r>
              <a:rPr lang="fr-FR" sz="3200" b="1" dirty="0">
                <a:solidFill>
                  <a:schemeClr val="accent3">
                    <a:lumMod val="50000"/>
                  </a:schemeClr>
                </a:solidFill>
              </a:rPr>
              <a:t> </a:t>
            </a:r>
          </a:p>
          <a:p>
            <a:pPr lvl="1"/>
            <a:r>
              <a:rPr lang="fr-FR" sz="3200" b="1" dirty="0" smtClean="0"/>
              <a:t>Soins </a:t>
            </a:r>
            <a:r>
              <a:rPr lang="fr-FR" sz="3200" b="1" dirty="0"/>
              <a:t>de </a:t>
            </a:r>
            <a:r>
              <a:rPr lang="fr-FR" sz="3200" b="1" dirty="0" smtClean="0"/>
              <a:t>l’âme</a:t>
            </a:r>
          </a:p>
          <a:p>
            <a:pPr lvl="1"/>
            <a:endParaRPr lang="fr-FR" sz="3200" b="1" dirty="0"/>
          </a:p>
          <a:p>
            <a:r>
              <a:rPr lang="fr-FR" sz="3200" b="1" dirty="0">
                <a:solidFill>
                  <a:srgbClr val="FFFF00"/>
                </a:solidFill>
              </a:rPr>
              <a:t>Hospitalisation</a:t>
            </a:r>
            <a:r>
              <a:rPr lang="fr-FR" sz="3200" b="1" dirty="0">
                <a:solidFill>
                  <a:schemeClr val="accent3">
                    <a:lumMod val="50000"/>
                  </a:schemeClr>
                </a:solidFill>
              </a:rPr>
              <a:t> </a:t>
            </a:r>
          </a:p>
          <a:p>
            <a:pPr lvl="1"/>
            <a:r>
              <a:rPr lang="fr-FR" sz="3200" b="1" dirty="0" smtClean="0"/>
              <a:t>Soins </a:t>
            </a:r>
            <a:r>
              <a:rPr lang="fr-FR" sz="3200" b="1" dirty="0"/>
              <a:t>du </a:t>
            </a:r>
            <a:r>
              <a:rPr lang="fr-FR" sz="3200" b="1" dirty="0" smtClean="0"/>
              <a:t>corps</a:t>
            </a:r>
          </a:p>
          <a:p>
            <a:pPr lvl="1"/>
            <a:endParaRPr lang="fr-FR" sz="3200" b="1" dirty="0"/>
          </a:p>
          <a:p>
            <a:r>
              <a:rPr lang="fr-FR" sz="3200" b="1" dirty="0" err="1">
                <a:solidFill>
                  <a:srgbClr val="FFFF00"/>
                </a:solidFill>
              </a:rPr>
              <a:t>Hôtelerie</a:t>
            </a:r>
            <a:endParaRPr lang="fr-FR" sz="3200" b="1" dirty="0">
              <a:solidFill>
                <a:srgbClr val="FFFF00"/>
              </a:solidFill>
            </a:endParaRPr>
          </a:p>
          <a:p>
            <a:pPr lvl="1"/>
            <a:r>
              <a:rPr lang="fr-FR" sz="3200" b="1" dirty="0"/>
              <a:t>Confort et bien être</a:t>
            </a:r>
          </a:p>
        </p:txBody>
      </p:sp>
    </p:spTree>
    <p:extLst>
      <p:ext uri="{BB962C8B-B14F-4D97-AF65-F5344CB8AC3E}">
        <p14:creationId xmlns:p14="http://schemas.microsoft.com/office/powerpoint/2010/main" val="25721334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SN" sz="8800" b="1" dirty="0" smtClean="0">
                <a:solidFill>
                  <a:srgbClr val="7030A0"/>
                </a:solidFill>
              </a:rPr>
              <a:t>merci</a:t>
            </a:r>
            <a:endParaRPr lang="fr-FR" sz="8800" b="1" dirty="0">
              <a:solidFill>
                <a:srgbClr val="7030A0"/>
              </a:solidFill>
            </a:endParaRP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2554</TotalTime>
  <Words>2435</Words>
  <Application>Microsoft Office PowerPoint</Application>
  <PresentationFormat>Affichage à l'écran (4:3)</PresentationFormat>
  <Paragraphs>494</Paragraphs>
  <Slides>65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65</vt:i4>
      </vt:variant>
    </vt:vector>
  </HeadingPairs>
  <TitlesOfParts>
    <vt:vector size="69" baseType="lpstr">
      <vt:lpstr>Arial</vt:lpstr>
      <vt:lpstr>Calibri</vt:lpstr>
      <vt:lpstr>Times New Roman</vt:lpstr>
      <vt:lpstr>Thème Office</vt:lpstr>
      <vt:lpstr>Hôpital public sénégalais Point de vue d’un praticien</vt:lpstr>
      <vt:lpstr>Hôpital sénégalais</vt:lpstr>
      <vt:lpstr>Hôpital sénégalais</vt:lpstr>
      <vt:lpstr>Il fallait réformer l’hôpital</vt:lpstr>
      <vt:lpstr>loi 98-08 du 2 Mars 1998  loi 98-12 Mars 1998</vt:lpstr>
      <vt:lpstr>Rationnel de la réforme :  un hôpital de type nouveau</vt:lpstr>
      <vt:lpstr>Rationnel de la réforme :  un hôpital de type nouveau</vt:lpstr>
      <vt:lpstr>Des vœux … et un contexte</vt:lpstr>
      <vt:lpstr>Hôpital réformé :  un hôpital de type nouveau (?)</vt:lpstr>
      <vt:lpstr>Réforme : la désillusion (?)</vt:lpstr>
      <vt:lpstr>Réforme : la désillusion (?)</vt:lpstr>
      <vt:lpstr>Réforme : la désillusion (?)</vt:lpstr>
      <vt:lpstr>Réforme : la désillusion (?)</vt:lpstr>
      <vt:lpstr>Des normes de gestion peu respectées</vt:lpstr>
      <vt:lpstr>Des normes de gestion peu respectées</vt:lpstr>
      <vt:lpstr>Des organes pour la qualité des soins … plus ou moins opérationnels</vt:lpstr>
      <vt:lpstr>Un hôpital pour pauvre … qui appauvrit</vt:lpstr>
      <vt:lpstr>Un hôpital qui entretient la paupérisation</vt:lpstr>
      <vt:lpstr>Un hôpital non attractif et qui « perd des parts de marchés »</vt:lpstr>
      <vt:lpstr>Ressources humaines</vt:lpstr>
      <vt:lpstr>Organisation des urgences ?</vt:lpstr>
      <vt:lpstr>Maintenance mal maîtrisée</vt:lpstr>
      <vt:lpstr>Maintenance mal maîtrisée</vt:lpstr>
      <vt:lpstr>Des pratiques professionnelles peu évaluées</vt:lpstr>
      <vt:lpstr>Une non qualité qui finit  par coûter cher</vt:lpstr>
      <vt:lpstr>Des pratiques professionnelles mal évaluées</vt:lpstr>
      <vt:lpstr>Des pratiques professionnelles mal évaluées</vt:lpstr>
      <vt:lpstr>Une rémunération non harmonisée</vt:lpstr>
      <vt:lpstr>Une politique de gratuité qui fragilise les hôpitaux</vt:lpstr>
      <vt:lpstr>Hôpital-Entreprise :  un mauvais conseil d’amis </vt:lpstr>
      <vt:lpstr>Présentation PowerPoint</vt:lpstr>
      <vt:lpstr>Un exercice privé sauvage défiant la loi, le code de déontologie et … l’éthique</vt:lpstr>
      <vt:lpstr>Un exercice privé sauvage défiant la loi, le code de déontologie et … l’éthique</vt:lpstr>
      <vt:lpstr>Un exercice privé sauvage défiant la loi, le code de déontologie et … l’éthique</vt:lpstr>
      <vt:lpstr>Hôpital « réformé »</vt:lpstr>
      <vt:lpstr>Un rôle mal défini au sein de la pyramide</vt:lpstr>
      <vt:lpstr>Solutions, au delà des concepts éprouvés</vt:lpstr>
      <vt:lpstr>Solutions, au delà des concepts éprouvés</vt:lpstr>
      <vt:lpstr>La réforme sénégalaise de 1998 : un saut de l’hôpital colonial à l’hôpital-entreprise</vt:lpstr>
      <vt:lpstr>La question idéologique </vt:lpstr>
      <vt:lpstr>Solutions, au delà des concepts éprouvés</vt:lpstr>
      <vt:lpstr>Hôpital : une triple mission au service de la santé publique</vt:lpstr>
      <vt:lpstr>Hôpital : une triple mission au service de la santé publique</vt:lpstr>
      <vt:lpstr>Hôpital : une triple mission au service de la santé publique … et de la modernisation de la médecine nationale</vt:lpstr>
      <vt:lpstr>Hôpital : une triple mission au service de la santé publique … et de la modernisation de la médecine nationale</vt:lpstr>
      <vt:lpstr>Hôpital : une locomotive qui marche en cohérence avec le reste de la pyramide</vt:lpstr>
      <vt:lpstr>Hôpital : une locomotive qui marche en cohérence avec le reste de la pyramide</vt:lpstr>
      <vt:lpstr>Les questions financières</vt:lpstr>
      <vt:lpstr>Maintenance</vt:lpstr>
      <vt:lpstr>Les questions financières : surmonter les tabous et les conflits d’intérêt</vt:lpstr>
      <vt:lpstr>Messages clés</vt:lpstr>
      <vt:lpstr>Réformer la réforme : au-delà d’une formule galvaudée …</vt:lpstr>
      <vt:lpstr>Moderniser la locomotive</vt:lpstr>
      <vt:lpstr>Messages-clés</vt:lpstr>
      <vt:lpstr>Juste soins – Juste coût</vt:lpstr>
      <vt:lpstr>Juste soins</vt:lpstr>
      <vt:lpstr>Juste soins</vt:lpstr>
      <vt:lpstr>Juste soins</vt:lpstr>
      <vt:lpstr>Juste coût</vt:lpstr>
      <vt:lpstr>Un autre management</vt:lpstr>
      <vt:lpstr>Un autre management</vt:lpstr>
      <vt:lpstr>Présentation PowerPoint</vt:lpstr>
      <vt:lpstr>Une répartition efficiente des ressources</vt:lpstr>
      <vt:lpstr>Présentation PowerPoint</vt:lpstr>
      <vt:lpstr>merci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Cœur et obésité</dc:title>
  <dc:creator>kane2017</dc:creator>
  <cp:lastModifiedBy>kane2017</cp:lastModifiedBy>
  <cp:revision>145</cp:revision>
  <dcterms:created xsi:type="dcterms:W3CDTF">2017-01-14T17:55:36Z</dcterms:created>
  <dcterms:modified xsi:type="dcterms:W3CDTF">2018-02-07T13:49:38Z</dcterms:modified>
</cp:coreProperties>
</file>