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sldIdLst>
    <p:sldId id="257" r:id="rId2"/>
    <p:sldId id="310" r:id="rId3"/>
    <p:sldId id="309" r:id="rId4"/>
    <p:sldId id="259" r:id="rId5"/>
    <p:sldId id="260" r:id="rId6"/>
    <p:sldId id="261" r:id="rId7"/>
    <p:sldId id="266" r:id="rId8"/>
    <p:sldId id="275" r:id="rId9"/>
    <p:sldId id="267" r:id="rId10"/>
    <p:sldId id="283" r:id="rId11"/>
    <p:sldId id="285" r:id="rId12"/>
    <p:sldId id="295" r:id="rId13"/>
    <p:sldId id="298" r:id="rId14"/>
    <p:sldId id="299" r:id="rId15"/>
    <p:sldId id="297" r:id="rId16"/>
    <p:sldId id="300" r:id="rId17"/>
    <p:sldId id="294" r:id="rId18"/>
    <p:sldId id="286" r:id="rId19"/>
    <p:sldId id="265" r:id="rId20"/>
    <p:sldId id="262" r:id="rId21"/>
    <p:sldId id="263" r:id="rId22"/>
    <p:sldId id="277" r:id="rId23"/>
    <p:sldId id="307" r:id="rId24"/>
    <p:sldId id="288" r:id="rId25"/>
    <p:sldId id="305" r:id="rId26"/>
    <p:sldId id="287" r:id="rId27"/>
    <p:sldId id="292" r:id="rId28"/>
    <p:sldId id="289" r:id="rId29"/>
    <p:sldId id="280" r:id="rId30"/>
    <p:sldId id="278" r:id="rId31"/>
    <p:sldId id="281" r:id="rId32"/>
    <p:sldId id="279" r:id="rId33"/>
    <p:sldId id="284" r:id="rId34"/>
    <p:sldId id="290" r:id="rId35"/>
    <p:sldId id="258" r:id="rId36"/>
    <p:sldId id="296" r:id="rId37"/>
    <p:sldId id="291" r:id="rId38"/>
    <p:sldId id="301" r:id="rId39"/>
    <p:sldId id="302" r:id="rId40"/>
    <p:sldId id="303" r:id="rId41"/>
    <p:sldId id="308" r:id="rId42"/>
    <p:sldId id="276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74"/>
    <p:restoredTop sz="94697"/>
  </p:normalViewPr>
  <p:slideViewPr>
    <p:cSldViewPr snapToGrid="0" snapToObjects="1">
      <p:cViewPr>
        <p:scale>
          <a:sx n="75" d="100"/>
          <a:sy n="75" d="100"/>
        </p:scale>
        <p:origin x="1872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5" d="100"/>
        <a:sy n="9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E09369-D8D3-434C-A05D-C37D8D13878E}" type="datetimeFigureOut">
              <a:rPr lang="fr-FR" smtClean="0"/>
              <a:t>04/02/2018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240B11-8E79-DD49-A7CF-FF46966C47B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1973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40B11-8E79-DD49-A7CF-FF46966C47B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7183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40B11-8E79-DD49-A7CF-FF46966C47B7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5932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40B11-8E79-DD49-A7CF-FF46966C47B7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7876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40B11-8E79-DD49-A7CF-FF46966C47B7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2122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40B11-8E79-DD49-A7CF-FF46966C47B7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4837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40B11-8E79-DD49-A7CF-FF46966C47B7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4458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40B11-8E79-DD49-A7CF-FF46966C47B7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768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40B11-8E79-DD49-A7CF-FF46966C47B7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6343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40B11-8E79-DD49-A7CF-FF46966C47B7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5045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40B11-8E79-DD49-A7CF-FF46966C47B7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94393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40B11-8E79-DD49-A7CF-FF46966C47B7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4381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40B11-8E79-DD49-A7CF-FF46966C47B7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660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40B11-8E79-DD49-A7CF-FF46966C47B7}" type="slidenum">
              <a:rPr lang="fr-FR" smtClean="0"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661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2/4/18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2/4/18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2/4/18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2/4/18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2/4/18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2/4/18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2/4/18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2/4/18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accent3"/>
          </a:solid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2/4/18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2/4/18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2/4/18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2/4/18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hyperlink" Target="http://www.linternaute.com/dictionnaire/fr/definition/des/" TargetMode="External"/><Relationship Id="rId12" Type="http://schemas.openxmlformats.org/officeDocument/2006/relationships/hyperlink" Target="http://www.linternaute.com/dictionnaire/fr/definition/soins/" TargetMode="External"/><Relationship Id="rId13" Type="http://schemas.openxmlformats.org/officeDocument/2006/relationships/hyperlink" Target="http://www.linternaute.com/dictionnaire/fr/definition/medical/" TargetMode="External"/><Relationship Id="rId14" Type="http://schemas.openxmlformats.org/officeDocument/2006/relationships/hyperlink" Target="http://www.linternaute.com/dictionnaire/fr/definition/ou/" TargetMode="External"/><Relationship Id="rId15" Type="http://schemas.openxmlformats.org/officeDocument/2006/relationships/hyperlink" Target="http://www.linternaute.com/dictionnaire/fr/definition/chirurgical/" TargetMode="External"/><Relationship Id="rId16" Type="http://schemas.openxmlformats.org/officeDocument/2006/relationships/hyperlink" Target="http://www.linternaute.com/dictionnaire/fr/definition/clinique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fr.wikipedia.org/wiki/Soins_de_sant%C3%A9" TargetMode="External"/><Relationship Id="rId3" Type="http://schemas.openxmlformats.org/officeDocument/2006/relationships/hyperlink" Target="https://fr.wikipedia.org/wiki/Traumatisme_(m%C3%A9decine)" TargetMode="External"/><Relationship Id="rId4" Type="http://schemas.openxmlformats.org/officeDocument/2006/relationships/hyperlink" Target="https://fr.wikipedia.org/wiki/M%C3%A9decin" TargetMode="External"/><Relationship Id="rId5" Type="http://schemas.openxmlformats.org/officeDocument/2006/relationships/hyperlink" Target="http://www.larousse.fr/dictionnaires/francais" TargetMode="External"/><Relationship Id="rId6" Type="http://schemas.openxmlformats.org/officeDocument/2006/relationships/hyperlink" Target="http://www.linternaute.com/dictionnaire/fr/definition/etablissement/" TargetMode="External"/><Relationship Id="rId7" Type="http://schemas.openxmlformats.org/officeDocument/2006/relationships/hyperlink" Target="http://www.linternaute.com/dictionnaire/fr/definition/ou-1/" TargetMode="External"/><Relationship Id="rId8" Type="http://schemas.openxmlformats.org/officeDocument/2006/relationships/hyperlink" Target="http://www.linternaute.com/dictionnaire/fr/definition/l/" TargetMode="External"/><Relationship Id="rId9" Type="http://schemas.openxmlformats.org/officeDocument/2006/relationships/hyperlink" Target="http://www.linternaute.com/dictionnaire/fr/definition/on/" TargetMode="External"/><Relationship Id="rId10" Type="http://schemas.openxmlformats.org/officeDocument/2006/relationships/hyperlink" Target="http://www.linternaute.com/dictionnaire/fr/definition/prodigue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image" Target="../media/image9.jpeg"/><Relationship Id="rId7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haouky.blog.lemonde.fr/2016/12/23/lhistoire-des-hopitaux-institutions-normatives-des-societes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3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civilhospitalamdavad.org/?page_id=115" TargetMode="External"/><Relationship Id="rId4" Type="http://schemas.openxmlformats.org/officeDocument/2006/relationships/hyperlink" Target="http://nyp.org/about/facts-statistics.html" TargetMode="External"/><Relationship Id="rId5" Type="http://schemas.openxmlformats.org/officeDocument/2006/relationships/hyperlink" Target="https://www.floridahospital.com/about" TargetMode="External"/><Relationship Id="rId6" Type="http://schemas.openxmlformats.org/officeDocument/2006/relationships/hyperlink" Target="http://www.kcs.ac.rs/" TargetMode="External"/><Relationship Id="rId7" Type="http://schemas.openxmlformats.org/officeDocument/2006/relationships/hyperlink" Target="http://www.istinomer.rs/" TargetMode="External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4" Type="http://schemas.openxmlformats.org/officeDocument/2006/relationships/image" Target="../media/image31.jp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4" Type="http://schemas.openxmlformats.org/officeDocument/2006/relationships/image" Target="../media/image33.jp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4" Type="http://schemas.openxmlformats.org/officeDocument/2006/relationships/image" Target="../media/image33.jp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4" Type="http://schemas.openxmlformats.org/officeDocument/2006/relationships/image" Target="../media/image35.jp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jpg"/><Relationship Id="rId3" Type="http://schemas.openxmlformats.org/officeDocument/2006/relationships/image" Target="../media/image38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4" Type="http://schemas.openxmlformats.org/officeDocument/2006/relationships/image" Target="../media/image41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hyperlink" Target="http://www.eyrolles.com/Accueil/Auteur/isabelle-duhau-136652" TargetMode="External"/><Relationship Id="rId20" Type="http://schemas.openxmlformats.org/officeDocument/2006/relationships/hyperlink" Target="http://www.eyrolles.com/Loisirs/Collection/2837/partage-du-savoir" TargetMode="External"/><Relationship Id="rId10" Type="http://schemas.openxmlformats.org/officeDocument/2006/relationships/hyperlink" Target="http://www.eyrolles.com/Accueil/Editeur/4881/lieux-dits.php" TargetMode="External"/><Relationship Id="rId11" Type="http://schemas.openxmlformats.org/officeDocument/2006/relationships/hyperlink" Target="http://www.eyrolles.com/BTP/Collection/15627/cahiers-du-patrimoine" TargetMode="External"/><Relationship Id="rId12" Type="http://schemas.openxmlformats.org/officeDocument/2006/relationships/image" Target="../media/image46.tiff"/><Relationship Id="rId13" Type="http://schemas.openxmlformats.org/officeDocument/2006/relationships/hyperlink" Target="http://www.eyrolles.com/Accueil/Auteur/mihai-dinu-gheorghiu-121806" TargetMode="External"/><Relationship Id="rId14" Type="http://schemas.openxmlformats.org/officeDocument/2006/relationships/hyperlink" Target="http://www.eyrolles.com/Accueil/Auteur/frederic-moatty-121807" TargetMode="External"/><Relationship Id="rId15" Type="http://schemas.openxmlformats.org/officeDocument/2006/relationships/hyperlink" Target="http://www.eyrolles.com/Accueil/Editeur/17/editions-liaisons.php" TargetMode="External"/><Relationship Id="rId16" Type="http://schemas.openxmlformats.org/officeDocument/2006/relationships/hyperlink" Target="http://www.eyrolles.com/Entreprise/Collection/1690/liaisons-sociales" TargetMode="External"/><Relationship Id="rId17" Type="http://schemas.openxmlformats.org/officeDocument/2006/relationships/image" Target="../media/image47.tiff"/><Relationship Id="rId18" Type="http://schemas.openxmlformats.org/officeDocument/2006/relationships/hyperlink" Target="http://www.eyrolles.com/Accueil/Auteur/pierre-andre-juven-135000" TargetMode="External"/><Relationship Id="rId19" Type="http://schemas.openxmlformats.org/officeDocument/2006/relationships/hyperlink" Target="http://www.eyrolles.com/Accueil/Editeur/231/puf.php" TargetMode="External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tiff"/><Relationship Id="rId3" Type="http://schemas.openxmlformats.org/officeDocument/2006/relationships/hyperlink" Target="http://www.eyrolles.com/Accueil/Auteur/louis-omnes-133148" TargetMode="External"/><Relationship Id="rId4" Type="http://schemas.openxmlformats.org/officeDocument/2006/relationships/hyperlink" Target="http://www.eyrolles.com/Accueil/Editeur/6/eyrolles.php" TargetMode="External"/><Relationship Id="rId5" Type="http://schemas.openxmlformats.org/officeDocument/2006/relationships/hyperlink" Target="http://www.eyrolles.com/BTP/Collection/3163/blanche-btp" TargetMode="External"/><Relationship Id="rId6" Type="http://schemas.openxmlformats.org/officeDocument/2006/relationships/image" Target="../media/image45.tiff"/><Relationship Id="rId7" Type="http://schemas.openxmlformats.org/officeDocument/2006/relationships/hyperlink" Target="http://www.eyrolles.com/Accueil/Auteur/claude-laroche-45519" TargetMode="External"/><Relationship Id="rId8" Type="http://schemas.openxmlformats.org/officeDocument/2006/relationships/hyperlink" Target="http://www.eyrolles.com/Accueil/Auteur/pierre-louis-laget-136653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49505" y="6434322"/>
            <a:ext cx="11302586" cy="1143000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symposium: architecture et </a:t>
            </a:r>
            <a:r>
              <a:rPr lang="fr-FR" b="1" dirty="0" err="1" smtClean="0">
                <a:solidFill>
                  <a:schemeClr val="bg1"/>
                </a:solidFill>
              </a:rPr>
              <a:t>equipemements</a:t>
            </a:r>
            <a:r>
              <a:rPr lang="fr-FR" b="1" dirty="0" smtClean="0">
                <a:solidFill>
                  <a:schemeClr val="bg1"/>
                </a:solidFill>
              </a:rPr>
              <a:t> hospitaliers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927853" y="-4853549"/>
            <a:ext cx="2336296" cy="12192001"/>
          </a:xfrm>
          <a:prstGeom prst="rect">
            <a:avLst/>
          </a:prstGeom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1169231" y="2542777"/>
            <a:ext cx="11722307" cy="345328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fr-FR" sz="6000" b="1" dirty="0" smtClean="0">
                <a:solidFill>
                  <a:srgbClr val="017132"/>
                </a:solidFill>
                <a:latin typeface="Calibri" charset="0"/>
                <a:ea typeface="Calibri" charset="0"/>
                <a:cs typeface="Calibri" charset="0"/>
              </a:rPr>
              <a:t>L’HÔPITAL</a:t>
            </a:r>
          </a:p>
          <a:p>
            <a:pPr>
              <a:lnSpc>
                <a:spcPct val="110000"/>
              </a:lnSpc>
            </a:pPr>
            <a:r>
              <a:rPr lang="fr-FR" sz="6000" b="1" i="1" dirty="0" smtClean="0">
                <a:solidFill>
                  <a:srgbClr val="017132"/>
                </a:solidFill>
              </a:rPr>
              <a:t>Hier, Aujourd’hui et Demain</a:t>
            </a:r>
          </a:p>
          <a:p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 smtClean="0"/>
              <a:t>MH </a:t>
            </a:r>
            <a:r>
              <a:rPr lang="fr-FR" sz="6000" dirty="0" err="1" smtClean="0"/>
              <a:t>Sy</a:t>
            </a:r>
            <a:r>
              <a:rPr lang="fr-FR" sz="6000" dirty="0" smtClean="0"/>
              <a:t> et Coll.</a:t>
            </a:r>
            <a:br>
              <a:rPr lang="fr-FR" sz="6000" dirty="0" smtClean="0"/>
            </a:br>
            <a:r>
              <a:rPr lang="fr-FR" sz="3700" dirty="0" smtClean="0"/>
              <a:t>Service d’Orthopédie-Traumatologie /HOGGY</a:t>
            </a:r>
            <a:endParaRPr lang="fr-FR" sz="3700" dirty="0"/>
          </a:p>
        </p:txBody>
      </p:sp>
      <p:pic>
        <p:nvPicPr>
          <p:cNvPr id="6" name="Image 5" descr="UC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78641" y="4463452"/>
            <a:ext cx="1481299" cy="770601"/>
          </a:xfrm>
          <a:prstGeom prst="rect">
            <a:avLst/>
          </a:prstGeom>
        </p:spPr>
      </p:pic>
      <p:pic>
        <p:nvPicPr>
          <p:cNvPr id="7" name="Picture 5" descr="DSCN959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78640" y="5341042"/>
            <a:ext cx="1481299" cy="7835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48000" y="-312664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>
                <a:solidFill>
                  <a:prstClr val="black"/>
                </a:solidFill>
                <a:latin typeface="ArialMT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64507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fr-FR" b="1" dirty="0" smtClean="0">
                <a:solidFill>
                  <a:srgbClr val="017132"/>
                </a:solidFill>
                <a:latin typeface="Calibri" charset="0"/>
                <a:ea typeface="Calibri" charset="0"/>
                <a:cs typeface="Calibri" charset="0"/>
              </a:rPr>
              <a:t>L’HÔPITAL :  les QUESTIONS ?</a:t>
            </a:r>
            <a:endParaRPr lang="fr-FR" dirty="0"/>
          </a:p>
        </p:txBody>
      </p:sp>
      <p:sp>
        <p:nvSpPr>
          <p:cNvPr id="4" name="Espace réservé du contenu 1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fr-FR" sz="4000" dirty="0" smtClean="0"/>
              <a:t>Qu’est ce à dire</a:t>
            </a:r>
          </a:p>
          <a:p>
            <a:pPr marL="742950" indent="-742950">
              <a:buFont typeface="+mj-lt"/>
              <a:buAutoNum type="arabicPeriod"/>
            </a:pPr>
            <a:r>
              <a:rPr lang="fr-FR" sz="4000" dirty="0" smtClean="0"/>
              <a:t>Pourquoi faire ?</a:t>
            </a:r>
          </a:p>
          <a:p>
            <a:pPr marL="742950" indent="-742950">
              <a:buFont typeface="+mj-lt"/>
              <a:buAutoNum type="arabicPeriod"/>
            </a:pPr>
            <a:r>
              <a:rPr lang="fr-FR" sz="4000" dirty="0" smtClean="0"/>
              <a:t>Où construire et pourquoi ?</a:t>
            </a:r>
          </a:p>
          <a:p>
            <a:pPr marL="742950" indent="-742950">
              <a:buFont typeface="+mj-lt"/>
              <a:buAutoNum type="arabicPeriod"/>
            </a:pPr>
            <a:r>
              <a:rPr lang="fr-FR" sz="4000" dirty="0" smtClean="0"/>
              <a:t>Quelle Taille</a:t>
            </a:r>
            <a:r>
              <a:rPr lang="fr-FR" sz="4000" dirty="0"/>
              <a:t>,</a:t>
            </a:r>
            <a:r>
              <a:rPr lang="fr-FR" sz="4000" dirty="0" smtClean="0"/>
              <a:t> type</a:t>
            </a:r>
          </a:p>
          <a:p>
            <a:pPr marL="742950" indent="-742950">
              <a:buFont typeface="+mj-lt"/>
              <a:buAutoNum type="arabicPeriod"/>
            </a:pPr>
            <a:endParaRPr lang="fr-FR" sz="4000" dirty="0" smtClean="0"/>
          </a:p>
          <a:p>
            <a:pPr marL="742950" indent="-742950">
              <a:buFont typeface="+mj-lt"/>
              <a:buAutoNum type="arabicPeriod"/>
            </a:pP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r-FR" sz="4000" dirty="0" smtClean="0"/>
              <a:t>Quelle activités ?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4000" dirty="0" smtClean="0"/>
              <a:t>Quel budget ?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4000" dirty="0" smtClean="0"/>
              <a:t>Qui Paye ?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4000" dirty="0" smtClean="0"/>
              <a:t>Quelle Gouvernance?</a:t>
            </a:r>
          </a:p>
          <a:p>
            <a:pPr marL="457200" indent="-457200">
              <a:buFont typeface="+mj-lt"/>
              <a:buAutoNum type="arabicPeriod"/>
            </a:pPr>
            <a:r>
              <a:rPr lang="is-IS" sz="4000" dirty="0" smtClean="0"/>
              <a:t>…</a:t>
            </a:r>
            <a:endParaRPr lang="fr-FR" sz="4000" dirty="0" smtClean="0"/>
          </a:p>
          <a:p>
            <a:pPr marL="457200" indent="-457200">
              <a:buFont typeface="+mj-lt"/>
              <a:buAutoNum type="arabicPeriod"/>
            </a:pPr>
            <a:endParaRPr lang="fr-FR" sz="4000" dirty="0" smtClean="0"/>
          </a:p>
          <a:p>
            <a:pPr marL="457200" indent="-457200">
              <a:buFont typeface="+mj-lt"/>
              <a:buAutoNum type="arabicPeriod"/>
            </a:pPr>
            <a:endParaRPr lang="fr-FR" sz="4000" dirty="0"/>
          </a:p>
        </p:txBody>
      </p:sp>
      <p:sp>
        <p:nvSpPr>
          <p:cNvPr id="5" name="Rectangle 4"/>
          <p:cNvSpPr/>
          <p:nvPr/>
        </p:nvSpPr>
        <p:spPr>
          <a:xfrm>
            <a:off x="2926380" y="6240839"/>
            <a:ext cx="5509393" cy="6712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600" b="1" i="1">
                <a:solidFill>
                  <a:schemeClr val="bg1"/>
                </a:solidFill>
              </a:rPr>
              <a:t>Hier, Aujourd’hui et Demain</a:t>
            </a:r>
            <a:endParaRPr lang="fr-FR" sz="36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92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0000"/>
              </a:lnSpc>
            </a:pPr>
            <a:r>
              <a:rPr lang="fr-FR" b="1" dirty="0">
                <a:solidFill>
                  <a:srgbClr val="017132"/>
                </a:solidFill>
                <a:latin typeface="Calibri" charset="0"/>
                <a:ea typeface="Calibri" charset="0"/>
                <a:cs typeface="Calibri" charset="0"/>
              </a:rPr>
              <a:t>L’HÔPITAL</a:t>
            </a:r>
            <a:br>
              <a:rPr lang="fr-FR" b="1" dirty="0">
                <a:solidFill>
                  <a:srgbClr val="017132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fr-FR" b="1" i="1" dirty="0">
                <a:solidFill>
                  <a:srgbClr val="017132"/>
                </a:solidFill>
              </a:rPr>
              <a:t>Hier, Aujourd’hui et </a:t>
            </a:r>
            <a:r>
              <a:rPr lang="fr-FR" b="1" i="1" dirty="0" smtClean="0">
                <a:solidFill>
                  <a:srgbClr val="017132"/>
                </a:solidFill>
              </a:rPr>
              <a:t>Demain </a:t>
            </a:r>
            <a:endParaRPr lang="fr-FR" dirty="0"/>
          </a:p>
        </p:txBody>
      </p:sp>
      <p:sp>
        <p:nvSpPr>
          <p:cNvPr id="4" name="Espace réservé du contenu 13"/>
          <p:cNvSpPr>
            <a:spLocks noGrp="1"/>
          </p:cNvSpPr>
          <p:nvPr>
            <p:ph sz="half" idx="1"/>
          </p:nvPr>
        </p:nvSpPr>
        <p:spPr>
          <a:xfrm>
            <a:off x="1097279" y="2048931"/>
            <a:ext cx="4937760" cy="402336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4000" dirty="0" smtClean="0">
                <a:solidFill>
                  <a:schemeClr val="tx1"/>
                </a:solidFill>
              </a:rPr>
              <a:t>De la Charité à la Bienfaisance</a:t>
            </a:r>
          </a:p>
          <a:p>
            <a:pPr>
              <a:lnSpc>
                <a:spcPct val="100000"/>
              </a:lnSpc>
            </a:pPr>
            <a:r>
              <a:rPr lang="fr-FR" sz="4000" dirty="0" smtClean="0">
                <a:solidFill>
                  <a:schemeClr val="tx1"/>
                </a:solidFill>
              </a:rPr>
              <a:t>De la Santé Publique </a:t>
            </a:r>
          </a:p>
          <a:p>
            <a:pPr>
              <a:lnSpc>
                <a:spcPct val="100000"/>
              </a:lnSpc>
            </a:pPr>
            <a:r>
              <a:rPr lang="fr-FR" sz="4000" dirty="0" smtClean="0">
                <a:solidFill>
                  <a:schemeClr val="tx1"/>
                </a:solidFill>
              </a:rPr>
              <a:t>à la Médecine Clinique</a:t>
            </a:r>
            <a:endParaRPr lang="fr-FR" sz="4000" dirty="0">
              <a:solidFill>
                <a:schemeClr val="tx1"/>
              </a:solidFill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379" y="1845734"/>
            <a:ext cx="5082220" cy="3369733"/>
          </a:xfrm>
        </p:spPr>
      </p:pic>
      <p:sp>
        <p:nvSpPr>
          <p:cNvPr id="7" name="Rectangle 6"/>
          <p:cNvSpPr/>
          <p:nvPr/>
        </p:nvSpPr>
        <p:spPr>
          <a:xfrm>
            <a:off x="8126608" y="6267043"/>
            <a:ext cx="24956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i="1">
                <a:solidFill>
                  <a:schemeClr val="bg1"/>
                </a:solidFill>
              </a:rPr>
              <a:t>Un Parcours</a:t>
            </a:r>
            <a:endParaRPr lang="fr-FR" sz="3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62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5400" b="1" dirty="0" smtClean="0">
                <a:solidFill>
                  <a:schemeClr val="accent3"/>
                </a:solidFill>
                <a:latin typeface="Calibri" charset="0"/>
                <a:ea typeface="Calibri" charset="0"/>
                <a:cs typeface="Calibri" charset="0"/>
              </a:rPr>
              <a:t>HÔPITAL ?</a:t>
            </a:r>
            <a:endParaRPr lang="fr-FR" sz="5400" b="1" dirty="0">
              <a:solidFill>
                <a:schemeClr val="accent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10687"/>
          </a:xfrm>
        </p:spPr>
        <p:txBody>
          <a:bodyPr>
            <a:normAutofit lnSpcReduction="10000"/>
          </a:bodyPr>
          <a:lstStyle/>
          <a:p>
            <a:r>
              <a:rPr lang="fr-FR" sz="2400" dirty="0"/>
              <a:t>U</a:t>
            </a:r>
            <a:r>
              <a:rPr lang="fr-FR" sz="2400" dirty="0" smtClean="0"/>
              <a:t>n </a:t>
            </a:r>
            <a:r>
              <a:rPr lang="fr-FR" sz="2400" dirty="0"/>
              <a:t>établissement de </a:t>
            </a:r>
            <a:r>
              <a:rPr lang="fr-FR" sz="2400" dirty="0">
                <a:hlinkClick r:id="rId2"/>
              </a:rPr>
              <a:t>soins </a:t>
            </a:r>
            <a:endParaRPr lang="fr-FR" sz="2400" dirty="0" smtClean="0">
              <a:hlinkClick r:id="rId2"/>
            </a:endParaRPr>
          </a:p>
          <a:p>
            <a:r>
              <a:rPr lang="fr-FR" sz="2400" dirty="0" smtClean="0">
                <a:hlinkClick r:id="rId2"/>
              </a:rPr>
              <a:t>où </a:t>
            </a:r>
            <a:r>
              <a:rPr lang="fr-FR" sz="2400" dirty="0">
                <a:hlinkClick r:id="rId2"/>
              </a:rPr>
              <a:t>un personnel soignant peut prendre en charge des personnes malades ou victimes de </a:t>
            </a:r>
            <a:r>
              <a:rPr lang="fr-FR" sz="2400" dirty="0">
                <a:hlinkClick r:id="rId3"/>
              </a:rPr>
              <a:t>traumatismes trop complexes pour être traités à domicile ou dans le cabinet de </a:t>
            </a:r>
            <a:r>
              <a:rPr lang="fr-FR" sz="2400" dirty="0">
                <a:hlinkClick r:id="rId4"/>
              </a:rPr>
              <a:t>médecin</a:t>
            </a:r>
            <a:r>
              <a:rPr lang="fr-FR" sz="2400" dirty="0" smtClean="0">
                <a:hlinkClick r:id="rId4"/>
              </a:rPr>
              <a:t>.</a:t>
            </a:r>
            <a:endParaRPr lang="fr-FR" sz="2400" dirty="0" smtClean="0"/>
          </a:p>
          <a:p>
            <a:r>
              <a:rPr lang="fr-FR" sz="2400" dirty="0" err="1" smtClean="0">
                <a:solidFill>
                  <a:schemeClr val="tx1"/>
                </a:solidFill>
              </a:rPr>
              <a:t>Wikipedia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: </a:t>
            </a:r>
            <a:r>
              <a:rPr lang="fr-FR" sz="2400" dirty="0" smtClean="0"/>
              <a:t>hôpital, nom masculin (latin </a:t>
            </a:r>
            <a:r>
              <a:rPr lang="fr-FR" sz="2400" i="1" dirty="0" err="1"/>
              <a:t>hospitalis</a:t>
            </a:r>
            <a:r>
              <a:rPr lang="fr-FR" sz="2400" i="1" dirty="0"/>
              <a:t> </a:t>
            </a:r>
            <a:r>
              <a:rPr lang="fr-FR" sz="2400" i="1" dirty="0" err="1"/>
              <a:t>domus</a:t>
            </a:r>
            <a:r>
              <a:rPr lang="fr-FR" sz="2400" i="1" dirty="0"/>
              <a:t>,</a:t>
            </a:r>
            <a:r>
              <a:rPr lang="fr-FR" sz="2400" dirty="0"/>
              <a:t> maison où l'on reçoit les hôtes</a:t>
            </a:r>
            <a:r>
              <a:rPr lang="fr-FR" sz="2400" dirty="0" smtClean="0"/>
              <a:t>)</a:t>
            </a:r>
          </a:p>
          <a:p>
            <a:r>
              <a:rPr lang="fr-FR" sz="2400" dirty="0"/>
              <a:t>Établissement public ou établissement privé ayant passé certaines conventions avec l'État et où peuvent être admis tous les malades pour y être traités.</a:t>
            </a:r>
          </a:p>
          <a:p>
            <a:r>
              <a:rPr lang="fr-FR" sz="2400" dirty="0" smtClean="0"/>
              <a:t>En </a:t>
            </a:r>
            <a:r>
              <a:rPr lang="fr-FR" sz="2400" dirty="0"/>
              <a:t>savoir plus sur </a:t>
            </a:r>
            <a:r>
              <a:rPr lang="fr-FR" sz="2400" dirty="0">
                <a:hlinkClick r:id="rId5"/>
              </a:rPr>
              <a:t>http://</a:t>
            </a:r>
            <a:r>
              <a:rPr lang="fr-FR" sz="2400" dirty="0" smtClean="0">
                <a:hlinkClick r:id="rId5"/>
              </a:rPr>
              <a:t>www.larousse.fr/dictionnaires/francais</a:t>
            </a:r>
            <a:endParaRPr lang="fr-FR" sz="2400" dirty="0" smtClean="0"/>
          </a:p>
          <a:p>
            <a:r>
              <a:rPr lang="fr-FR" sz="2400" dirty="0">
                <a:hlinkClick r:id="rId6"/>
              </a:rPr>
              <a:t>Etablissement </a:t>
            </a:r>
            <a:r>
              <a:rPr lang="fr-FR" sz="2400" dirty="0">
                <a:hlinkClick r:id="rId7"/>
              </a:rPr>
              <a:t>où </a:t>
            </a:r>
            <a:r>
              <a:rPr lang="fr-FR" sz="2400" dirty="0">
                <a:hlinkClick r:id="rId8"/>
              </a:rPr>
              <a:t>l'</a:t>
            </a:r>
            <a:r>
              <a:rPr lang="fr-FR" sz="2400" dirty="0">
                <a:hlinkClick r:id="rId9"/>
              </a:rPr>
              <a:t>on </a:t>
            </a:r>
            <a:r>
              <a:rPr lang="fr-FR" sz="2400" dirty="0">
                <a:hlinkClick r:id="rId10"/>
              </a:rPr>
              <a:t>prodigue </a:t>
            </a:r>
            <a:r>
              <a:rPr lang="fr-FR" sz="2400" dirty="0">
                <a:hlinkClick r:id="rId11"/>
              </a:rPr>
              <a:t>des </a:t>
            </a:r>
            <a:r>
              <a:rPr lang="fr-FR" sz="2400" dirty="0">
                <a:hlinkClick r:id="rId12"/>
              </a:rPr>
              <a:t>soins </a:t>
            </a:r>
            <a:r>
              <a:rPr lang="fr-FR" sz="2400" dirty="0">
                <a:hlinkClick r:id="rId13"/>
              </a:rPr>
              <a:t>médicaux </a:t>
            </a:r>
            <a:r>
              <a:rPr lang="fr-FR" sz="2400" dirty="0">
                <a:hlinkClick r:id="rId14"/>
              </a:rPr>
              <a:t>ou </a:t>
            </a:r>
            <a:r>
              <a:rPr lang="fr-FR" sz="2400" dirty="0">
                <a:hlinkClick r:id="rId15"/>
              </a:rPr>
              <a:t>chirurgicaux.</a:t>
            </a:r>
          </a:p>
          <a:p>
            <a:r>
              <a:rPr lang="fr-FR" sz="2400" b="1" dirty="0"/>
              <a:t>Synonyme :</a:t>
            </a:r>
            <a:r>
              <a:rPr lang="fr-FR" sz="2400" dirty="0"/>
              <a:t> </a:t>
            </a:r>
            <a:r>
              <a:rPr lang="fr-FR" sz="2400" dirty="0" smtClean="0">
                <a:hlinkClick r:id="rId16"/>
              </a:rPr>
              <a:t>clinique</a:t>
            </a:r>
            <a:r>
              <a:rPr lang="fr-FR" sz="2400" dirty="0" smtClean="0"/>
              <a:t>          </a:t>
            </a:r>
            <a:r>
              <a:rPr lang="fr-FR" sz="2400" b="1" dirty="0" smtClean="0"/>
              <a:t>Traduction </a:t>
            </a:r>
            <a:r>
              <a:rPr lang="fr-FR" sz="2400" b="1" dirty="0"/>
              <a:t>anglais :</a:t>
            </a:r>
            <a:r>
              <a:rPr lang="fr-FR" sz="2400" dirty="0"/>
              <a:t> </a:t>
            </a:r>
            <a:r>
              <a:rPr lang="fr-FR" sz="2400" dirty="0" err="1"/>
              <a:t>hospital</a:t>
            </a:r>
            <a:r>
              <a:rPr lang="fr-FR" sz="2400" dirty="0"/>
              <a:t>	</a:t>
            </a:r>
          </a:p>
          <a:p>
            <a:endParaRPr lang="fr-F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35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chemeClr val="accent3"/>
                </a:solidFill>
                <a:latin typeface="Calibri" charset="0"/>
                <a:ea typeface="Calibri" charset="0"/>
                <a:cs typeface="Calibri" charset="0"/>
              </a:rPr>
              <a:t>HÔPITAL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Établissement </a:t>
            </a:r>
            <a:r>
              <a:rPr lang="fr-FR" sz="2800" dirty="0"/>
              <a:t>public habilité à recevoir </a:t>
            </a:r>
            <a:r>
              <a:rPr lang="fr-FR" sz="2800" dirty="0" smtClean="0"/>
              <a:t>les :</a:t>
            </a:r>
          </a:p>
          <a:p>
            <a:pPr lvl="1"/>
            <a:r>
              <a:rPr lang="fr-FR" sz="2600" dirty="0" smtClean="0"/>
              <a:t>Malades</a:t>
            </a:r>
            <a:r>
              <a:rPr lang="fr-FR" sz="2600" dirty="0"/>
              <a:t>, </a:t>
            </a:r>
          </a:p>
          <a:p>
            <a:pPr lvl="1"/>
            <a:r>
              <a:rPr lang="fr-FR" sz="2600" dirty="0" smtClean="0"/>
              <a:t>Blessés</a:t>
            </a:r>
            <a:r>
              <a:rPr lang="fr-FR" sz="2600" dirty="0"/>
              <a:t>, </a:t>
            </a:r>
            <a:endParaRPr lang="fr-FR" sz="2600" dirty="0" smtClean="0"/>
          </a:p>
          <a:p>
            <a:pPr lvl="1"/>
            <a:r>
              <a:rPr lang="fr-FR" sz="2600" dirty="0"/>
              <a:t>T</a:t>
            </a:r>
            <a:r>
              <a:rPr lang="fr-FR" sz="2600" dirty="0" smtClean="0"/>
              <a:t>oute </a:t>
            </a:r>
            <a:r>
              <a:rPr lang="fr-FR" sz="2600" dirty="0"/>
              <a:t>personne </a:t>
            </a:r>
            <a:r>
              <a:rPr lang="fr-FR" sz="2600" dirty="0" smtClean="0"/>
              <a:t>: état </a:t>
            </a:r>
            <a:r>
              <a:rPr lang="fr-FR" sz="2600" dirty="0"/>
              <a:t>de santé </a:t>
            </a:r>
            <a:r>
              <a:rPr lang="fr-FR" sz="2600" dirty="0" smtClean="0"/>
              <a:t>réclame surveillance</a:t>
            </a:r>
            <a:r>
              <a:rPr lang="fr-FR" sz="2600" dirty="0"/>
              <a:t>, </a:t>
            </a:r>
            <a:r>
              <a:rPr lang="fr-FR" sz="2600" dirty="0" smtClean="0"/>
              <a:t>intervention</a:t>
            </a:r>
            <a:r>
              <a:rPr lang="fr-FR" sz="2600" dirty="0"/>
              <a:t>, </a:t>
            </a:r>
            <a:r>
              <a:rPr lang="fr-FR" sz="2600" dirty="0" smtClean="0"/>
              <a:t>soins.</a:t>
            </a:r>
          </a:p>
          <a:p>
            <a:r>
              <a:rPr lang="fr-FR" sz="2800" b="1" dirty="0"/>
              <a:t>H</a:t>
            </a:r>
            <a:r>
              <a:rPr lang="fr-FR" sz="2800" b="1" dirty="0" smtClean="0"/>
              <a:t>ôpital </a:t>
            </a:r>
            <a:r>
              <a:rPr lang="fr-FR" sz="2800" dirty="0" smtClean="0"/>
              <a:t>: </a:t>
            </a:r>
            <a:r>
              <a:rPr lang="fr-FR" sz="2800" dirty="0"/>
              <a:t>E</a:t>
            </a:r>
            <a:r>
              <a:rPr lang="fr-FR" sz="2800" dirty="0" smtClean="0"/>
              <a:t>lément </a:t>
            </a:r>
            <a:r>
              <a:rPr lang="fr-FR" sz="2800" dirty="0"/>
              <a:t>d'une organisation /</a:t>
            </a:r>
            <a:r>
              <a:rPr lang="fr-FR" sz="2800" dirty="0" smtClean="0"/>
              <a:t> </a:t>
            </a:r>
            <a:r>
              <a:rPr lang="fr-FR" sz="2800" dirty="0"/>
              <a:t>caractère médical et </a:t>
            </a:r>
            <a:r>
              <a:rPr lang="fr-FR" sz="2800" dirty="0" smtClean="0"/>
              <a:t>social</a:t>
            </a:r>
          </a:p>
          <a:p>
            <a:pPr lvl="1"/>
            <a:r>
              <a:rPr lang="fr-FR" sz="2600" dirty="0" smtClean="0"/>
              <a:t>Fonction: </a:t>
            </a:r>
            <a:r>
              <a:rPr lang="fr-FR" sz="2600" dirty="0"/>
              <a:t>assurer à la population des soins médicaux complets, curatifs et préventifs (...) </a:t>
            </a:r>
            <a:endParaRPr lang="fr-FR" sz="2600" dirty="0" smtClean="0"/>
          </a:p>
          <a:p>
            <a:pPr lvl="1"/>
            <a:r>
              <a:rPr lang="fr-FR" sz="2600" dirty="0"/>
              <a:t>A</a:t>
            </a:r>
            <a:r>
              <a:rPr lang="fr-FR" sz="2600" dirty="0" smtClean="0"/>
              <a:t>ussi entre enseignement </a:t>
            </a:r>
            <a:r>
              <a:rPr lang="fr-FR" sz="2600" dirty="0"/>
              <a:t>de la médecine et de recherche bio-sociale. </a:t>
            </a:r>
            <a:endParaRPr lang="fr-FR" sz="26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3187364" y="6356316"/>
            <a:ext cx="90572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fr-FR" sz="2600" i="1" dirty="0">
                <a:solidFill>
                  <a:schemeClr val="bg1"/>
                </a:solidFill>
              </a:rPr>
              <a:t>Office Mondial de la Santé, </a:t>
            </a:r>
            <a:r>
              <a:rPr lang="fr-FR" sz="2600" dirty="0">
                <a:solidFill>
                  <a:schemeClr val="bg1"/>
                </a:solidFill>
              </a:rPr>
              <a:t>Série de rapports </a:t>
            </a:r>
            <a:r>
              <a:rPr lang="fr-FR" sz="2600" dirty="0" err="1">
                <a:solidFill>
                  <a:schemeClr val="bg1"/>
                </a:solidFill>
              </a:rPr>
              <a:t>techn</a:t>
            </a:r>
            <a:r>
              <a:rPr lang="fr-FR" sz="2600" dirty="0">
                <a:solidFill>
                  <a:schemeClr val="bg1"/>
                </a:solidFill>
              </a:rPr>
              <a:t>., 1957, 122, 4.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.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4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b="1" dirty="0">
                <a:solidFill>
                  <a:schemeClr val="accent3"/>
                </a:solidFill>
                <a:latin typeface="Calibri" charset="0"/>
                <a:ea typeface="Calibri" charset="0"/>
                <a:cs typeface="Calibri" charset="0"/>
              </a:rPr>
              <a:t>HÔPITAL ?</a:t>
            </a:r>
            <a:r>
              <a:rPr lang="fr-FR" dirty="0" smtClean="0"/>
              <a:t> </a:t>
            </a:r>
            <a:endParaRPr lang="fr-FR" i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338498"/>
          </a:xfrm>
        </p:spPr>
        <p:txBody>
          <a:bodyPr>
            <a:normAutofit/>
          </a:bodyPr>
          <a:lstStyle/>
          <a:p>
            <a:r>
              <a:rPr lang="fr-FR" sz="2800" b="1" dirty="0" smtClean="0"/>
              <a:t>2 définitions :</a:t>
            </a:r>
          </a:p>
          <a:p>
            <a:r>
              <a:rPr lang="fr-FR" sz="2400" b="1" dirty="0"/>
              <a:t>P</a:t>
            </a:r>
            <a:r>
              <a:rPr lang="fr-FR" sz="2400" b="1" dirty="0" smtClean="0"/>
              <a:t>ratique</a:t>
            </a:r>
            <a:r>
              <a:rPr lang="fr-FR" sz="2400" b="1" dirty="0"/>
              <a:t> : </a:t>
            </a:r>
            <a:r>
              <a:rPr lang="fr-FR" dirty="0"/>
              <a:t>« établissement desservi de façon permanente par au moins un médecin et assurant aux malades, outre l'hébergement, les soins médicaux et infirmiers ». </a:t>
            </a:r>
            <a:endParaRPr lang="fr-FR" dirty="0" smtClean="0"/>
          </a:p>
          <a:p>
            <a:r>
              <a:rPr lang="fr-FR" dirty="0" smtClean="0"/>
              <a:t>L'autre : la </a:t>
            </a:r>
            <a:r>
              <a:rPr lang="fr-FR" sz="2400" b="1" dirty="0"/>
              <a:t>fonction </a:t>
            </a:r>
            <a:r>
              <a:rPr lang="fr-FR" sz="2400" b="1" dirty="0" smtClean="0"/>
              <a:t>de l'hôpital </a:t>
            </a:r>
            <a:r>
              <a:rPr lang="fr-FR" sz="2400" b="1" dirty="0"/>
              <a:t>moderne </a:t>
            </a:r>
            <a:r>
              <a:rPr lang="fr-FR" dirty="0"/>
              <a:t> : </a:t>
            </a:r>
            <a:endParaRPr lang="fr-FR" dirty="0" smtClean="0"/>
          </a:p>
          <a:p>
            <a:r>
              <a:rPr lang="fr-FR" dirty="0" smtClean="0"/>
              <a:t>«</a:t>
            </a:r>
            <a:r>
              <a:rPr lang="fr-FR" dirty="0"/>
              <a:t> L'hôpital est l'élément d'une organisation de caractère médical et social dont la fonction consiste à assurer à la population des soins médicaux complets, curatifs et préventifs, </a:t>
            </a:r>
            <a:endParaRPr lang="fr-FR" dirty="0" smtClean="0"/>
          </a:p>
          <a:p>
            <a:r>
              <a:rPr lang="fr-FR" dirty="0" smtClean="0"/>
              <a:t>et </a:t>
            </a:r>
            <a:r>
              <a:rPr lang="fr-FR" dirty="0"/>
              <a:t>dont les services extérieurs irradient jusqu'à la cellule familiale considérée dans son milieu ; c'est aussi un centre d'enseignement de la médecine et de recherche </a:t>
            </a:r>
            <a:r>
              <a:rPr lang="fr-FR" dirty="0" err="1"/>
              <a:t>biosociale</a:t>
            </a:r>
            <a:r>
              <a:rPr lang="fr-FR" dirty="0"/>
              <a:t>. </a:t>
            </a:r>
            <a:r>
              <a:rPr lang="fr-FR" dirty="0" smtClean="0"/>
              <a:t>»</a:t>
            </a:r>
          </a:p>
          <a:p>
            <a:endParaRPr lang="fr-FR" dirty="0" smtClean="0"/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600" i="1" dirty="0"/>
              <a:t>BRIDGMAN, « </a:t>
            </a:r>
            <a:r>
              <a:rPr lang="fr-FR" sz="1600" b="1" i="1" dirty="0"/>
              <a:t>HÔPITAL</a:t>
            </a:r>
            <a:r>
              <a:rPr lang="fr-FR" sz="1600" i="1" dirty="0"/>
              <a:t>  », </a:t>
            </a:r>
            <a:r>
              <a:rPr lang="fr-FR" sz="1600" i="1" dirty="0" err="1"/>
              <a:t>Encyclopædia</a:t>
            </a:r>
            <a:r>
              <a:rPr lang="fr-FR" sz="1600" i="1" dirty="0"/>
              <a:t> </a:t>
            </a:r>
            <a:r>
              <a:rPr lang="fr-FR" sz="1600" i="1" dirty="0" err="1"/>
              <a:t>Universalis</a:t>
            </a:r>
            <a:r>
              <a:rPr lang="fr-FR" sz="1600" i="1" dirty="0"/>
              <a:t> [en ligne], consulté le 8 mai 2017. </a:t>
            </a:r>
            <a:endParaRPr lang="fr-FR" sz="1600" i="1" dirty="0" smtClean="0"/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600" i="1" dirty="0" smtClean="0"/>
              <a:t>URL </a:t>
            </a:r>
            <a:r>
              <a:rPr lang="fr-FR" sz="1600" i="1" dirty="0"/>
              <a:t>: http://</a:t>
            </a:r>
            <a:r>
              <a:rPr lang="fr-FR" sz="1600" i="1" dirty="0" err="1"/>
              <a:t>www.universalis.fr</a:t>
            </a:r>
            <a:r>
              <a:rPr lang="fr-FR" sz="1600" i="1" dirty="0"/>
              <a:t>/</a:t>
            </a:r>
            <a:r>
              <a:rPr lang="fr-FR" sz="1600" i="1" dirty="0" err="1"/>
              <a:t>encyclopedie</a:t>
            </a:r>
            <a:r>
              <a:rPr lang="fr-FR" sz="1600" i="1" dirty="0"/>
              <a:t>/</a:t>
            </a:r>
            <a:r>
              <a:rPr lang="fr-FR" sz="1600" i="1" dirty="0" err="1"/>
              <a:t>hopital</a:t>
            </a:r>
            <a:r>
              <a:rPr lang="fr-FR" sz="1600" i="1" dirty="0"/>
              <a:t>/</a:t>
            </a:r>
          </a:p>
        </p:txBody>
      </p:sp>
      <p:sp>
        <p:nvSpPr>
          <p:cNvPr id="4" name="Rectangle 3"/>
          <p:cNvSpPr/>
          <p:nvPr/>
        </p:nvSpPr>
        <p:spPr>
          <a:xfrm>
            <a:off x="3278751" y="6384576"/>
            <a:ext cx="57581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i="1">
                <a:solidFill>
                  <a:schemeClr val="bg1"/>
                </a:solidFill>
              </a:rPr>
              <a:t>Organisation mondiale de la santé (O.M.S.) </a:t>
            </a:r>
            <a:endParaRPr lang="fr-FR" sz="2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35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3"/>
                </a:solidFill>
                <a:latin typeface="Calibri" charset="0"/>
                <a:ea typeface="Calibri" charset="0"/>
                <a:cs typeface="Calibri" charset="0"/>
              </a:rPr>
              <a:t>Hôpital</a:t>
            </a:r>
            <a:endParaRPr lang="fr-FR" b="1" dirty="0">
              <a:solidFill>
                <a:schemeClr val="accent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fr-FR" sz="2400" b="1" dirty="0"/>
              <a:t>Trois dimensions de </a:t>
            </a:r>
            <a:r>
              <a:rPr lang="fr-FR" sz="2400" b="1" dirty="0" smtClean="0"/>
              <a:t>l’Homme</a:t>
            </a:r>
            <a:endParaRPr lang="fr-FR" sz="24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1">
              <a:lnSpc>
                <a:spcPct val="150000"/>
              </a:lnSpc>
            </a:pPr>
            <a:r>
              <a:rPr lang="fr-FR" sz="4000" dirty="0" smtClean="0"/>
              <a:t>Spiritualité : Ame</a:t>
            </a:r>
          </a:p>
          <a:p>
            <a:pPr lvl="1">
              <a:lnSpc>
                <a:spcPct val="150000"/>
              </a:lnSpc>
            </a:pPr>
            <a:r>
              <a:rPr lang="fr-FR" sz="4000" dirty="0" smtClean="0"/>
              <a:t>Corps : Physique</a:t>
            </a:r>
          </a:p>
          <a:p>
            <a:pPr lvl="1">
              <a:lnSpc>
                <a:spcPct val="150000"/>
              </a:lnSpc>
            </a:pPr>
            <a:r>
              <a:rPr lang="fr-FR" sz="4000" dirty="0" smtClean="0"/>
              <a:t>Esprit : Cerveau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217919" y="1846052"/>
            <a:ext cx="5741469" cy="736282"/>
          </a:xfrm>
        </p:spPr>
        <p:txBody>
          <a:bodyPr>
            <a:normAutofit lnSpcReduction="10000"/>
          </a:bodyPr>
          <a:lstStyle/>
          <a:p>
            <a:r>
              <a:rPr lang="fr-FR" sz="2400" b="1" smtClean="0"/>
              <a:t>3H : Organisations </a:t>
            </a:r>
            <a:r>
              <a:rPr lang="fr-FR" sz="2400" b="1" dirty="0" smtClean="0"/>
              <a:t>sociales </a:t>
            </a:r>
            <a:r>
              <a:rPr lang="fr-FR" sz="2400" b="1" dirty="0" err="1" smtClean="0"/>
              <a:t>differentes</a:t>
            </a:r>
            <a:endParaRPr lang="fr-FR" sz="2400" b="1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5741468" cy="3378200"/>
          </a:xfrm>
        </p:spPr>
        <p:txBody>
          <a:bodyPr>
            <a:normAutofit lnSpcReduction="10000"/>
          </a:bodyPr>
          <a:lstStyle/>
          <a:p>
            <a:r>
              <a:rPr lang="fr-FR" sz="3600" b="1" dirty="0">
                <a:solidFill>
                  <a:schemeClr val="accent3">
                    <a:lumMod val="50000"/>
                  </a:schemeClr>
                </a:solidFill>
              </a:rPr>
              <a:t>Hospitalité </a:t>
            </a:r>
            <a:endParaRPr lang="fr-FR" sz="36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r>
              <a:rPr lang="fr-FR" sz="3400" dirty="0" err="1" smtClean="0"/>
              <a:t>Renvoit</a:t>
            </a:r>
            <a:r>
              <a:rPr lang="fr-FR" sz="3400" dirty="0" smtClean="0"/>
              <a:t> : soins </a:t>
            </a:r>
            <a:r>
              <a:rPr lang="fr-FR" sz="3400" dirty="0"/>
              <a:t>de </a:t>
            </a:r>
            <a:r>
              <a:rPr lang="fr-FR" sz="3400" dirty="0" smtClean="0"/>
              <a:t>l’âme</a:t>
            </a:r>
          </a:p>
          <a:p>
            <a:r>
              <a:rPr lang="fr-FR" sz="3600" b="1" dirty="0" smtClean="0">
                <a:solidFill>
                  <a:schemeClr val="accent3">
                    <a:lumMod val="50000"/>
                  </a:schemeClr>
                </a:solidFill>
              </a:rPr>
              <a:t>Hospitalisation</a:t>
            </a:r>
            <a:r>
              <a:rPr lang="fr-FR" sz="36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lvl="1"/>
            <a:r>
              <a:rPr lang="fr-FR" sz="3400" dirty="0" err="1"/>
              <a:t>Renvoit</a:t>
            </a:r>
            <a:r>
              <a:rPr lang="fr-FR" sz="3400" dirty="0"/>
              <a:t> </a:t>
            </a:r>
            <a:r>
              <a:rPr lang="fr-FR" sz="3400" dirty="0" smtClean="0"/>
              <a:t>: soins </a:t>
            </a:r>
            <a:r>
              <a:rPr lang="fr-FR" sz="3400" dirty="0"/>
              <a:t>du </a:t>
            </a:r>
            <a:r>
              <a:rPr lang="fr-FR" sz="3400" dirty="0" smtClean="0"/>
              <a:t>corps</a:t>
            </a:r>
          </a:p>
          <a:p>
            <a:r>
              <a:rPr lang="fr-FR" sz="3600" b="1" dirty="0" err="1" smtClean="0">
                <a:solidFill>
                  <a:schemeClr val="accent3">
                    <a:lumMod val="50000"/>
                  </a:schemeClr>
                </a:solidFill>
              </a:rPr>
              <a:t>Hôtelerie</a:t>
            </a:r>
            <a:endParaRPr lang="fr-FR" sz="36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r>
              <a:rPr lang="fr-FR" sz="3400" dirty="0" smtClean="0"/>
              <a:t>Confort et bien être</a:t>
            </a:r>
            <a:endParaRPr lang="fr-FR" sz="3400" dirty="0"/>
          </a:p>
          <a:p>
            <a:endParaRPr lang="fr-FR" sz="3600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2716" y="-29606"/>
            <a:ext cx="2689283" cy="176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79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b="1" dirty="0" smtClean="0">
                <a:solidFill>
                  <a:schemeClr val="accent3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Hôpital</a:t>
            </a:r>
            <a:endParaRPr lang="fr-FR" sz="5400" b="1" dirty="0">
              <a:solidFill>
                <a:schemeClr val="accent3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fr-FR" sz="2800" b="1" dirty="0" smtClean="0">
                <a:solidFill>
                  <a:schemeClr val="tx2">
                    <a:lumMod val="50000"/>
                  </a:schemeClr>
                </a:solidFill>
              </a:rPr>
              <a:t>&gt;&gt;  projet architectural</a:t>
            </a:r>
            <a:endParaRPr lang="fr-FR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201168" lvl="1" indent="0">
              <a:buNone/>
            </a:pPr>
            <a:r>
              <a:rPr lang="fr-FR" sz="4000" dirty="0" smtClean="0">
                <a:solidFill>
                  <a:schemeClr val="tx1"/>
                </a:solidFill>
              </a:rPr>
              <a:t>Projet pluridimensionnel</a:t>
            </a:r>
          </a:p>
          <a:p>
            <a:pPr lvl="2"/>
            <a:r>
              <a:rPr lang="fr-FR" sz="3600" dirty="0" smtClean="0">
                <a:solidFill>
                  <a:schemeClr val="tx1"/>
                </a:solidFill>
              </a:rPr>
              <a:t>Humain</a:t>
            </a:r>
          </a:p>
          <a:p>
            <a:pPr lvl="2"/>
            <a:r>
              <a:rPr lang="fr-FR" sz="3600" dirty="0" smtClean="0">
                <a:solidFill>
                  <a:schemeClr val="tx1"/>
                </a:solidFill>
              </a:rPr>
              <a:t>Social</a:t>
            </a:r>
          </a:p>
          <a:p>
            <a:pPr lvl="2"/>
            <a:r>
              <a:rPr lang="fr-FR" sz="3600" dirty="0" smtClean="0">
                <a:solidFill>
                  <a:schemeClr val="tx1"/>
                </a:solidFill>
              </a:rPr>
              <a:t>Financier et économique</a:t>
            </a:r>
          </a:p>
          <a:p>
            <a:pPr lvl="2"/>
            <a:r>
              <a:rPr lang="fr-FR" sz="3600" dirty="0" smtClean="0">
                <a:solidFill>
                  <a:schemeClr val="tx1"/>
                </a:solidFill>
              </a:rPr>
              <a:t>Sécuritaire</a:t>
            </a:r>
          </a:p>
          <a:p>
            <a:pPr lvl="2"/>
            <a:r>
              <a:rPr lang="is-IS" sz="3600" dirty="0" smtClean="0">
                <a:solidFill>
                  <a:schemeClr val="tx1"/>
                </a:solidFill>
              </a:rPr>
              <a:t>…..</a:t>
            </a:r>
            <a:endParaRPr lang="fr-FR" sz="3600" dirty="0" smtClean="0">
              <a:solidFill>
                <a:schemeClr val="tx1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5324506" cy="736282"/>
          </a:xfrm>
        </p:spPr>
        <p:txBody>
          <a:bodyPr>
            <a:normAutofit/>
          </a:bodyPr>
          <a:lstStyle/>
          <a:p>
            <a:r>
              <a:rPr lang="fr-FR" sz="2800" b="1" dirty="0" err="1" smtClean="0">
                <a:solidFill>
                  <a:schemeClr val="tx2">
                    <a:lumMod val="50000"/>
                  </a:schemeClr>
                </a:solidFill>
              </a:rPr>
              <a:t>Receptacle</a:t>
            </a:r>
            <a:r>
              <a:rPr lang="fr-FR" sz="2800" b="1" dirty="0" smtClean="0">
                <a:solidFill>
                  <a:schemeClr val="tx2">
                    <a:lumMod val="50000"/>
                  </a:schemeClr>
                </a:solidFill>
              </a:rPr>
              <a:t> de </a:t>
            </a:r>
            <a:r>
              <a:rPr lang="fr-FR" sz="2800" b="1" dirty="0" err="1" smtClean="0">
                <a:solidFill>
                  <a:schemeClr val="tx2">
                    <a:lumMod val="50000"/>
                  </a:schemeClr>
                </a:solidFill>
              </a:rPr>
              <a:t>detresses</a:t>
            </a:r>
            <a:endParaRPr lang="fr-FR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fr-FR" sz="3600" b="1" dirty="0" smtClean="0"/>
              <a:t>Physique</a:t>
            </a:r>
          </a:p>
          <a:p>
            <a:r>
              <a:rPr lang="fr-FR" sz="3600" b="1" dirty="0" smtClean="0"/>
              <a:t>Morale</a:t>
            </a:r>
          </a:p>
          <a:p>
            <a:r>
              <a:rPr lang="fr-FR" sz="3600" b="1" dirty="0" smtClean="0"/>
              <a:t>Sociale voire Familiale</a:t>
            </a:r>
          </a:p>
          <a:p>
            <a:r>
              <a:rPr lang="fr-FR" sz="3600" b="1" dirty="0" smtClean="0"/>
              <a:t>Financière</a:t>
            </a:r>
          </a:p>
          <a:p>
            <a:endParaRPr lang="fr-FR" sz="3600" b="1" dirty="0" smtClean="0"/>
          </a:p>
          <a:p>
            <a:endParaRPr lang="fr-FR" sz="3400" dirty="0"/>
          </a:p>
          <a:p>
            <a:endParaRPr lang="fr-FR" sz="3600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2716" y="-29606"/>
            <a:ext cx="2689283" cy="176696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6848383" y="6440540"/>
            <a:ext cx="5173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Jean </a:t>
            </a:r>
            <a:r>
              <a:rPr lang="fr-FR" b="1" dirty="0" err="1" smtClean="0">
                <a:solidFill>
                  <a:schemeClr val="bg1"/>
                </a:solidFill>
              </a:rPr>
              <a:t>Kervasdoué</a:t>
            </a:r>
            <a:r>
              <a:rPr lang="fr-FR" b="1" dirty="0" smtClean="0">
                <a:solidFill>
                  <a:schemeClr val="bg1"/>
                </a:solidFill>
              </a:rPr>
              <a:t> : L’Hôpital . Collection Que sais-je ?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9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457200" y="-139569"/>
            <a:ext cx="3200400" cy="2286000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6600" b="1" dirty="0" smtClean="0">
                <a:latin typeface="Calibri" charset="0"/>
                <a:ea typeface="Calibri" charset="0"/>
                <a:cs typeface="Calibri" charset="0"/>
              </a:rPr>
              <a:t>Hôpital</a:t>
            </a:r>
            <a: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  <a:t/>
            </a:r>
            <a:b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</a:br>
            <a:endParaRPr lang="fr-FR" sz="60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half" idx="2"/>
          </p:nvPr>
        </p:nvSpPr>
        <p:spPr>
          <a:xfrm>
            <a:off x="457200" y="1398069"/>
            <a:ext cx="3395272" cy="3379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HIER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AUJOURD’HUI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DEMAIN</a:t>
            </a:r>
            <a:endParaRPr lang="fr-FR" sz="4000" b="1" dirty="0"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50000"/>
              </a:lnSpc>
            </a:pPr>
            <a:endParaRPr lang="fr-FR" sz="3600" dirty="0"/>
          </a:p>
        </p:txBody>
      </p:sp>
      <p:sp>
        <p:nvSpPr>
          <p:cNvPr id="9" name="ZoneTexte 8"/>
          <p:cNvSpPr txBox="1"/>
          <p:nvPr/>
        </p:nvSpPr>
        <p:spPr>
          <a:xfrm>
            <a:off x="9248927" y="6325851"/>
            <a:ext cx="2943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smtClean="0">
                <a:solidFill>
                  <a:schemeClr val="bg1"/>
                </a:solidFill>
              </a:rPr>
              <a:t>DEMAIN</a:t>
            </a:r>
            <a:endParaRPr lang="fr-FR" sz="3200">
              <a:solidFill>
                <a:schemeClr val="bg1"/>
              </a:solidFill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343400" y="240631"/>
            <a:ext cx="7724274" cy="652111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altLang="fr-FR" sz="2800" b="1" dirty="0">
                <a:solidFill>
                  <a:srgbClr val="FF6600"/>
                </a:solidFill>
              </a:rPr>
              <a:t>Histoire de la Médecine / </a:t>
            </a:r>
            <a:r>
              <a:rPr lang="fr-FR" altLang="fr-FR" sz="2800" b="1" dirty="0" smtClean="0">
                <a:solidFill>
                  <a:srgbClr val="FF6600"/>
                </a:solidFill>
              </a:rPr>
              <a:t>Chirurgie</a:t>
            </a:r>
            <a:endParaRPr lang="fr-FR" altLang="fr-FR" sz="2800" b="1" dirty="0">
              <a:solidFill>
                <a:srgbClr val="FF6600"/>
              </a:solidFill>
            </a:endParaRPr>
          </a:p>
          <a:p>
            <a:pPr lvl="1">
              <a:lnSpc>
                <a:spcPct val="100000"/>
              </a:lnSpc>
              <a:defRPr/>
            </a:pPr>
            <a:r>
              <a:rPr lang="fr-FR" altLang="fr-FR" sz="2400" dirty="0"/>
              <a:t>Sumériens et Assyro-Babyloniens</a:t>
            </a:r>
          </a:p>
          <a:p>
            <a:pPr lvl="1">
              <a:lnSpc>
                <a:spcPct val="100000"/>
              </a:lnSpc>
              <a:defRPr/>
            </a:pPr>
            <a:r>
              <a:rPr lang="fr-FR" altLang="fr-FR" sz="2400" dirty="0"/>
              <a:t>Egyptienne</a:t>
            </a:r>
          </a:p>
          <a:p>
            <a:pPr lvl="1">
              <a:lnSpc>
                <a:spcPct val="100000"/>
              </a:lnSpc>
              <a:defRPr/>
            </a:pPr>
            <a:r>
              <a:rPr lang="fr-FR" altLang="fr-FR" sz="2400" dirty="0"/>
              <a:t>Des hébreux</a:t>
            </a:r>
          </a:p>
          <a:p>
            <a:pPr lvl="1">
              <a:lnSpc>
                <a:spcPct val="100000"/>
              </a:lnSpc>
              <a:defRPr/>
            </a:pPr>
            <a:r>
              <a:rPr lang="fr-FR" altLang="fr-FR" sz="2400" dirty="0"/>
              <a:t>Grecque</a:t>
            </a:r>
          </a:p>
          <a:p>
            <a:pPr lvl="1">
              <a:lnSpc>
                <a:spcPct val="100000"/>
              </a:lnSpc>
              <a:defRPr/>
            </a:pPr>
            <a:r>
              <a:rPr lang="fr-FR" altLang="fr-FR" sz="2400" dirty="0"/>
              <a:t>Romaine</a:t>
            </a:r>
          </a:p>
          <a:p>
            <a:pPr lvl="1">
              <a:lnSpc>
                <a:spcPct val="100000"/>
              </a:lnSpc>
              <a:defRPr/>
            </a:pPr>
            <a:r>
              <a:rPr lang="fr-FR" altLang="fr-FR" sz="2400" dirty="0"/>
              <a:t>Byzantine</a:t>
            </a:r>
          </a:p>
          <a:p>
            <a:pPr lvl="1">
              <a:lnSpc>
                <a:spcPct val="100000"/>
              </a:lnSpc>
              <a:defRPr/>
            </a:pPr>
            <a:r>
              <a:rPr lang="fr-FR" altLang="fr-FR" sz="2400" dirty="0"/>
              <a:t>Arabe</a:t>
            </a:r>
          </a:p>
          <a:p>
            <a:pPr lvl="1">
              <a:lnSpc>
                <a:spcPct val="100000"/>
              </a:lnSpc>
              <a:defRPr/>
            </a:pPr>
            <a:r>
              <a:rPr lang="fr-FR" altLang="fr-FR" sz="2400" dirty="0"/>
              <a:t>Moyen Age Occidental</a:t>
            </a:r>
          </a:p>
          <a:p>
            <a:pPr lvl="1">
              <a:lnSpc>
                <a:spcPct val="100000"/>
              </a:lnSpc>
              <a:defRPr/>
            </a:pPr>
            <a:r>
              <a:rPr lang="fr-FR" altLang="fr-FR" sz="2400" dirty="0" err="1"/>
              <a:t>Rennaissance</a:t>
            </a:r>
            <a:endParaRPr lang="fr-FR" altLang="fr-FR" sz="2400" dirty="0"/>
          </a:p>
          <a:p>
            <a:pPr lvl="1">
              <a:lnSpc>
                <a:spcPct val="100000"/>
              </a:lnSpc>
              <a:defRPr/>
            </a:pPr>
            <a:r>
              <a:rPr lang="fr-FR" altLang="fr-FR" sz="2400" dirty="0"/>
              <a:t>XVII e siècle</a:t>
            </a:r>
          </a:p>
          <a:p>
            <a:pPr lvl="1">
              <a:lnSpc>
                <a:spcPct val="100000"/>
              </a:lnSpc>
              <a:defRPr/>
            </a:pPr>
            <a:r>
              <a:rPr lang="fr-FR" altLang="fr-FR" sz="2400" dirty="0"/>
              <a:t>XVIII e siècle</a:t>
            </a:r>
          </a:p>
          <a:p>
            <a:pPr lvl="1">
              <a:lnSpc>
                <a:spcPct val="100000"/>
              </a:lnSpc>
              <a:defRPr/>
            </a:pPr>
            <a:r>
              <a:rPr lang="fr-FR" altLang="fr-FR" sz="2400" dirty="0"/>
              <a:t>XIX e siècle</a:t>
            </a:r>
          </a:p>
          <a:p>
            <a:pPr lvl="1">
              <a:lnSpc>
                <a:spcPct val="100000"/>
              </a:lnSpc>
              <a:defRPr/>
            </a:pPr>
            <a:r>
              <a:rPr lang="fr-FR" altLang="fr-FR" sz="2400" dirty="0"/>
              <a:t>XX e siècle</a:t>
            </a:r>
          </a:p>
          <a:p>
            <a:pPr lvl="1">
              <a:lnSpc>
                <a:spcPct val="100000"/>
              </a:lnSpc>
              <a:defRPr/>
            </a:pPr>
            <a:r>
              <a:rPr lang="fr-FR" altLang="fr-FR" sz="2400" dirty="0" smtClean="0"/>
              <a:t>Contemporaine</a:t>
            </a:r>
            <a:endParaRPr lang="fr-FR" altLang="fr-FR" sz="2400" dirty="0"/>
          </a:p>
        </p:txBody>
      </p:sp>
      <p:pic>
        <p:nvPicPr>
          <p:cNvPr id="8" name="Picture 4" descr="File0789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810" y="1037780"/>
            <a:ext cx="1780838" cy="249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File0827"/>
          <p:cNvPicPr>
            <a:picLocks noChangeAspect="1" noChangeArrowheads="1"/>
          </p:cNvPicPr>
          <p:nvPr/>
        </p:nvPicPr>
        <p:blipFill>
          <a:blip r:embed="rId4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629" y="1286141"/>
            <a:ext cx="1456870" cy="2230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File2648"/>
          <p:cNvPicPr>
            <a:picLocks noChangeAspect="1" noChangeArrowheads="1"/>
          </p:cNvPicPr>
          <p:nvPr/>
        </p:nvPicPr>
        <p:blipFill>
          <a:blip r:embed="rId5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0801" y="3606702"/>
            <a:ext cx="1424146" cy="194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 descr="File264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7847" y="3681076"/>
            <a:ext cx="11430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" descr="File265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032" y="1269163"/>
            <a:ext cx="135255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354551" y="5186342"/>
            <a:ext cx="323075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 smtClean="0">
                <a:solidFill>
                  <a:schemeClr val="bg1"/>
                </a:solidFill>
              </a:rPr>
              <a:t>Préparer </a:t>
            </a:r>
            <a:r>
              <a:rPr lang="fr-FR" sz="2800" i="1" dirty="0" smtClean="0">
                <a:solidFill>
                  <a:schemeClr val="bg1"/>
                </a:solidFill>
              </a:rPr>
              <a:t>l’</a:t>
            </a:r>
            <a:r>
              <a:rPr lang="fr-FR" sz="2800" b="1" i="1" dirty="0" smtClean="0">
                <a:solidFill>
                  <a:schemeClr val="bg1"/>
                </a:solidFill>
              </a:rPr>
              <a:t>Avenir</a:t>
            </a:r>
            <a:r>
              <a:rPr lang="fr-FR" sz="2800" i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fr-FR" sz="2400" i="1" dirty="0" smtClean="0">
                <a:solidFill>
                  <a:schemeClr val="bg1"/>
                </a:solidFill>
              </a:rPr>
              <a:t>c’est s’inspirer du </a:t>
            </a:r>
            <a:r>
              <a:rPr lang="fr-FR" sz="2800" b="1" i="1" dirty="0" smtClean="0">
                <a:solidFill>
                  <a:schemeClr val="bg1"/>
                </a:solidFill>
              </a:rPr>
              <a:t>Passé</a:t>
            </a:r>
          </a:p>
          <a:p>
            <a:r>
              <a:rPr lang="fr-FR" sz="2400" i="1" dirty="0">
                <a:solidFill>
                  <a:schemeClr val="bg1"/>
                </a:solidFill>
              </a:rPr>
              <a:t>e</a:t>
            </a:r>
            <a:r>
              <a:rPr lang="fr-FR" sz="2400" i="1" dirty="0" smtClean="0">
                <a:solidFill>
                  <a:schemeClr val="bg1"/>
                </a:solidFill>
              </a:rPr>
              <a:t>t Agir </a:t>
            </a:r>
            <a:r>
              <a:rPr lang="fr-FR" sz="2800" b="1" i="1" dirty="0">
                <a:solidFill>
                  <a:schemeClr val="bg1"/>
                </a:solidFill>
              </a:rPr>
              <a:t>A</a:t>
            </a:r>
            <a:r>
              <a:rPr lang="fr-FR" sz="2800" b="1" i="1" dirty="0" smtClean="0">
                <a:solidFill>
                  <a:schemeClr val="bg1"/>
                </a:solidFill>
              </a:rPr>
              <a:t>ujourd’hui</a:t>
            </a:r>
            <a:endParaRPr lang="fr-FR" sz="28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05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b="1" dirty="0">
                <a:solidFill>
                  <a:schemeClr val="accent3"/>
                </a:solidFill>
              </a:rPr>
              <a:t>Histoire des Hôpitaux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54242" y="1888958"/>
            <a:ext cx="10301438" cy="4437338"/>
          </a:xfrm>
        </p:spPr>
        <p:txBody>
          <a:bodyPr>
            <a:normAutofit/>
          </a:bodyPr>
          <a:lstStyle/>
          <a:p>
            <a:pPr lvl="1">
              <a:buFont typeface="Arial" charset="0"/>
              <a:buChar char="•"/>
            </a:pPr>
            <a:r>
              <a:rPr lang="fr-FR" sz="2800" dirty="0" smtClean="0"/>
              <a:t>Inséparable de celles de la médecine / celle des Hommes</a:t>
            </a:r>
          </a:p>
          <a:p>
            <a:pPr lvl="1">
              <a:buFont typeface="Arial" charset="0"/>
              <a:buChar char="•"/>
            </a:pPr>
            <a:r>
              <a:rPr lang="fr-FR" sz="2800" dirty="0"/>
              <a:t>L’hôpital a été et reste le garant de la stabilité morale, sociale et sanitaire dans l’équilibre du corps et de l’âme des individus </a:t>
            </a:r>
            <a:r>
              <a:rPr lang="fr-FR" sz="2800" dirty="0" smtClean="0"/>
              <a:t>:</a:t>
            </a:r>
          </a:p>
          <a:p>
            <a:pPr lvl="3">
              <a:buFont typeface="Arial" charset="0"/>
              <a:buChar char="•"/>
            </a:pPr>
            <a:r>
              <a:rPr lang="fr-FR" sz="2400" dirty="0" smtClean="0"/>
              <a:t>vagabonds</a:t>
            </a:r>
            <a:r>
              <a:rPr lang="fr-FR" sz="2400" dirty="0"/>
              <a:t>, pauvres, étrangers, pèlerins, contagieux, orphelins, filles-mères, vieillards, handicapés, blessé, malades</a:t>
            </a:r>
            <a:r>
              <a:rPr lang="fr-FR" sz="2400" dirty="0" smtClean="0"/>
              <a:t>.</a:t>
            </a:r>
          </a:p>
          <a:p>
            <a:pPr lvl="1">
              <a:buFont typeface="Arial" charset="0"/>
              <a:buChar char="•"/>
            </a:pPr>
            <a:r>
              <a:rPr lang="fr-FR" sz="2800" dirty="0"/>
              <a:t>L’hôpital a côtoyé </a:t>
            </a:r>
            <a:r>
              <a:rPr lang="fr-FR" sz="2800" dirty="0" smtClean="0"/>
              <a:t> : </a:t>
            </a:r>
          </a:p>
          <a:p>
            <a:pPr lvl="3">
              <a:buFont typeface="Arial" charset="0"/>
              <a:buChar char="•"/>
            </a:pPr>
            <a:r>
              <a:rPr lang="fr-FR" sz="2400" dirty="0" smtClean="0"/>
              <a:t>une </a:t>
            </a:r>
            <a:r>
              <a:rPr lang="fr-FR" sz="2400" dirty="0" err="1"/>
              <a:t>protomédecine</a:t>
            </a:r>
            <a:r>
              <a:rPr lang="fr-FR" sz="2400" dirty="0"/>
              <a:t> dès les premiers temps de l’Antiquité, puis s’en est éloigné. </a:t>
            </a:r>
            <a:endParaRPr lang="fr-FR" sz="2400" dirty="0" smtClean="0"/>
          </a:p>
          <a:p>
            <a:pPr lvl="3">
              <a:buFont typeface="Arial" charset="0"/>
              <a:buChar char="•"/>
            </a:pPr>
            <a:r>
              <a:rPr lang="fr-FR" sz="2400" dirty="0" smtClean="0"/>
              <a:t>Après </a:t>
            </a:r>
            <a:r>
              <a:rPr lang="fr-FR" sz="2400" dirty="0"/>
              <a:t>le siècle des Lumières, l’hôpital devient la fabrique de la </a:t>
            </a:r>
            <a:r>
              <a:rPr lang="fr-FR" sz="2400" dirty="0" smtClean="0"/>
              <a:t>médecine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232611" y="6392143"/>
            <a:ext cx="75758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>
                <a:solidFill>
                  <a:schemeClr val="bg1"/>
                </a:solidFill>
                <a:latin typeface="Helvetica Neue" charset="0"/>
                <a:ea typeface="Calibri" charset="0"/>
                <a:cs typeface="Helvetica Neue" charset="0"/>
                <a:hlinkClick r:id="rId2"/>
              </a:rPr>
              <a:t>L’histoire des hôpitaux, institutions normatives des sociétés ?</a:t>
            </a:r>
            <a:endParaRPr lang="fr-FR" sz="1100">
              <a:solidFill>
                <a:schemeClr val="bg1"/>
              </a:solidFill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29348" y="6392143"/>
            <a:ext cx="1958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solidFill>
                  <a:schemeClr val="bg1"/>
                </a:solidFill>
                <a:latin typeface="TrebuchetMS" charset="0"/>
              </a:rPr>
              <a:t>Hamida</a:t>
            </a:r>
            <a:r>
              <a:rPr lang="fr-FR" dirty="0">
                <a:solidFill>
                  <a:schemeClr val="bg1"/>
                </a:solidFill>
                <a:latin typeface="TrebuchetMS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TrebuchetMS" charset="0"/>
              </a:rPr>
              <a:t>Chaouky</a:t>
            </a:r>
            <a:r>
              <a:rPr lang="fr-FR" dirty="0">
                <a:solidFill>
                  <a:schemeClr val="bg1"/>
                </a:solidFill>
                <a:latin typeface="TrebuchetMS" charset="0"/>
              </a:rPr>
              <a:t>,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24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  <a:latin typeface="Calibri" charset="0"/>
                <a:ea typeface="Calibri" charset="0"/>
                <a:cs typeface="Calibri" charset="0"/>
              </a:rPr>
              <a:t>Histoire des Hôpitaux 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3"/>
          </p:nvPr>
        </p:nvSpPr>
        <p:spPr>
          <a:xfrm>
            <a:off x="6217920" y="1846051"/>
            <a:ext cx="4937760" cy="114981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</a:pPr>
            <a:r>
              <a:rPr lang="fr-FR" dirty="0"/>
              <a:t>Maison hospitalière où l'on recevait les pèlerins, où l'on soignait gratuitement les malades, les infirmes, les vieillards indigents. </a:t>
            </a:r>
            <a:r>
              <a:rPr lang="fr-FR" i="1" dirty="0"/>
              <a:t>L'hôpital de l'Hôtel-Dieu à Paris</a:t>
            </a:r>
            <a:r>
              <a:rPr lang="fr-FR" i="1" dirty="0" smtClean="0"/>
              <a:t>.</a:t>
            </a:r>
            <a:endParaRPr lang="fr-FR" dirty="0"/>
          </a:p>
        </p:txBody>
      </p:sp>
      <p:pic>
        <p:nvPicPr>
          <p:cNvPr id="8" name="Espace réservé du contenu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7" y="2097577"/>
            <a:ext cx="5396898" cy="3148190"/>
          </a:xfrm>
        </p:spPr>
      </p:pic>
      <p:pic>
        <p:nvPicPr>
          <p:cNvPr id="10" name="Espace réservé du contenu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238" y="3210850"/>
            <a:ext cx="5713669" cy="2456024"/>
          </a:xfrm>
        </p:spPr>
      </p:pic>
      <p:sp>
        <p:nvSpPr>
          <p:cNvPr id="6" name="ZoneTexte 5"/>
          <p:cNvSpPr txBox="1"/>
          <p:nvPr/>
        </p:nvSpPr>
        <p:spPr>
          <a:xfrm>
            <a:off x="1058782" y="6334780"/>
            <a:ext cx="10840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i="1" dirty="0" smtClean="0">
                <a:solidFill>
                  <a:schemeClr val="bg1"/>
                </a:solidFill>
              </a:rPr>
              <a:t>Hôpital et Religion :  Des inséparables</a:t>
            </a:r>
            <a:r>
              <a:rPr lang="is-IS" sz="2800" b="1" i="1" dirty="0" smtClean="0">
                <a:solidFill>
                  <a:schemeClr val="bg1"/>
                </a:solidFill>
              </a:rPr>
              <a:t>…</a:t>
            </a:r>
            <a:endParaRPr lang="fr-FR" sz="3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33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  <a:latin typeface="Calibri" charset="0"/>
                <a:ea typeface="Calibri" charset="0"/>
                <a:cs typeface="Calibri" charset="0"/>
              </a:rPr>
              <a:t>Histoire des Hôpitaux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58782" y="6334780"/>
            <a:ext cx="10840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i="1" dirty="0" smtClean="0">
                <a:solidFill>
                  <a:schemeClr val="bg1"/>
                </a:solidFill>
              </a:rPr>
              <a:t>Hôpital et Religion :  Des inséparables</a:t>
            </a:r>
            <a:r>
              <a:rPr lang="is-IS" sz="2800" b="1" i="1" dirty="0" smtClean="0">
                <a:solidFill>
                  <a:schemeClr val="bg1"/>
                </a:solidFill>
              </a:rPr>
              <a:t>…; des figures...</a:t>
            </a:r>
            <a:endParaRPr lang="fr-FR" sz="3200" b="1" i="1" dirty="0">
              <a:solidFill>
                <a:schemeClr val="bg1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5175986" cy="736282"/>
          </a:xfrm>
        </p:spPr>
        <p:txBody>
          <a:bodyPr>
            <a:noAutofit/>
          </a:bodyPr>
          <a:lstStyle/>
          <a:p>
            <a:r>
              <a:rPr lang="fr-FR" sz="2400" b="1" smtClean="0"/>
              <a:t>Civilisation Arabo-musulmane</a:t>
            </a:r>
            <a:endParaRPr lang="fr-FR" sz="2400" b="1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4"/>
          </p:nvPr>
        </p:nvSpPr>
        <p:spPr>
          <a:xfrm>
            <a:off x="6217919" y="2727421"/>
            <a:ext cx="5416617" cy="3378200"/>
          </a:xfrm>
        </p:spPr>
        <p:txBody>
          <a:bodyPr>
            <a:normAutofit fontScale="92500" lnSpcReduction="10000"/>
          </a:bodyPr>
          <a:lstStyle/>
          <a:p>
            <a:r>
              <a:rPr lang="fr-FR" dirty="0">
                <a:solidFill>
                  <a:srgbClr val="FF0000"/>
                </a:solidFill>
              </a:rPr>
              <a:t>900 ans avant l'Occident, a été construit le premier hôpital à Bagdad</a:t>
            </a:r>
            <a:r>
              <a:rPr lang="fr-FR" dirty="0"/>
              <a:t>, il a été créé par </a:t>
            </a:r>
            <a:r>
              <a:rPr lang="fr-FR" dirty="0">
                <a:solidFill>
                  <a:srgbClr val="002060"/>
                </a:solidFill>
              </a:rPr>
              <a:t>Haroun al-Rachid</a:t>
            </a:r>
            <a:r>
              <a:rPr lang="fr-FR" dirty="0"/>
              <a:t>. Au X</a:t>
            </a:r>
            <a:r>
              <a:rPr lang="fr-FR" baseline="30000" dirty="0"/>
              <a:t>ème</a:t>
            </a:r>
            <a:r>
              <a:rPr lang="fr-FR" dirty="0"/>
              <a:t> siècle, il y avait au moins un hôpital dans chaque ville arabe et les médecins se déplaçaient dans les campagnes soigner les paysans. Les séjours à l'hôpital étaient gratuits comme les visites médicales chez les paysans ainsi que les consultations </a:t>
            </a:r>
            <a:r>
              <a:rPr lang="fr-FR" dirty="0" smtClean="0"/>
              <a:t>pour</a:t>
            </a:r>
          </a:p>
          <a:p>
            <a:r>
              <a:rPr lang="fr-FR" dirty="0" smtClean="0"/>
              <a:t>.</a:t>
            </a:r>
            <a:r>
              <a:rPr lang="fr-FR" i="1" dirty="0" smtClean="0"/>
              <a:t> </a:t>
            </a:r>
            <a:r>
              <a:rPr lang="fr-FR" i="1" dirty="0"/>
              <a:t>Pour accélérer la guérison des malades on y donnait aussi des concerts. Au Moyen Age, les Arabes ont donc inventé </a:t>
            </a:r>
            <a:r>
              <a:rPr lang="fr-FR" i="1" dirty="0">
                <a:solidFill>
                  <a:srgbClr val="002060"/>
                </a:solidFill>
              </a:rPr>
              <a:t>la musicothérapie </a:t>
            </a:r>
            <a:r>
              <a:rPr lang="fr-FR" i="1" dirty="0"/>
              <a:t>! les </a:t>
            </a:r>
            <a:r>
              <a:rPr lang="fr-FR" i="1" dirty="0" smtClean="0"/>
              <a:t>pauvres</a:t>
            </a:r>
          </a:p>
          <a:p>
            <a:r>
              <a:rPr lang="fr-FR" dirty="0"/>
              <a:t>Il comptait 24 médecins. Il y avait des spécialistes : ophtalmologistes, chirurgiens, </a:t>
            </a:r>
            <a:r>
              <a:rPr lang="fr-FR" b="1" i="1" dirty="0">
                <a:solidFill>
                  <a:srgbClr val="002060"/>
                </a:solidFill>
              </a:rPr>
              <a:t>orthopédistes</a:t>
            </a:r>
          </a:p>
        </p:txBody>
      </p:sp>
      <p:pic>
        <p:nvPicPr>
          <p:cNvPr id="11" name="Picture 4" descr="File09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54" b="10117"/>
          <a:stretch>
            <a:fillRect/>
          </a:stretch>
        </p:blipFill>
        <p:spPr bwMode="auto">
          <a:xfrm>
            <a:off x="3096182" y="1961148"/>
            <a:ext cx="2297112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File09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6" b="10117"/>
          <a:stretch>
            <a:fillRect/>
          </a:stretch>
        </p:blipFill>
        <p:spPr bwMode="auto">
          <a:xfrm>
            <a:off x="292184" y="1961148"/>
            <a:ext cx="2306637" cy="321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2183" y="5236656"/>
            <a:ext cx="2306638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fr-FR" altLang="fr-FR" dirty="0" err="1">
                <a:solidFill>
                  <a:srgbClr val="C00000"/>
                </a:solidFill>
              </a:rPr>
              <a:t>Albucasis</a:t>
            </a:r>
            <a:r>
              <a:rPr lang="fr-FR" altLang="fr-FR" dirty="0">
                <a:solidFill>
                  <a:srgbClr val="C00000"/>
                </a:solidFill>
              </a:rPr>
              <a:t> </a:t>
            </a:r>
            <a:r>
              <a:rPr lang="fr-FR" altLang="fr-FR" dirty="0"/>
              <a:t>ou Abdoul Qasim </a:t>
            </a:r>
            <a:r>
              <a:rPr lang="fr-FR" altLang="fr-FR" dirty="0" err="1"/>
              <a:t>Khalaf</a:t>
            </a:r>
            <a:r>
              <a:rPr lang="fr-FR" altLang="fr-FR" dirty="0"/>
              <a:t> Ibn Abbas ou Al </a:t>
            </a:r>
            <a:r>
              <a:rPr lang="fr-FR" altLang="fr-FR" dirty="0" err="1">
                <a:solidFill>
                  <a:srgbClr val="C00000"/>
                </a:solidFill>
              </a:rPr>
              <a:t>Zahrawi</a:t>
            </a:r>
            <a:r>
              <a:rPr lang="fr-FR" altLang="fr-FR" dirty="0">
                <a:solidFill>
                  <a:srgbClr val="C00000"/>
                </a:solidFill>
              </a:rPr>
              <a:t> </a:t>
            </a:r>
            <a:r>
              <a:rPr lang="fr-FR" altLang="fr-FR" dirty="0"/>
              <a:t>: 950-1013</a:t>
            </a:r>
          </a:p>
        </p:txBody>
      </p:sp>
      <p:sp>
        <p:nvSpPr>
          <p:cNvPr id="8" name="Rectangle 7"/>
          <p:cNvSpPr/>
          <p:nvPr/>
        </p:nvSpPr>
        <p:spPr>
          <a:xfrm>
            <a:off x="3078480" y="5155564"/>
            <a:ext cx="2387006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fr-FR" altLang="fr-FR" dirty="0">
                <a:solidFill>
                  <a:srgbClr val="C00000"/>
                </a:solidFill>
              </a:rPr>
              <a:t>Avicenne </a:t>
            </a:r>
            <a:r>
              <a:rPr lang="fr-FR" altLang="fr-FR" dirty="0"/>
              <a:t>ou Abu Ali Hussein Ibn Abdallah </a:t>
            </a:r>
            <a:r>
              <a:rPr lang="fr-FR" altLang="fr-FR" dirty="0">
                <a:solidFill>
                  <a:srgbClr val="C00000"/>
                </a:solidFill>
              </a:rPr>
              <a:t>Ibn </a:t>
            </a:r>
            <a:r>
              <a:rPr lang="fr-FR" altLang="fr-FR" dirty="0" err="1">
                <a:solidFill>
                  <a:srgbClr val="C00000"/>
                </a:solidFill>
              </a:rPr>
              <a:t>Sina</a:t>
            </a:r>
            <a:r>
              <a:rPr lang="fr-FR" altLang="fr-FR" dirty="0">
                <a:solidFill>
                  <a:srgbClr val="C00000"/>
                </a:solidFill>
              </a:rPr>
              <a:t> </a:t>
            </a:r>
            <a:r>
              <a:rPr lang="fr-FR" altLang="fr-FR" dirty="0"/>
              <a:t>: Prince des médecins « 980-1037 »</a:t>
            </a:r>
          </a:p>
        </p:txBody>
      </p:sp>
    </p:spTree>
    <p:extLst>
      <p:ext uri="{BB962C8B-B14F-4D97-AF65-F5344CB8AC3E}">
        <p14:creationId xmlns:p14="http://schemas.microsoft.com/office/powerpoint/2010/main" val="200682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Histoire des Hôpitaux au SENEGAL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800" b="1" smtClean="0"/>
              <a:t>Hôpital  de Saint </a:t>
            </a:r>
            <a:r>
              <a:rPr lang="fr-FR" sz="2800" b="1" dirty="0"/>
              <a:t>Louis 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Un hôpital militaire </a:t>
            </a:r>
            <a:r>
              <a:rPr lang="fr-FR" sz="2400" dirty="0" smtClean="0"/>
              <a:t>colonial construit </a:t>
            </a:r>
            <a:r>
              <a:rPr lang="fr-FR" sz="2400" b="1" dirty="0" smtClean="0">
                <a:solidFill>
                  <a:srgbClr val="FF0000"/>
                </a:solidFill>
              </a:rPr>
              <a:t>en </a:t>
            </a:r>
            <a:r>
              <a:rPr lang="fr-FR" sz="2400" b="1" dirty="0">
                <a:solidFill>
                  <a:srgbClr val="FF0000"/>
                </a:solidFill>
              </a:rPr>
              <a:t>1786. </a:t>
            </a:r>
            <a:endParaRPr lang="fr-FR" sz="2400" b="1" dirty="0" smtClean="0">
              <a:solidFill>
                <a:srgbClr val="FF0000"/>
              </a:solidFill>
            </a:endParaRPr>
          </a:p>
          <a:p>
            <a:r>
              <a:rPr lang="fr-FR" sz="2400" dirty="0" smtClean="0"/>
              <a:t>Il </a:t>
            </a:r>
            <a:r>
              <a:rPr lang="fr-FR" sz="2400" dirty="0"/>
              <a:t>sera reconstruit en </a:t>
            </a:r>
            <a:r>
              <a:rPr lang="fr-FR" sz="2400" dirty="0" smtClean="0"/>
              <a:t>1827 Confié </a:t>
            </a:r>
            <a:r>
              <a:rPr lang="fr-FR" sz="2400" dirty="0"/>
              <a:t>d'abord aux médecins de marine, puis au Corps de santé colonial</a:t>
            </a:r>
            <a:r>
              <a:rPr lang="fr-FR" sz="2400" dirty="0" smtClean="0"/>
              <a:t>,</a:t>
            </a:r>
            <a:r>
              <a:rPr lang="fr-FR" sz="2400" dirty="0"/>
              <a:t> . </a:t>
            </a:r>
            <a:endParaRPr lang="fr-FR" sz="2400" dirty="0" smtClean="0"/>
          </a:p>
          <a:p>
            <a:r>
              <a:rPr lang="fr-FR" sz="2400" dirty="0" smtClean="0"/>
              <a:t>il </a:t>
            </a:r>
            <a:r>
              <a:rPr lang="fr-FR" sz="2400" dirty="0"/>
              <a:t>est transféré au Sénégal en 1960 et du personnel militaire français y servira pendant encore trente ans.</a:t>
            </a:r>
          </a:p>
          <a:p>
            <a:endParaRPr lang="fr-FR" sz="2400" dirty="0" smtClean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880" y="2582863"/>
            <a:ext cx="2531841" cy="3378200"/>
          </a:xfrm>
        </p:spPr>
      </p:pic>
    </p:spTree>
    <p:extLst>
      <p:ext uri="{BB962C8B-B14F-4D97-AF65-F5344CB8AC3E}">
        <p14:creationId xmlns:p14="http://schemas.microsoft.com/office/powerpoint/2010/main" val="92417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Histoire des Hôpitaux au SENEGAL</a:t>
            </a:r>
            <a:endParaRPr lang="fr-FR" b="1" dirty="0">
              <a:solidFill>
                <a:schemeClr val="accent2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800" b="1" dirty="0" smtClean="0"/>
              <a:t>Hôpital  principal de </a:t>
            </a:r>
            <a:r>
              <a:rPr lang="fr-FR" sz="2800" b="1" dirty="0" err="1" smtClean="0"/>
              <a:t>dakar</a:t>
            </a:r>
            <a:endParaRPr lang="fr-FR" sz="2800" b="1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1953571"/>
          </a:xfrm>
        </p:spPr>
        <p:txBody>
          <a:bodyPr>
            <a:no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En 1882, </a:t>
            </a:r>
            <a:r>
              <a:rPr lang="fr-FR" sz="2400" dirty="0"/>
              <a:t>de 200 </a:t>
            </a:r>
            <a:r>
              <a:rPr lang="fr-FR" sz="2400" dirty="0" smtClean="0"/>
              <a:t>lits. </a:t>
            </a:r>
          </a:p>
          <a:p>
            <a:r>
              <a:rPr lang="fr-FR" sz="2400" dirty="0" smtClean="0"/>
              <a:t>En </a:t>
            </a:r>
            <a:r>
              <a:rPr lang="fr-FR" sz="2400" dirty="0"/>
              <a:t>1890, les premiers bâtiments de l’actuel hôpital sont construits et le quadrilatère historique central est terminé en 1897.</a:t>
            </a:r>
            <a:endParaRPr lang="fr-FR" sz="2400" dirty="0" smtClean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097280" y="4772832"/>
            <a:ext cx="4937760" cy="73628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066" y="2582863"/>
            <a:ext cx="4771468" cy="3378200"/>
          </a:xfr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674" y="1949116"/>
            <a:ext cx="3877604" cy="169645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97280" y="6354088"/>
            <a:ext cx="79943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http://</a:t>
            </a:r>
            <a:r>
              <a:rPr lang="fr-FR" sz="2400" b="1" dirty="0" err="1">
                <a:solidFill>
                  <a:schemeClr val="bg1"/>
                </a:solidFill>
              </a:rPr>
              <a:t>www.asnom.org</a:t>
            </a:r>
            <a:r>
              <a:rPr lang="fr-FR" sz="2400" b="1" dirty="0">
                <a:solidFill>
                  <a:schemeClr val="bg1"/>
                </a:solidFill>
              </a:rPr>
              <a:t>/oh/</a:t>
            </a:r>
            <a:r>
              <a:rPr lang="fr-FR" sz="2400" b="1" dirty="0" err="1">
                <a:solidFill>
                  <a:schemeClr val="bg1"/>
                </a:solidFill>
              </a:rPr>
              <a:t>fr</a:t>
            </a:r>
            <a:r>
              <a:rPr lang="fr-FR" sz="2400" b="1" dirty="0">
                <a:solidFill>
                  <a:schemeClr val="bg1"/>
                </a:solidFill>
              </a:rPr>
              <a:t>/0740_hopitaux_coloniaux.php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0542061" y="3672658"/>
            <a:ext cx="1649939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dirty="0" err="1" smtClean="0"/>
              <a:t>Facade</a:t>
            </a:r>
            <a:r>
              <a:rPr lang="fr-FR" dirty="0" smtClean="0"/>
              <a:t> en 1940</a:t>
            </a:r>
            <a:endParaRPr lang="fr-FR" dirty="0"/>
          </a:p>
        </p:txBody>
      </p:sp>
      <p:pic>
        <p:nvPicPr>
          <p:cNvPr id="11" name="Espace réservé du contenu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9" y="4213021"/>
            <a:ext cx="1961147" cy="209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96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Histoire des Hôpitaux au SENEGAL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800" b="1" dirty="0" smtClean="0"/>
              <a:t>Hôpital </a:t>
            </a:r>
            <a:r>
              <a:rPr lang="fr-FR" sz="2800" b="1" dirty="0" err="1" smtClean="0"/>
              <a:t>aristide</a:t>
            </a:r>
            <a:r>
              <a:rPr lang="fr-FR" sz="2800" b="1" dirty="0" smtClean="0"/>
              <a:t> le </a:t>
            </a:r>
            <a:r>
              <a:rPr lang="fr-FR" sz="2800" b="1" dirty="0" err="1" smtClean="0"/>
              <a:t>dantec</a:t>
            </a:r>
            <a:endParaRPr lang="fr-FR" sz="2800" b="1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097280" y="2473642"/>
            <a:ext cx="4937760" cy="1965603"/>
          </a:xfrm>
        </p:spPr>
        <p:txBody>
          <a:bodyPr/>
          <a:lstStyle/>
          <a:p>
            <a:r>
              <a:rPr lang="fr-FR" dirty="0"/>
              <a:t>Structure </a:t>
            </a:r>
            <a:r>
              <a:rPr lang="fr-FR" dirty="0" err="1"/>
              <a:t>hospitalièe</a:t>
            </a:r>
            <a:r>
              <a:rPr lang="fr-FR" dirty="0"/>
              <a:t> créée en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b="1" dirty="0">
                <a:solidFill>
                  <a:srgbClr val="FF0000"/>
                </a:solidFill>
              </a:rPr>
              <a:t>1913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pour prendre en charge les populations indigènes;</a:t>
            </a:r>
          </a:p>
          <a:p>
            <a:r>
              <a:rPr lang="fr-FR" dirty="0"/>
              <a:t>Premier centre hospitalier universitaire (CHU) d’Afrique de l’Ouest en 1969;</a:t>
            </a:r>
          </a:p>
          <a:p>
            <a:r>
              <a:rPr lang="fr-FR" dirty="0" smtClean="0"/>
              <a:t>Projet Hôpital de niveau IV ?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1823580"/>
          </a:xfrm>
        </p:spPr>
        <p:txBody>
          <a:bodyPr>
            <a:noAutofit/>
          </a:bodyPr>
          <a:lstStyle/>
          <a:p>
            <a:r>
              <a:rPr lang="fr-FR" sz="1600" b="1" cap="none" dirty="0" smtClean="0">
                <a:solidFill>
                  <a:srgbClr val="FF0000"/>
                </a:solidFill>
              </a:rPr>
              <a:t>Né le 12 février 1877 </a:t>
            </a:r>
            <a:r>
              <a:rPr lang="fr-FR" sz="1600" cap="none" dirty="0" smtClean="0">
                <a:solidFill>
                  <a:schemeClr val="tx1"/>
                </a:solidFill>
              </a:rPr>
              <a:t>en </a:t>
            </a:r>
            <a:r>
              <a:rPr lang="fr-FR" sz="1600" cap="none" dirty="0" err="1" smtClean="0">
                <a:solidFill>
                  <a:schemeClr val="tx1"/>
                </a:solidFill>
              </a:rPr>
              <a:t>france</a:t>
            </a:r>
            <a:r>
              <a:rPr lang="fr-FR" sz="1600" cap="none" dirty="0" smtClean="0">
                <a:solidFill>
                  <a:schemeClr val="tx1"/>
                </a:solidFill>
              </a:rPr>
              <a:t>, dans une petite bourgade de </a:t>
            </a:r>
            <a:r>
              <a:rPr lang="fr-FR" sz="1600" cap="none" dirty="0" err="1" smtClean="0">
                <a:solidFill>
                  <a:schemeClr val="tx1"/>
                </a:solidFill>
              </a:rPr>
              <a:t>loire</a:t>
            </a:r>
            <a:r>
              <a:rPr lang="fr-FR" sz="1600" cap="none" dirty="0" smtClean="0">
                <a:solidFill>
                  <a:schemeClr val="tx1"/>
                </a:solidFill>
              </a:rPr>
              <a:t> atlantique qui porte le nom de «le </a:t>
            </a:r>
            <a:r>
              <a:rPr lang="fr-FR" sz="1600" cap="none" dirty="0" err="1" smtClean="0">
                <a:solidFill>
                  <a:schemeClr val="tx1"/>
                </a:solidFill>
              </a:rPr>
              <a:t>loroux-bottereau</a:t>
            </a:r>
            <a:r>
              <a:rPr lang="fr-FR" sz="1600" cap="none" dirty="0" smtClean="0">
                <a:solidFill>
                  <a:schemeClr val="tx1"/>
                </a:solidFill>
              </a:rPr>
              <a:t>», le docteur </a:t>
            </a:r>
            <a:r>
              <a:rPr lang="fr-FR" sz="1600" cap="none" dirty="0" err="1" smtClean="0">
                <a:solidFill>
                  <a:schemeClr val="tx1"/>
                </a:solidFill>
              </a:rPr>
              <a:t>aristide</a:t>
            </a:r>
            <a:r>
              <a:rPr lang="fr-FR" sz="1600" cap="none" dirty="0" smtClean="0">
                <a:solidFill>
                  <a:schemeClr val="tx1"/>
                </a:solidFill>
              </a:rPr>
              <a:t> auguste le </a:t>
            </a:r>
            <a:r>
              <a:rPr lang="fr-FR" sz="1600" cap="none" dirty="0" err="1" smtClean="0">
                <a:solidFill>
                  <a:schemeClr val="tx1"/>
                </a:solidFill>
              </a:rPr>
              <a:t>dantec</a:t>
            </a:r>
            <a:r>
              <a:rPr lang="fr-FR" sz="1600" cap="none" dirty="0" smtClean="0">
                <a:solidFill>
                  <a:schemeClr val="tx1"/>
                </a:solidFill>
              </a:rPr>
              <a:t>, de son vrai nom, était un médecin militaire du service de santé des troupes coloniales. Il aura marqué son époque, mais encore, </a:t>
            </a:r>
            <a:r>
              <a:rPr lang="fr-FR" sz="1600" b="1" cap="none" dirty="0" smtClean="0">
                <a:solidFill>
                  <a:schemeClr val="tx1"/>
                </a:solidFill>
              </a:rPr>
              <a:t>la première grande </a:t>
            </a:r>
            <a:r>
              <a:rPr lang="fr-FR" sz="1600" b="1" cap="none" dirty="0" err="1" smtClean="0">
                <a:solidFill>
                  <a:schemeClr val="tx1"/>
                </a:solidFill>
              </a:rPr>
              <a:t>ecole</a:t>
            </a:r>
            <a:r>
              <a:rPr lang="fr-FR" sz="1600" b="1" cap="none" dirty="0" smtClean="0">
                <a:solidFill>
                  <a:schemeClr val="tx1"/>
                </a:solidFill>
              </a:rPr>
              <a:t> de médecine </a:t>
            </a:r>
            <a:r>
              <a:rPr lang="fr-FR" sz="1600" b="1" cap="none" dirty="0" err="1" smtClean="0">
                <a:solidFill>
                  <a:schemeClr val="tx1"/>
                </a:solidFill>
              </a:rPr>
              <a:t>d’afrique</a:t>
            </a:r>
            <a:r>
              <a:rPr lang="fr-FR" sz="1600" b="1" cap="none" dirty="0" smtClean="0">
                <a:solidFill>
                  <a:schemeClr val="tx1"/>
                </a:solidFill>
              </a:rPr>
              <a:t> de l’ouest: celle de </a:t>
            </a:r>
            <a:r>
              <a:rPr lang="fr-FR" sz="1600" b="1" cap="none" dirty="0" err="1" smtClean="0">
                <a:solidFill>
                  <a:schemeClr val="tx1"/>
                </a:solidFill>
              </a:rPr>
              <a:t>dakar</a:t>
            </a:r>
            <a:endParaRPr lang="fr-FR" sz="1600" b="1" cap="none" dirty="0">
              <a:solidFill>
                <a:schemeClr val="tx1"/>
              </a:solidFill>
            </a:endParaRP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4305316"/>
            <a:ext cx="2629887" cy="1957805"/>
          </a:xfr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363" y="4305316"/>
            <a:ext cx="3586390" cy="19578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181" y="3675388"/>
            <a:ext cx="3065379" cy="152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58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Histoire des Hôpitaux au SENEGAL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5201920" cy="73628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fr-FR" sz="2800" b="1" dirty="0" smtClean="0"/>
              <a:t>Hôpital General de grand-</a:t>
            </a:r>
            <a:r>
              <a:rPr lang="fr-FR" sz="2800" b="1" dirty="0" err="1" smtClean="0"/>
              <a:t>yoff</a:t>
            </a:r>
            <a:r>
              <a:rPr lang="fr-FR" sz="2800" b="1" dirty="0" smtClean="0"/>
              <a:t> (ex </a:t>
            </a:r>
            <a:r>
              <a:rPr lang="fr-FR" sz="2800" b="1" dirty="0" err="1" smtClean="0"/>
              <a:t>cto</a:t>
            </a:r>
            <a:r>
              <a:rPr lang="fr-FR" sz="2800" b="1" dirty="0" smtClean="0"/>
              <a:t>)</a:t>
            </a:r>
            <a:endParaRPr lang="fr-FR" sz="2800" b="1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178983" y="2817582"/>
            <a:ext cx="5337387" cy="2905885"/>
          </a:xfrm>
        </p:spPr>
        <p:txBody>
          <a:bodyPr>
            <a:normAutofit fontScale="92500"/>
          </a:bodyPr>
          <a:lstStyle/>
          <a:p>
            <a:r>
              <a:rPr lang="fr-FR" sz="2800" dirty="0" smtClean="0"/>
              <a:t>Ouverte en </a:t>
            </a:r>
            <a:r>
              <a:rPr lang="fr-FR" sz="2800" dirty="0" smtClean="0">
                <a:solidFill>
                  <a:srgbClr val="FF0000"/>
                </a:solidFill>
              </a:rPr>
              <a:t> février 1989 </a:t>
            </a:r>
            <a:r>
              <a:rPr lang="fr-FR" sz="2800" dirty="0"/>
              <a:t>pour prendre en charge les </a:t>
            </a:r>
            <a:r>
              <a:rPr lang="fr-FR" sz="2800" dirty="0" smtClean="0"/>
              <a:t>AT/MP de la CSS</a:t>
            </a:r>
          </a:p>
          <a:p>
            <a:r>
              <a:rPr lang="fr-FR" sz="2800" dirty="0" smtClean="0"/>
              <a:t>Centre de Traumatologie et d’Orthopédie</a:t>
            </a:r>
            <a:endParaRPr lang="fr-FR" sz="2800" dirty="0"/>
          </a:p>
          <a:p>
            <a:r>
              <a:rPr lang="fr-FR" sz="2800" dirty="0" smtClean="0"/>
              <a:t>Cédé </a:t>
            </a:r>
            <a:r>
              <a:rPr lang="fr-FR" sz="2800" dirty="0" err="1" smtClean="0"/>
              <a:t>qu</a:t>
            </a:r>
            <a:r>
              <a:rPr lang="fr-FR" sz="2800" dirty="0" smtClean="0"/>
              <a:t> MSP en 1997</a:t>
            </a:r>
          </a:p>
          <a:p>
            <a:r>
              <a:rPr lang="fr-FR" sz="2800" dirty="0" smtClean="0"/>
              <a:t>Hôpital Général</a:t>
            </a:r>
            <a:endParaRPr lang="fr-FR" sz="2800" dirty="0"/>
          </a:p>
        </p:txBody>
      </p:sp>
      <p:pic>
        <p:nvPicPr>
          <p:cNvPr id="11" name="Espace réservé du contenu 10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700" y="1803083"/>
            <a:ext cx="4157980" cy="4157980"/>
          </a:xfrm>
        </p:spPr>
      </p:pic>
    </p:spTree>
    <p:extLst>
      <p:ext uri="{BB962C8B-B14F-4D97-AF65-F5344CB8AC3E}">
        <p14:creationId xmlns:p14="http://schemas.microsoft.com/office/powerpoint/2010/main" val="98836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Histoire des Hôpitaux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Une question pour toujours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 smtClean="0"/>
              <a:t>Une Question actuelle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44379" y="6412826"/>
            <a:ext cx="11611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i="1" dirty="0" smtClean="0">
                <a:solidFill>
                  <a:schemeClr val="bg1"/>
                </a:solidFill>
              </a:rPr>
              <a:t>De l’</a:t>
            </a:r>
            <a:r>
              <a:rPr lang="fr-FR" sz="2000" i="1" dirty="0">
                <a:solidFill>
                  <a:schemeClr val="bg1"/>
                </a:solidFill>
              </a:rPr>
              <a:t>a</a:t>
            </a:r>
            <a:r>
              <a:rPr lang="fr-FR" sz="2000" i="1" dirty="0" smtClean="0">
                <a:solidFill>
                  <a:schemeClr val="bg1"/>
                </a:solidFill>
              </a:rPr>
              <a:t>sile des aliénés  au réceptacle des détresses de toute sorte en passant par l’abri des pauvres et </a:t>
            </a:r>
            <a:r>
              <a:rPr lang="fr-FR" sz="2000" i="1" dirty="0" err="1" smtClean="0">
                <a:solidFill>
                  <a:schemeClr val="bg1"/>
                </a:solidFill>
              </a:rPr>
              <a:t>mandiants</a:t>
            </a:r>
            <a:endParaRPr lang="fr-FR" sz="2000" i="1" dirty="0">
              <a:solidFill>
                <a:schemeClr val="bg1"/>
              </a:solidFill>
            </a:endParaRPr>
          </a:p>
        </p:txBody>
      </p:sp>
      <p:pic>
        <p:nvPicPr>
          <p:cNvPr id="10" name="Espace réservé du contenu 11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238" y="2699918"/>
            <a:ext cx="4937125" cy="3144089"/>
          </a:xfrm>
        </p:spPr>
      </p:pic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sz="2300" dirty="0"/>
              <a:t>Ve et Ve </a:t>
            </a:r>
            <a:r>
              <a:rPr lang="fr-FR" sz="2300" dirty="0" err="1"/>
              <a:t>siècles</a:t>
            </a:r>
            <a:r>
              <a:rPr lang="fr-FR" sz="2300" dirty="0"/>
              <a:t> : </a:t>
            </a:r>
            <a:r>
              <a:rPr lang="fr-FR" dirty="0" err="1"/>
              <a:t>créées</a:t>
            </a:r>
            <a:r>
              <a:rPr lang="fr-FR" dirty="0"/>
              <a:t> à l’origine par les </a:t>
            </a:r>
            <a:r>
              <a:rPr lang="fr-FR" dirty="0" err="1"/>
              <a:t>Chrétiens</a:t>
            </a:r>
            <a:r>
              <a:rPr lang="fr-FR" dirty="0"/>
              <a:t> et </a:t>
            </a:r>
            <a:r>
              <a:rPr lang="fr-FR" dirty="0" err="1"/>
              <a:t>encouragés</a:t>
            </a:r>
            <a:r>
              <a:rPr lang="fr-FR" dirty="0"/>
              <a:t> par le </a:t>
            </a:r>
            <a:r>
              <a:rPr lang="fr-FR" dirty="0" err="1"/>
              <a:t>Clerge</a:t>
            </a:r>
            <a:r>
              <a:rPr lang="fr-FR" dirty="0"/>
              <a:t>́, les maisons d’</a:t>
            </a:r>
            <a:r>
              <a:rPr lang="fr-FR" dirty="0" err="1"/>
              <a:t>hospitalite</a:t>
            </a:r>
            <a:r>
              <a:rPr lang="fr-FR" dirty="0"/>
              <a:t>́ apparaissent au IVe et Ve </a:t>
            </a:r>
            <a:r>
              <a:rPr lang="fr-FR" dirty="0" err="1"/>
              <a:t>siècle</a:t>
            </a:r>
            <a:r>
              <a:rPr lang="fr-FR" dirty="0"/>
              <a:t> pour accueillir les malheureux, malades ou trop </a:t>
            </a:r>
            <a:r>
              <a:rPr lang="fr-FR" dirty="0" err="1"/>
              <a:t>âgés</a:t>
            </a:r>
            <a:r>
              <a:rPr lang="fr-FR" dirty="0"/>
              <a:t> ou les </a:t>
            </a:r>
            <a:r>
              <a:rPr lang="fr-FR" dirty="0" err="1"/>
              <a:t>pélerins</a:t>
            </a:r>
            <a:r>
              <a:rPr lang="fr-FR" dirty="0"/>
              <a:t> sur le chemin de Compostelle. </a:t>
            </a:r>
          </a:p>
          <a:p>
            <a:r>
              <a:rPr lang="fr-FR" dirty="0"/>
              <a:t>Les institutions </a:t>
            </a:r>
            <a:r>
              <a:rPr lang="fr-FR" dirty="0" err="1"/>
              <a:t>hospitalières</a:t>
            </a:r>
            <a:r>
              <a:rPr lang="fr-FR" dirty="0"/>
              <a:t> sont ensuite de plus en plus </a:t>
            </a:r>
            <a:r>
              <a:rPr lang="fr-FR" dirty="0" err="1"/>
              <a:t>surveillées</a:t>
            </a:r>
            <a:r>
              <a:rPr lang="fr-FR" dirty="0"/>
              <a:t> par la </a:t>
            </a:r>
            <a:r>
              <a:rPr lang="fr-FR" dirty="0" err="1"/>
              <a:t>Royaute</a:t>
            </a:r>
            <a:r>
              <a:rPr lang="fr-FR" dirty="0"/>
              <a:t>́. </a:t>
            </a:r>
          </a:p>
          <a:p>
            <a:r>
              <a:rPr lang="fr-FR" dirty="0"/>
              <a:t>XIIe </a:t>
            </a:r>
            <a:r>
              <a:rPr lang="fr-FR" dirty="0" err="1"/>
              <a:t>siècle</a:t>
            </a:r>
            <a:r>
              <a:rPr lang="fr-FR" dirty="0"/>
              <a:t> et suivants : des </a:t>
            </a:r>
            <a:r>
              <a:rPr lang="fr-FR" dirty="0" err="1"/>
              <a:t>établissements</a:t>
            </a:r>
            <a:r>
              <a:rPr lang="fr-FR" dirty="0"/>
              <a:t> </a:t>
            </a:r>
            <a:r>
              <a:rPr lang="fr-FR" dirty="0" err="1"/>
              <a:t>spécialisés</a:t>
            </a:r>
            <a:r>
              <a:rPr lang="fr-FR" dirty="0"/>
              <a:t> sont </a:t>
            </a:r>
            <a:r>
              <a:rPr lang="fr-FR" dirty="0" err="1"/>
              <a:t>créés</a:t>
            </a:r>
            <a:r>
              <a:rPr lang="fr-FR" dirty="0"/>
              <a:t> dans la lutte contre la </a:t>
            </a:r>
            <a:r>
              <a:rPr lang="fr-FR" dirty="0" err="1"/>
              <a:t>lèpre</a:t>
            </a:r>
            <a:r>
              <a:rPr lang="fr-FR" dirty="0"/>
              <a:t> aux </a:t>
            </a:r>
            <a:r>
              <a:rPr lang="fr-FR" dirty="0" err="1"/>
              <a:t>périphéries</a:t>
            </a:r>
            <a:r>
              <a:rPr lang="fr-FR" dirty="0"/>
              <a:t> des villes.</a:t>
            </a:r>
            <a:br>
              <a:rPr lang="fr-FR" dirty="0"/>
            </a:br>
            <a:r>
              <a:rPr lang="fr-FR" dirty="0"/>
              <a:t>Dans son testament, Louis VII (1120-1180) fait des legs à 2000 </a:t>
            </a:r>
            <a:r>
              <a:rPr lang="fr-FR" dirty="0" err="1"/>
              <a:t>léproseries</a:t>
            </a:r>
            <a:r>
              <a:rPr lang="fr-FR" dirty="0"/>
              <a:t>. </a:t>
            </a:r>
          </a:p>
          <a:p>
            <a:r>
              <a:rPr lang="fr-FR" dirty="0"/>
              <a:t>1260 : Louis IX (Saint-Louis) fonde l’hospice des quinze-</a:t>
            </a:r>
            <a:r>
              <a:rPr lang="fr-FR" dirty="0" err="1"/>
              <a:t>vingts</a:t>
            </a:r>
            <a:r>
              <a:rPr lang="fr-FR" dirty="0"/>
              <a:t>. </a:t>
            </a:r>
          </a:p>
          <a:p>
            <a:r>
              <a:rPr lang="fr-FR" dirty="0" err="1"/>
              <a:t>François</a:t>
            </a:r>
            <a:r>
              <a:rPr lang="fr-FR" dirty="0"/>
              <a:t> 1er (1515-1547) : </a:t>
            </a:r>
            <a:r>
              <a:rPr lang="fr-FR" dirty="0" err="1"/>
              <a:t>crée</a:t>
            </a:r>
            <a:r>
              <a:rPr lang="fr-FR" dirty="0"/>
              <a:t> le Grand Bureau des Pauvres, qui avait pour mission de coordonner l’</a:t>
            </a:r>
            <a:r>
              <a:rPr lang="fr-FR" dirty="0" err="1"/>
              <a:t>activite</a:t>
            </a:r>
            <a:r>
              <a:rPr lang="fr-FR" dirty="0"/>
              <a:t>́ des </a:t>
            </a:r>
            <a:r>
              <a:rPr lang="fr-FR" dirty="0" err="1"/>
              <a:t>hôpitaux</a:t>
            </a:r>
            <a:r>
              <a:rPr lang="fr-FR" dirty="0"/>
              <a:t> du royaume; et </a:t>
            </a:r>
            <a:r>
              <a:rPr lang="fr-FR" dirty="0" err="1"/>
              <a:t>confère</a:t>
            </a:r>
            <a:r>
              <a:rPr lang="fr-FR" dirty="0"/>
              <a:t> aux </a:t>
            </a:r>
            <a:r>
              <a:rPr lang="fr-FR" dirty="0" err="1"/>
              <a:t>offciers</a:t>
            </a:r>
            <a:r>
              <a:rPr lang="fr-FR" dirty="0"/>
              <a:t> royaux l’administration </a:t>
            </a:r>
            <a:r>
              <a:rPr lang="fr-FR" dirty="0" err="1"/>
              <a:t>hospitalière</a:t>
            </a:r>
            <a:r>
              <a:rPr lang="fr-FR" dirty="0"/>
              <a:t>. </a:t>
            </a:r>
          </a:p>
          <a:p>
            <a:r>
              <a:rPr lang="fr-FR" dirty="0" smtClean="0"/>
              <a:t>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012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6600" b="1" dirty="0" smtClean="0">
                <a:latin typeface="Calibri" charset="0"/>
                <a:ea typeface="Calibri" charset="0"/>
                <a:cs typeface="Calibri" charset="0"/>
              </a:rPr>
              <a:t>Hôpital</a:t>
            </a:r>
            <a: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  <a:t/>
            </a:r>
            <a:b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</a:br>
            <a:endParaRPr lang="fr-FR" sz="60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4" name="Espace réservé du contenu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4000" b="1" dirty="0" smtClean="0">
                <a:solidFill>
                  <a:schemeClr val="accent3"/>
                </a:solidFill>
              </a:rPr>
              <a:t>Architecture</a:t>
            </a:r>
          </a:p>
          <a:p>
            <a:r>
              <a:rPr lang="fr-FR" sz="4000" dirty="0" smtClean="0"/>
              <a:t>Organisation</a:t>
            </a:r>
          </a:p>
          <a:p>
            <a:r>
              <a:rPr lang="fr-FR" sz="4000" dirty="0" smtClean="0"/>
              <a:t>Financement</a:t>
            </a:r>
          </a:p>
          <a:p>
            <a:r>
              <a:rPr lang="fr-FR" sz="4000" dirty="0" smtClean="0"/>
              <a:t>Gouvernance</a:t>
            </a:r>
          </a:p>
          <a:p>
            <a:r>
              <a:rPr lang="fr-FR" sz="4000" dirty="0" smtClean="0"/>
              <a:t>Hébergement</a:t>
            </a:r>
          </a:p>
          <a:p>
            <a:r>
              <a:rPr lang="fr-FR" sz="4000" dirty="0" smtClean="0"/>
              <a:t>Logistique</a:t>
            </a:r>
          </a:p>
          <a:p>
            <a:r>
              <a:rPr lang="fr-FR" sz="4000" dirty="0" smtClean="0"/>
              <a:t>Activités</a:t>
            </a:r>
          </a:p>
          <a:p>
            <a:endParaRPr lang="fr-FR" sz="4000" dirty="0" smtClean="0"/>
          </a:p>
          <a:p>
            <a:endParaRPr lang="fr-FR" sz="4000" dirty="0" smtClean="0"/>
          </a:p>
          <a:p>
            <a:endParaRPr lang="fr-FR" sz="4000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395272" cy="3379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HIER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AUJOURD’HUI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DEMAIN</a:t>
            </a:r>
            <a:endParaRPr lang="fr-FR" sz="4000" b="1" dirty="0"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50000"/>
              </a:lnSpc>
            </a:pPr>
            <a:endParaRPr lang="fr-FR" sz="3600" dirty="0"/>
          </a:p>
        </p:txBody>
      </p:sp>
      <p:sp>
        <p:nvSpPr>
          <p:cNvPr id="9" name="ZoneTexte 8"/>
          <p:cNvSpPr txBox="1"/>
          <p:nvPr/>
        </p:nvSpPr>
        <p:spPr>
          <a:xfrm>
            <a:off x="9248927" y="6325851"/>
            <a:ext cx="2943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smtClean="0">
                <a:solidFill>
                  <a:schemeClr val="bg1"/>
                </a:solidFill>
              </a:rPr>
              <a:t>DEMAIN</a:t>
            </a:r>
            <a:endParaRPr lang="fr-FR" sz="3200">
              <a:solidFill>
                <a:schemeClr val="bg1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6200" y="0"/>
            <a:ext cx="3225800" cy="252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 smtClean="0">
                <a:solidFill>
                  <a:schemeClr val="accent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Contruire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« </a:t>
            </a:r>
            <a:r>
              <a:rPr lang="fr-FR" b="1" dirty="0" err="1" smtClean="0">
                <a:solidFill>
                  <a:schemeClr val="accent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Batir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 » un Hôpital</a:t>
            </a:r>
            <a:endParaRPr lang="fr-FR" b="1" dirty="0">
              <a:solidFill>
                <a:schemeClr val="accent2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7280" y="1879601"/>
            <a:ext cx="10058400" cy="4023360"/>
          </a:xfrm>
        </p:spPr>
        <p:txBody>
          <a:bodyPr>
            <a:normAutofit/>
          </a:bodyPr>
          <a:lstStyle/>
          <a:p>
            <a:r>
              <a:rPr lang="fr-FR" sz="3600" dirty="0" smtClean="0"/>
              <a:t>Un projet avant tout social voire sociétal</a:t>
            </a:r>
          </a:p>
          <a:p>
            <a:pPr lvl="1"/>
            <a:r>
              <a:rPr lang="fr-FR" sz="3200" dirty="0" smtClean="0"/>
              <a:t>Exigences : </a:t>
            </a:r>
            <a:r>
              <a:rPr lang="fr-FR" sz="3200" dirty="0"/>
              <a:t>é</a:t>
            </a:r>
            <a:r>
              <a:rPr lang="fr-FR" sz="3200" dirty="0" smtClean="0"/>
              <a:t>volutive</a:t>
            </a:r>
          </a:p>
          <a:p>
            <a:pPr lvl="1"/>
            <a:r>
              <a:rPr lang="fr-FR" sz="3200" dirty="0" smtClean="0"/>
              <a:t>Respect Environnement</a:t>
            </a:r>
          </a:p>
          <a:p>
            <a:pPr lvl="1"/>
            <a:r>
              <a:rPr lang="fr-FR" sz="3200" dirty="0" smtClean="0"/>
              <a:t>Durable</a:t>
            </a:r>
            <a:r>
              <a:rPr lang="fr-FR" sz="3200" dirty="0"/>
              <a:t> </a:t>
            </a:r>
            <a:endParaRPr lang="fr-FR" sz="3200" dirty="0" smtClean="0"/>
          </a:p>
          <a:p>
            <a:pPr lvl="1"/>
            <a:r>
              <a:rPr lang="fr-FR" sz="3200" dirty="0" smtClean="0"/>
              <a:t>Structurant</a:t>
            </a:r>
          </a:p>
          <a:p>
            <a:pPr lvl="1"/>
            <a:r>
              <a:rPr lang="fr-FR" sz="3200" dirty="0" smtClean="0"/>
              <a:t>Hospitalité</a:t>
            </a:r>
          </a:p>
          <a:p>
            <a:pPr lvl="1"/>
            <a:r>
              <a:rPr lang="fr-FR" sz="3200" dirty="0" smtClean="0"/>
              <a:t>Artistique</a:t>
            </a:r>
          </a:p>
        </p:txBody>
      </p:sp>
      <p:sp>
        <p:nvSpPr>
          <p:cNvPr id="4" name="Rectangle 3"/>
          <p:cNvSpPr/>
          <p:nvPr/>
        </p:nvSpPr>
        <p:spPr>
          <a:xfrm>
            <a:off x="930441" y="6354650"/>
            <a:ext cx="116786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i="1" dirty="0">
                <a:solidFill>
                  <a:schemeClr val="bg1"/>
                </a:solidFill>
              </a:rPr>
              <a:t>Préparer ( Construire ) </a:t>
            </a:r>
            <a:r>
              <a:rPr lang="fr-FR" sz="2800" i="1" dirty="0">
                <a:solidFill>
                  <a:schemeClr val="bg1"/>
                </a:solidFill>
              </a:rPr>
              <a:t>l’</a:t>
            </a:r>
            <a:r>
              <a:rPr lang="fr-FR" sz="2800" b="1" i="1" dirty="0">
                <a:solidFill>
                  <a:schemeClr val="bg1"/>
                </a:solidFill>
              </a:rPr>
              <a:t>Avenir</a:t>
            </a:r>
            <a:r>
              <a:rPr lang="fr-FR" sz="2800" i="1" dirty="0">
                <a:solidFill>
                  <a:schemeClr val="bg1"/>
                </a:solidFill>
              </a:rPr>
              <a:t> </a:t>
            </a:r>
            <a:r>
              <a:rPr lang="fr-FR" sz="2400" i="1" dirty="0">
                <a:solidFill>
                  <a:schemeClr val="bg1"/>
                </a:solidFill>
              </a:rPr>
              <a:t>c’est s’inspirer du </a:t>
            </a:r>
            <a:r>
              <a:rPr lang="fr-FR" sz="2800" b="1" i="1" dirty="0">
                <a:solidFill>
                  <a:schemeClr val="bg1"/>
                </a:solidFill>
              </a:rPr>
              <a:t>Passé </a:t>
            </a:r>
            <a:r>
              <a:rPr lang="fr-FR" sz="2400" i="1" dirty="0">
                <a:solidFill>
                  <a:schemeClr val="bg1"/>
                </a:solidFill>
              </a:rPr>
              <a:t>et Agir </a:t>
            </a:r>
            <a:r>
              <a:rPr lang="fr-FR" sz="2800" b="1" i="1" dirty="0">
                <a:solidFill>
                  <a:schemeClr val="bg1"/>
                </a:solidFill>
              </a:rPr>
              <a:t>Aujourd’hui</a:t>
            </a:r>
            <a:r>
              <a:rPr lang="is-IS" sz="2800" b="1" i="1" dirty="0">
                <a:solidFill>
                  <a:schemeClr val="bg1"/>
                </a:solidFill>
              </a:rPr>
              <a:t>…</a:t>
            </a:r>
            <a:endParaRPr lang="fr-FR" sz="2800" b="1" i="1" dirty="0">
              <a:solidFill>
                <a:schemeClr val="bg1"/>
              </a:solidFill>
            </a:endParaRPr>
          </a:p>
        </p:txBody>
      </p:sp>
      <p:pic>
        <p:nvPicPr>
          <p:cNvPr id="5" name="Espace réservé du contenu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946" y="2620436"/>
            <a:ext cx="5694271" cy="296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57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Du Pavillonnaire </a:t>
            </a:r>
            <a:br>
              <a:rPr lang="fr-FR" b="1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fr-FR" b="1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au Bloc Architectural</a:t>
            </a:r>
            <a:endParaRPr lang="fr-FR" b="1" dirty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fr-FR" sz="4400" b="1" dirty="0" smtClean="0">
                <a:solidFill>
                  <a:schemeClr val="accent1">
                    <a:lumMod val="50000"/>
                  </a:schemeClr>
                </a:solidFill>
              </a:rPr>
              <a:t>Le Pavillonnaire</a:t>
            </a:r>
          </a:p>
          <a:p>
            <a:r>
              <a:rPr lang="fr-FR" sz="2800" dirty="0" smtClean="0"/>
              <a:t>modèle </a:t>
            </a:r>
            <a:r>
              <a:rPr lang="fr-FR" sz="2800" dirty="0"/>
              <a:t>établi en France en 1788 par l'Académie des sciences ; </a:t>
            </a:r>
            <a:endParaRPr lang="fr-FR" sz="2800" dirty="0" smtClean="0"/>
          </a:p>
          <a:p>
            <a:r>
              <a:rPr lang="fr-FR" sz="2800" dirty="0" smtClean="0"/>
              <a:t>le </a:t>
            </a:r>
            <a:r>
              <a:rPr lang="fr-FR" sz="2800" dirty="0"/>
              <a:t>principe du bloc a été adopté partout, sauf dans certains climats chauds.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238" y="1964268"/>
            <a:ext cx="4993041" cy="3744780"/>
          </a:xfrm>
        </p:spPr>
      </p:pic>
    </p:spTree>
    <p:extLst>
      <p:ext uri="{BB962C8B-B14F-4D97-AF65-F5344CB8AC3E}">
        <p14:creationId xmlns:p14="http://schemas.microsoft.com/office/powerpoint/2010/main" val="47417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Du Pavillonnaire au Bloc Architectural</a:t>
            </a:r>
            <a:endParaRPr lang="fr-FR" b="1" dirty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5829176" cy="73628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3200" b="1" dirty="0"/>
              <a:t>Architecture </a:t>
            </a:r>
            <a:r>
              <a:rPr lang="fr-FR" sz="3200" b="1" dirty="0" smtClean="0"/>
              <a:t>de </a:t>
            </a:r>
            <a:r>
              <a:rPr lang="fr-FR" sz="3200" b="1" dirty="0"/>
              <a:t>barres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>
          <a:xfrm>
            <a:off x="1097279" y="2582334"/>
            <a:ext cx="7402144" cy="363364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3200" dirty="0" smtClean="0">
                <a:solidFill>
                  <a:schemeClr val="tx1"/>
                </a:solidFill>
              </a:rPr>
              <a:t>Pas simplement </a:t>
            </a:r>
            <a:r>
              <a:rPr lang="fr-FR" sz="3200" dirty="0">
                <a:solidFill>
                  <a:schemeClr val="tx1"/>
                </a:solidFill>
              </a:rPr>
              <a:t>juxtaposition de </a:t>
            </a:r>
            <a:r>
              <a:rPr lang="fr-FR" sz="3200" dirty="0" smtClean="0">
                <a:solidFill>
                  <a:schemeClr val="tx1"/>
                </a:solidFill>
              </a:rPr>
              <a:t>services </a:t>
            </a:r>
            <a:r>
              <a:rPr lang="fr-FR" sz="3200" dirty="0"/>
              <a:t>S</a:t>
            </a:r>
            <a:r>
              <a:rPr lang="fr-FR" sz="3200" dirty="0" smtClean="0"/>
              <a:t>ymbole fonctionnalité </a:t>
            </a:r>
            <a:r>
              <a:rPr lang="fr-FR" sz="3200" dirty="0"/>
              <a:t>et </a:t>
            </a:r>
            <a:r>
              <a:rPr lang="fr-FR" sz="3200" dirty="0" err="1" smtClean="0"/>
              <a:t>hygiene</a:t>
            </a:r>
            <a:endParaRPr lang="fr-FR" sz="3200" dirty="0"/>
          </a:p>
          <a:p>
            <a:pPr>
              <a:lnSpc>
                <a:spcPct val="100000"/>
              </a:lnSpc>
            </a:pPr>
            <a:r>
              <a:rPr lang="fr-FR" sz="3200" dirty="0"/>
              <a:t>Façades vitrées : beauté et ensoleillement</a:t>
            </a:r>
          </a:p>
          <a:p>
            <a:pPr>
              <a:lnSpc>
                <a:spcPct val="100000"/>
              </a:lnSpc>
            </a:pP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</a:rPr>
              <a:t>Contraintes : </a:t>
            </a:r>
          </a:p>
          <a:p>
            <a:pPr lvl="1">
              <a:lnSpc>
                <a:spcPct val="100000"/>
              </a:lnSpc>
            </a:pPr>
            <a:r>
              <a:rPr lang="fr-FR" sz="3200" dirty="0" err="1"/>
              <a:t>Accés</a:t>
            </a:r>
            <a:r>
              <a:rPr lang="fr-FR" sz="3200" dirty="0"/>
              <a:t> au niveau supérieur : ascenseur, </a:t>
            </a:r>
            <a:r>
              <a:rPr lang="fr-FR" sz="3200" dirty="0" smtClean="0"/>
              <a:t>rampes</a:t>
            </a:r>
            <a:endParaRPr lang="fr-FR" sz="32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26456" y="6253162"/>
            <a:ext cx="5384466" cy="736282"/>
          </a:xfrm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Hôpital </a:t>
            </a:r>
            <a:r>
              <a:rPr lang="fr-FR" dirty="0" err="1" smtClean="0">
                <a:solidFill>
                  <a:schemeClr val="bg1"/>
                </a:solidFill>
              </a:rPr>
              <a:t>henri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mondor</a:t>
            </a:r>
            <a:r>
              <a:rPr lang="fr-FR" dirty="0" smtClean="0">
                <a:solidFill>
                  <a:schemeClr val="bg1"/>
                </a:solidFill>
              </a:rPr>
              <a:t> (</a:t>
            </a:r>
            <a:r>
              <a:rPr lang="fr-FR" dirty="0" err="1" smtClean="0">
                <a:solidFill>
                  <a:schemeClr val="bg1"/>
                </a:solidFill>
              </a:rPr>
              <a:t>creteil</a:t>
            </a:r>
            <a:r>
              <a:rPr lang="fr-FR" dirty="0" smtClean="0">
                <a:solidFill>
                  <a:schemeClr val="bg1"/>
                </a:solidFill>
              </a:rPr>
              <a:t> – Paris xii)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9423" y="3757274"/>
            <a:ext cx="3278266" cy="2458700"/>
          </a:xfr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9697" y="1850072"/>
            <a:ext cx="4117992" cy="179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16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6600" b="1" dirty="0" smtClean="0">
                <a:latin typeface="Calibri" charset="0"/>
                <a:ea typeface="Calibri" charset="0"/>
                <a:cs typeface="Calibri" charset="0"/>
              </a:rPr>
              <a:t>Hôpital</a:t>
            </a:r>
            <a: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  <a:t/>
            </a:r>
            <a:b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</a:br>
            <a:endParaRPr lang="fr-FR" sz="60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4" name="Espace réservé du contenu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Architecture</a:t>
            </a:r>
          </a:p>
          <a:p>
            <a:r>
              <a:rPr lang="fr-FR" sz="4000" b="1" dirty="0" smtClean="0">
                <a:solidFill>
                  <a:schemeClr val="accent3"/>
                </a:solidFill>
              </a:rPr>
              <a:t>Organisation</a:t>
            </a:r>
          </a:p>
          <a:p>
            <a:r>
              <a:rPr lang="fr-FR" sz="4000" dirty="0" smtClean="0"/>
              <a:t>Financement</a:t>
            </a:r>
          </a:p>
          <a:p>
            <a:r>
              <a:rPr lang="fr-FR" sz="4000" dirty="0" smtClean="0"/>
              <a:t>Gouvernance</a:t>
            </a:r>
          </a:p>
          <a:p>
            <a:r>
              <a:rPr lang="fr-FR" sz="4000" dirty="0" smtClean="0"/>
              <a:t>Hébergement</a:t>
            </a:r>
          </a:p>
          <a:p>
            <a:r>
              <a:rPr lang="fr-FR" sz="4000" dirty="0" smtClean="0"/>
              <a:t>Logistique</a:t>
            </a:r>
          </a:p>
          <a:p>
            <a:r>
              <a:rPr lang="fr-FR" sz="4000" dirty="0" smtClean="0"/>
              <a:t>Activités</a:t>
            </a:r>
          </a:p>
          <a:p>
            <a:endParaRPr lang="fr-FR" sz="4000" dirty="0" smtClean="0"/>
          </a:p>
          <a:p>
            <a:endParaRPr lang="fr-FR" sz="4000" dirty="0" smtClean="0"/>
          </a:p>
          <a:p>
            <a:endParaRPr lang="fr-FR" sz="4000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395272" cy="3379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HIER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AUJOURD’HUI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DEMAIN</a:t>
            </a:r>
            <a:endParaRPr lang="fr-FR" sz="4000" b="1" dirty="0"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50000"/>
              </a:lnSpc>
            </a:pPr>
            <a:endParaRPr lang="fr-FR" sz="3600" dirty="0"/>
          </a:p>
        </p:txBody>
      </p:sp>
      <p:sp>
        <p:nvSpPr>
          <p:cNvPr id="9" name="ZoneTexte 8"/>
          <p:cNvSpPr txBox="1"/>
          <p:nvPr/>
        </p:nvSpPr>
        <p:spPr>
          <a:xfrm>
            <a:off x="9248927" y="6325851"/>
            <a:ext cx="2943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smtClean="0">
                <a:solidFill>
                  <a:schemeClr val="bg1"/>
                </a:solidFill>
              </a:rPr>
              <a:t>DEMAIN</a:t>
            </a:r>
            <a:endParaRPr lang="fr-FR" sz="3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8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b="1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Organisatio</a:t>
            </a:r>
            <a:r>
              <a:rPr lang="fr-FR" sz="6000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n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FR" sz="3200" b="1" dirty="0" smtClean="0"/>
              <a:t>Statut</a:t>
            </a:r>
            <a:endParaRPr lang="fr-FR" sz="3200" b="1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Public</a:t>
            </a:r>
          </a:p>
          <a:p>
            <a:r>
              <a:rPr lang="fr-FR" sz="3600" dirty="0" smtClean="0"/>
              <a:t>Privé</a:t>
            </a:r>
          </a:p>
          <a:p>
            <a:r>
              <a:rPr lang="fr-FR" sz="3600" dirty="0" smtClean="0"/>
              <a:t>Public à But Non Lucratif</a:t>
            </a:r>
          </a:p>
          <a:p>
            <a:pPr lvl="1"/>
            <a:r>
              <a:rPr lang="fr-FR" sz="3200" dirty="0" smtClean="0"/>
              <a:t>A biens collectifs</a:t>
            </a:r>
          </a:p>
          <a:p>
            <a:pPr lvl="2"/>
            <a:r>
              <a:rPr lang="fr-FR" sz="2800" dirty="0" smtClean="0"/>
              <a:t>Confessionnels</a:t>
            </a:r>
            <a:endParaRPr lang="fr-FR" sz="2800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b="1" dirty="0" smtClean="0"/>
              <a:t>Type</a:t>
            </a:r>
            <a:endParaRPr lang="fr-FR" sz="3200" b="1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Hôpital</a:t>
            </a:r>
          </a:p>
          <a:p>
            <a:pPr lvl="1"/>
            <a:r>
              <a:rPr lang="fr-FR" sz="4000" dirty="0" smtClean="0"/>
              <a:t>Général</a:t>
            </a:r>
          </a:p>
          <a:p>
            <a:pPr lvl="1"/>
            <a:r>
              <a:rPr lang="fr-FR" sz="4000" dirty="0" smtClean="0"/>
              <a:t>Spécialisé</a:t>
            </a:r>
          </a:p>
          <a:p>
            <a:pPr marL="201168" lvl="1" indent="0">
              <a:buNone/>
            </a:pPr>
            <a:r>
              <a:rPr lang="fr-FR" sz="4000" dirty="0" smtClean="0"/>
              <a:t>Clinique</a:t>
            </a:r>
          </a:p>
          <a:p>
            <a:pPr marL="201168" lvl="1" indent="0">
              <a:buNone/>
            </a:pPr>
            <a:r>
              <a:rPr lang="fr-FR" sz="4000" dirty="0" smtClean="0"/>
              <a:t>Polyclinique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69298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6600" b="1" dirty="0" smtClean="0">
                <a:latin typeface="Calibri" charset="0"/>
                <a:ea typeface="Calibri" charset="0"/>
                <a:cs typeface="Calibri" charset="0"/>
              </a:rPr>
              <a:t>Hôpital</a:t>
            </a:r>
            <a: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  <a:t/>
            </a:r>
            <a:b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</a:br>
            <a:endParaRPr lang="fr-FR" sz="60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4" name="Espace réservé du contenu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Architecture</a:t>
            </a:r>
          </a:p>
          <a:p>
            <a:r>
              <a:rPr lang="fr-FR" sz="4000" dirty="0" smtClean="0"/>
              <a:t>Organisation</a:t>
            </a:r>
          </a:p>
          <a:p>
            <a:r>
              <a:rPr lang="fr-FR" sz="4000" dirty="0" smtClean="0"/>
              <a:t>Financement</a:t>
            </a:r>
          </a:p>
          <a:p>
            <a:r>
              <a:rPr lang="fr-FR" sz="4000" b="1" dirty="0" smtClean="0">
                <a:solidFill>
                  <a:schemeClr val="accent3"/>
                </a:solidFill>
              </a:rPr>
              <a:t>Gouvernance</a:t>
            </a:r>
          </a:p>
          <a:p>
            <a:r>
              <a:rPr lang="fr-FR" sz="4000" dirty="0" smtClean="0"/>
              <a:t>Hébergement</a:t>
            </a:r>
          </a:p>
          <a:p>
            <a:r>
              <a:rPr lang="fr-FR" sz="4000" dirty="0" smtClean="0"/>
              <a:t>Logistique</a:t>
            </a:r>
          </a:p>
          <a:p>
            <a:r>
              <a:rPr lang="fr-FR" sz="4000" dirty="0" smtClean="0"/>
              <a:t>Activités</a:t>
            </a:r>
          </a:p>
          <a:p>
            <a:endParaRPr lang="fr-FR" sz="4000" dirty="0" smtClean="0"/>
          </a:p>
          <a:p>
            <a:endParaRPr lang="fr-FR" sz="4000" dirty="0" smtClean="0"/>
          </a:p>
          <a:p>
            <a:endParaRPr lang="fr-FR" sz="4000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395272" cy="3379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HIER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AUJOURD’HUI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DEMAIN</a:t>
            </a:r>
            <a:endParaRPr lang="fr-FR" sz="4000" b="1" dirty="0"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50000"/>
              </a:lnSpc>
            </a:pPr>
            <a:endParaRPr lang="fr-FR" sz="3600" dirty="0"/>
          </a:p>
        </p:txBody>
      </p:sp>
      <p:sp>
        <p:nvSpPr>
          <p:cNvPr id="9" name="ZoneTexte 8"/>
          <p:cNvSpPr txBox="1"/>
          <p:nvPr/>
        </p:nvSpPr>
        <p:spPr>
          <a:xfrm>
            <a:off x="9248927" y="6325851"/>
            <a:ext cx="2943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smtClean="0">
                <a:solidFill>
                  <a:schemeClr val="bg1"/>
                </a:solidFill>
              </a:rPr>
              <a:t>DEMAIN</a:t>
            </a:r>
            <a:endParaRPr lang="fr-FR" sz="3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1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6000" b="1" dirty="0" smtClean="0">
                <a:solidFill>
                  <a:schemeClr val="accent1">
                    <a:lumMod val="50000"/>
                  </a:schemeClr>
                </a:solidFill>
              </a:rPr>
              <a:t>Gouvernance : </a:t>
            </a:r>
            <a:r>
              <a:rPr lang="fr-FR" sz="5300" dirty="0" smtClean="0"/>
              <a:t>Réformes hospitalières</a:t>
            </a:r>
            <a:endParaRPr lang="fr-FR" sz="53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/>
              <a:t>HPST </a:t>
            </a:r>
            <a:r>
              <a:rPr lang="fr-FR" sz="3200" b="1" smtClean="0"/>
              <a:t>: juillet 2012</a:t>
            </a:r>
            <a:endParaRPr lang="fr-FR" sz="3200" b="1" dirty="0"/>
          </a:p>
        </p:txBody>
      </p:sp>
      <p:pic>
        <p:nvPicPr>
          <p:cNvPr id="10" name="Espace réservé du contenu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030" y="2582863"/>
            <a:ext cx="4780578" cy="3378200"/>
          </a:xfrm>
        </p:spPr>
      </p:pic>
      <p:sp>
        <p:nvSpPr>
          <p:cNvPr id="9" name="Espace réservé du contenu 8"/>
          <p:cNvSpPr>
            <a:spLocks noGrp="1"/>
          </p:cNvSpPr>
          <p:nvPr>
            <p:ph sz="quarter" idx="4"/>
          </p:nvPr>
        </p:nvSpPr>
        <p:spPr>
          <a:xfrm>
            <a:off x="6217919" y="1846051"/>
            <a:ext cx="5483013" cy="438541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dirty="0"/>
              <a:t>1838 : les </a:t>
            </a:r>
            <a:r>
              <a:rPr lang="fr-FR" dirty="0" err="1"/>
              <a:t>aliénés</a:t>
            </a:r>
            <a:r>
              <a:rPr lang="fr-FR" dirty="0"/>
              <a:t> ont un asile</a:t>
            </a:r>
            <a:br>
              <a:rPr lang="fr-FR" dirty="0"/>
            </a:br>
            <a:r>
              <a:rPr lang="fr-FR" dirty="0"/>
              <a:t>1851 : l’autonomie des </a:t>
            </a:r>
            <a:r>
              <a:rPr lang="fr-FR" dirty="0" err="1"/>
              <a:t>hôpitaux</a:t>
            </a:r>
            <a:r>
              <a:rPr lang="fr-FR" dirty="0"/>
              <a:t> et la reconnaissance d’</a:t>
            </a:r>
            <a:r>
              <a:rPr lang="fr-FR" dirty="0" err="1"/>
              <a:t>établissements</a:t>
            </a:r>
            <a:r>
              <a:rPr lang="fr-FR" dirty="0"/>
              <a:t> </a:t>
            </a:r>
            <a:r>
              <a:rPr lang="fr-FR" dirty="0" err="1"/>
              <a:t>privés</a:t>
            </a:r>
            <a:r>
              <a:rPr lang="fr-FR" dirty="0"/>
              <a:t> 1941 : le </a:t>
            </a:r>
            <a:r>
              <a:rPr lang="fr-FR" dirty="0" err="1"/>
              <a:t>début</a:t>
            </a:r>
            <a:r>
              <a:rPr lang="fr-FR" dirty="0"/>
              <a:t> de l’</a:t>
            </a:r>
            <a:r>
              <a:rPr lang="fr-FR" dirty="0" err="1"/>
              <a:t>étatisation</a:t>
            </a:r>
            <a:r>
              <a:rPr lang="fr-FR" dirty="0"/>
              <a:t> des </a:t>
            </a:r>
            <a:r>
              <a:rPr lang="fr-FR" dirty="0" err="1"/>
              <a:t>hôpitaux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1958 : la </a:t>
            </a:r>
            <a:r>
              <a:rPr lang="fr-FR" dirty="0" err="1"/>
              <a:t>réforme</a:t>
            </a:r>
            <a:r>
              <a:rPr lang="fr-FR" dirty="0"/>
              <a:t> hospitalo-universitaire</a:t>
            </a:r>
            <a:br>
              <a:rPr lang="fr-FR" dirty="0"/>
            </a:br>
            <a:r>
              <a:rPr lang="fr-FR" dirty="0"/>
              <a:t>1960 : la sectorisation psychiatrique et le </a:t>
            </a:r>
            <a:r>
              <a:rPr lang="fr-FR" dirty="0" err="1"/>
              <a:t>début</a:t>
            </a:r>
            <a:r>
              <a:rPr lang="fr-FR" dirty="0"/>
              <a:t> de l’anti-asile</a:t>
            </a:r>
            <a:br>
              <a:rPr lang="fr-FR" dirty="0"/>
            </a:br>
            <a:r>
              <a:rPr lang="fr-FR" dirty="0"/>
              <a:t>1970 : les premiers jalons d’un </a:t>
            </a:r>
            <a:r>
              <a:rPr lang="fr-FR" dirty="0" err="1"/>
              <a:t>système</a:t>
            </a:r>
            <a:r>
              <a:rPr lang="fr-FR" dirty="0"/>
              <a:t> hospitalier</a:t>
            </a:r>
            <a:br>
              <a:rPr lang="fr-FR" dirty="0"/>
            </a:br>
            <a:r>
              <a:rPr lang="fr-FR" dirty="0"/>
              <a:t>1991 : le planisme hospitalier</a:t>
            </a:r>
            <a:br>
              <a:rPr lang="fr-FR" dirty="0"/>
            </a:br>
            <a:r>
              <a:rPr lang="fr-FR" dirty="0"/>
              <a:t>1996 : la </a:t>
            </a:r>
            <a:r>
              <a:rPr lang="fr-FR" dirty="0" err="1"/>
              <a:t>régionalisation</a:t>
            </a:r>
            <a:r>
              <a:rPr lang="fr-FR" dirty="0"/>
              <a:t> </a:t>
            </a:r>
            <a:r>
              <a:rPr lang="fr-FR" dirty="0" err="1"/>
              <a:t>étatique</a:t>
            </a:r>
            <a:r>
              <a:rPr lang="fr-FR" dirty="0"/>
              <a:t> et la reconfiguration des </a:t>
            </a:r>
            <a:r>
              <a:rPr lang="fr-FR" dirty="0" err="1"/>
              <a:t>établissements</a:t>
            </a:r>
            <a:r>
              <a:rPr lang="fr-FR" dirty="0"/>
              <a:t> de santé 2002 : les droits des malades, contrepoint du pouvoir </a:t>
            </a:r>
            <a:r>
              <a:rPr lang="fr-FR" dirty="0" err="1"/>
              <a:t>médical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2005 : la nouvelle gouvernance </a:t>
            </a:r>
          </a:p>
          <a:p>
            <a:pPr>
              <a:lnSpc>
                <a:spcPct val="100000"/>
              </a:lnSpc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258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6600" b="1" dirty="0" smtClean="0">
                <a:latin typeface="Calibri" charset="0"/>
                <a:ea typeface="Calibri" charset="0"/>
                <a:cs typeface="Calibri" charset="0"/>
              </a:rPr>
              <a:t>Hôpital</a:t>
            </a:r>
            <a: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  <a:t/>
            </a:r>
            <a:b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</a:br>
            <a:endParaRPr lang="fr-FR" sz="60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4" name="Espace réservé du contenu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Architecture</a:t>
            </a:r>
          </a:p>
          <a:p>
            <a:r>
              <a:rPr lang="fr-FR" sz="4000" dirty="0" smtClean="0"/>
              <a:t>Organisation</a:t>
            </a:r>
          </a:p>
          <a:p>
            <a:r>
              <a:rPr lang="fr-FR" sz="4000" b="1" dirty="0" smtClean="0">
                <a:solidFill>
                  <a:schemeClr val="accent3"/>
                </a:solidFill>
                <a:latin typeface="Calibri" charset="0"/>
                <a:ea typeface="Calibri" charset="0"/>
                <a:cs typeface="Calibri" charset="0"/>
              </a:rPr>
              <a:t>Financement</a:t>
            </a:r>
          </a:p>
          <a:p>
            <a:r>
              <a:rPr lang="fr-FR" sz="4000" dirty="0" smtClean="0"/>
              <a:t>Gouvernance</a:t>
            </a:r>
          </a:p>
          <a:p>
            <a:r>
              <a:rPr lang="fr-FR" sz="4000" dirty="0" smtClean="0"/>
              <a:t>Hébergement</a:t>
            </a:r>
          </a:p>
          <a:p>
            <a:r>
              <a:rPr lang="fr-FR" sz="4000" dirty="0" smtClean="0"/>
              <a:t>Logistique</a:t>
            </a:r>
          </a:p>
          <a:p>
            <a:r>
              <a:rPr lang="fr-FR" sz="4000" dirty="0" smtClean="0"/>
              <a:t>Activités</a:t>
            </a:r>
          </a:p>
          <a:p>
            <a:endParaRPr lang="fr-FR" sz="4000" dirty="0" smtClean="0"/>
          </a:p>
          <a:p>
            <a:endParaRPr lang="fr-FR" sz="4000" dirty="0" smtClean="0"/>
          </a:p>
          <a:p>
            <a:endParaRPr lang="fr-FR" sz="4000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395272" cy="3379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HIER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AUJOURD’HUI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DEMAIN</a:t>
            </a:r>
            <a:endParaRPr lang="fr-FR" sz="4000" b="1" dirty="0"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50000"/>
              </a:lnSpc>
            </a:pPr>
            <a:endParaRPr lang="fr-FR" sz="3600" dirty="0"/>
          </a:p>
        </p:txBody>
      </p:sp>
      <p:sp>
        <p:nvSpPr>
          <p:cNvPr id="9" name="ZoneTexte 8"/>
          <p:cNvSpPr txBox="1"/>
          <p:nvPr/>
        </p:nvSpPr>
        <p:spPr>
          <a:xfrm>
            <a:off x="9248927" y="6325851"/>
            <a:ext cx="2943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smtClean="0">
                <a:solidFill>
                  <a:schemeClr val="bg1"/>
                </a:solidFill>
              </a:rPr>
              <a:t>DEMAIN</a:t>
            </a:r>
            <a:endParaRPr lang="fr-FR" sz="3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03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6000" dirty="0" smtClean="0"/>
              <a:t>Top </a:t>
            </a:r>
            <a:r>
              <a:rPr lang="fr-FR" sz="6000" dirty="0" err="1"/>
              <a:t>T</a:t>
            </a:r>
            <a:r>
              <a:rPr lang="fr-FR" sz="6000" dirty="0" err="1" smtClean="0"/>
              <a:t>en</a:t>
            </a:r>
            <a:r>
              <a:rPr lang="fr-FR" sz="6000" dirty="0" smtClean="0"/>
              <a:t>  capacités</a:t>
            </a:r>
            <a:endParaRPr lang="fr-FR" sz="60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r-FR" sz="3200" dirty="0" smtClean="0"/>
              <a:t>Nombre de lits</a:t>
            </a:r>
          </a:p>
          <a:p>
            <a:r>
              <a:rPr lang="fr-FR" sz="3200" dirty="0" smtClean="0"/>
              <a:t>Pour quelles activités  et quel niveau de </a:t>
            </a:r>
            <a:r>
              <a:rPr lang="fr-FR" sz="3200" dirty="0"/>
              <a:t>p</a:t>
            </a:r>
            <a:r>
              <a:rPr lang="fr-FR" sz="3200" dirty="0" smtClean="0"/>
              <a:t>restation</a:t>
            </a:r>
            <a:endParaRPr lang="fr-FR" sz="3200" dirty="0"/>
          </a:p>
        </p:txBody>
      </p:sp>
      <p:pic>
        <p:nvPicPr>
          <p:cNvPr id="10" name="Espace réservé du contenu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200" y="374230"/>
            <a:ext cx="7585262" cy="2927769"/>
          </a:xfrm>
        </p:spPr>
      </p:pic>
      <p:sp>
        <p:nvSpPr>
          <p:cNvPr id="11" name="Espace réservé du contenu 2"/>
          <p:cNvSpPr txBox="1">
            <a:spLocks/>
          </p:cNvSpPr>
          <p:nvPr/>
        </p:nvSpPr>
        <p:spPr>
          <a:xfrm>
            <a:off x="4233333" y="3301999"/>
            <a:ext cx="7746129" cy="3420533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Des hôpitaux comme </a:t>
            </a:r>
            <a:r>
              <a:rPr lang="fr-FR" sz="2400" dirty="0" smtClean="0">
                <a:hlinkClick r:id="rId3"/>
              </a:rPr>
              <a:t>l’hôpital civil d’Ahmedabad Civil en Inde (plus de 2.000 lits) et </a:t>
            </a:r>
            <a:r>
              <a:rPr lang="fr-FR" sz="2400" dirty="0" smtClean="0">
                <a:hlinkClick r:id=""/>
              </a:rPr>
              <a:t>Hospital das Clinicas de l’Ecole de médecine de l’Université de Sao Paulo (avec ses 2.200 lits). Les Etats-Unis d’Amérique disposent également d’un certain nombre de grands hôpitaux, comme le </a:t>
            </a:r>
            <a:r>
              <a:rPr lang="fr-FR" sz="2400" dirty="0" smtClean="0">
                <a:hlinkClick r:id="rId4"/>
              </a:rPr>
              <a:t>New York-Presbyterian (2.328 lits) et </a:t>
            </a:r>
            <a:r>
              <a:rPr lang="fr-FR" sz="2400" dirty="0" smtClean="0">
                <a:hlinkClick r:id="rId5"/>
              </a:rPr>
              <a:t>Florida Hospital Orlando (2.247 lits).</a:t>
            </a:r>
          </a:p>
          <a:p>
            <a:r>
              <a:rPr lang="fr-FR" sz="2400" dirty="0" smtClean="0"/>
              <a:t>Mais nous avons trouvé un plus grand hôpital, le </a:t>
            </a:r>
            <a:r>
              <a:rPr lang="fr-FR" sz="2400" dirty="0" smtClean="0">
                <a:hlinkClick r:id="rId6"/>
              </a:rPr>
              <a:t>Clinical Centre of Serbia. </a:t>
            </a:r>
            <a:r>
              <a:rPr lang="fr-FR" sz="2400" dirty="0" smtClean="0">
                <a:hlinkClick r:id="rId7"/>
              </a:rPr>
              <a:t>l’hôpital 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hlinkClick r:id="rId7"/>
              </a:rPr>
              <a:t>a 3.470 lits disponibles.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00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6600" b="1" dirty="0" smtClean="0">
                <a:latin typeface="Calibri" charset="0"/>
                <a:ea typeface="Calibri" charset="0"/>
                <a:cs typeface="Calibri" charset="0"/>
              </a:rPr>
              <a:t>Hôpital</a:t>
            </a:r>
            <a: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  <a:t/>
            </a:r>
            <a:b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</a:br>
            <a:endParaRPr lang="fr-FR" sz="60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4" name="Espace réservé du contenu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Architecture</a:t>
            </a:r>
          </a:p>
          <a:p>
            <a:r>
              <a:rPr lang="fr-FR" sz="4000" dirty="0" smtClean="0"/>
              <a:t>Organisation</a:t>
            </a:r>
          </a:p>
          <a:p>
            <a:r>
              <a:rPr lang="fr-FR" sz="4000" dirty="0" smtClean="0"/>
              <a:t>Financement</a:t>
            </a:r>
          </a:p>
          <a:p>
            <a:r>
              <a:rPr lang="fr-FR" sz="4000" dirty="0" smtClean="0"/>
              <a:t>Gouvernance</a:t>
            </a:r>
          </a:p>
          <a:p>
            <a:r>
              <a:rPr lang="fr-FR" sz="4000" b="1" dirty="0" smtClean="0">
                <a:solidFill>
                  <a:schemeClr val="accent3"/>
                </a:solidFill>
              </a:rPr>
              <a:t>Hébergement</a:t>
            </a:r>
          </a:p>
          <a:p>
            <a:r>
              <a:rPr lang="fr-FR" sz="4000" dirty="0" smtClean="0"/>
              <a:t>Logistique</a:t>
            </a:r>
          </a:p>
          <a:p>
            <a:r>
              <a:rPr lang="fr-FR" sz="4000" dirty="0" smtClean="0"/>
              <a:t>Activités</a:t>
            </a:r>
          </a:p>
          <a:p>
            <a:endParaRPr lang="fr-FR" sz="4000" dirty="0" smtClean="0"/>
          </a:p>
          <a:p>
            <a:endParaRPr lang="fr-FR" sz="4000" dirty="0" smtClean="0"/>
          </a:p>
          <a:p>
            <a:endParaRPr lang="fr-FR" sz="4000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395272" cy="3379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HIER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AUJOURD’HUI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DEMAIN</a:t>
            </a:r>
            <a:endParaRPr lang="fr-FR" sz="4000" b="1" dirty="0"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50000"/>
              </a:lnSpc>
            </a:pPr>
            <a:endParaRPr lang="fr-FR" sz="3600" dirty="0"/>
          </a:p>
        </p:txBody>
      </p:sp>
      <p:sp>
        <p:nvSpPr>
          <p:cNvPr id="9" name="ZoneTexte 8"/>
          <p:cNvSpPr txBox="1"/>
          <p:nvPr/>
        </p:nvSpPr>
        <p:spPr>
          <a:xfrm>
            <a:off x="9248927" y="6325851"/>
            <a:ext cx="2943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smtClean="0">
                <a:solidFill>
                  <a:schemeClr val="bg1"/>
                </a:solidFill>
              </a:rPr>
              <a:t>DEMAIN</a:t>
            </a:r>
            <a:endParaRPr lang="fr-FR" sz="3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1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6600" b="1" dirty="0" smtClean="0">
                <a:latin typeface="Calibri" charset="0"/>
                <a:ea typeface="Calibri" charset="0"/>
                <a:cs typeface="Calibri" charset="0"/>
              </a:rPr>
              <a:t>Hôpital</a:t>
            </a:r>
            <a: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  <a:t/>
            </a:r>
            <a:b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</a:br>
            <a:endParaRPr lang="fr-FR" sz="60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4" name="Espace réservé du contenu 13"/>
          <p:cNvSpPr>
            <a:spLocks noGrp="1"/>
          </p:cNvSpPr>
          <p:nvPr>
            <p:ph idx="1"/>
          </p:nvPr>
        </p:nvSpPr>
        <p:spPr>
          <a:xfrm>
            <a:off x="4590738" y="251458"/>
            <a:ext cx="7281472" cy="3616003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fr-FR" sz="4800" b="1" dirty="0" smtClean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Hébergement</a:t>
            </a:r>
          </a:p>
          <a:p>
            <a:pPr>
              <a:lnSpc>
                <a:spcPct val="150000"/>
              </a:lnSpc>
            </a:pPr>
            <a:r>
              <a:rPr lang="fr-FR" sz="3600" dirty="0" smtClean="0">
                <a:solidFill>
                  <a:schemeClr val="tx2">
                    <a:lumMod val="50000"/>
                  </a:schemeClr>
                </a:solidFill>
              </a:rPr>
              <a:t>1960-2000 </a:t>
            </a:r>
          </a:p>
          <a:p>
            <a:pPr lvl="1">
              <a:lnSpc>
                <a:spcPct val="150000"/>
              </a:lnSpc>
            </a:pPr>
            <a:r>
              <a:rPr lang="fr-FR" sz="3400" dirty="0">
                <a:solidFill>
                  <a:schemeClr val="tx2">
                    <a:lumMod val="50000"/>
                  </a:schemeClr>
                </a:solidFill>
              </a:rPr>
              <a:t>H</a:t>
            </a:r>
            <a:r>
              <a:rPr lang="fr-FR" sz="3400" dirty="0" smtClean="0">
                <a:solidFill>
                  <a:schemeClr val="tx2">
                    <a:lumMod val="50000"/>
                  </a:schemeClr>
                </a:solidFill>
              </a:rPr>
              <a:t>umanisation du séjour</a:t>
            </a:r>
          </a:p>
          <a:p>
            <a:pPr lvl="2">
              <a:lnSpc>
                <a:spcPct val="150000"/>
              </a:lnSpc>
            </a:pPr>
            <a:r>
              <a:rPr lang="fr-FR" sz="3200" dirty="0">
                <a:solidFill>
                  <a:schemeClr val="tx2">
                    <a:lumMod val="50000"/>
                  </a:schemeClr>
                </a:solidFill>
              </a:rPr>
              <a:t>Salles communes à Chambres à 4 lits</a:t>
            </a:r>
          </a:p>
          <a:p>
            <a:pPr lvl="2">
              <a:lnSpc>
                <a:spcPct val="150000"/>
              </a:lnSpc>
            </a:pPr>
            <a:endParaRPr lang="fr-FR" sz="30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fr-FR" sz="4000" dirty="0" smtClean="0"/>
          </a:p>
          <a:p>
            <a:pPr>
              <a:lnSpc>
                <a:spcPct val="150000"/>
              </a:lnSpc>
            </a:pPr>
            <a:endParaRPr lang="fr-FR" sz="4000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395272" cy="3379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HIER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AUJOURD’HUI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DEMAIN</a:t>
            </a:r>
            <a:endParaRPr lang="fr-FR" sz="4000" b="1" dirty="0"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50000"/>
              </a:lnSpc>
            </a:pPr>
            <a:endParaRPr lang="fr-FR" sz="3600" dirty="0"/>
          </a:p>
        </p:txBody>
      </p:sp>
      <p:sp>
        <p:nvSpPr>
          <p:cNvPr id="9" name="ZoneTexte 8"/>
          <p:cNvSpPr txBox="1"/>
          <p:nvPr/>
        </p:nvSpPr>
        <p:spPr>
          <a:xfrm>
            <a:off x="9248927" y="6325851"/>
            <a:ext cx="2943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smtClean="0">
                <a:solidFill>
                  <a:schemeClr val="bg1"/>
                </a:solidFill>
              </a:rPr>
              <a:t>DEMAIN</a:t>
            </a:r>
            <a:endParaRPr lang="fr-FR" sz="3200">
              <a:solidFill>
                <a:schemeClr val="bg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7286" y="4379015"/>
            <a:ext cx="3807502" cy="247898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1473" y="4379015"/>
            <a:ext cx="4115707" cy="252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5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6600" b="1" dirty="0" smtClean="0">
                <a:latin typeface="Calibri" charset="0"/>
                <a:ea typeface="Calibri" charset="0"/>
                <a:cs typeface="Calibri" charset="0"/>
              </a:rPr>
              <a:t>Hôpital</a:t>
            </a:r>
            <a: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  <a:t/>
            </a:r>
            <a:b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</a:br>
            <a:endParaRPr lang="fr-FR" sz="60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4" name="Espace réservé du contenu 13"/>
          <p:cNvSpPr>
            <a:spLocks noGrp="1"/>
          </p:cNvSpPr>
          <p:nvPr>
            <p:ph idx="1"/>
          </p:nvPr>
        </p:nvSpPr>
        <p:spPr>
          <a:xfrm>
            <a:off x="4590738" y="251459"/>
            <a:ext cx="6492240" cy="5257800"/>
          </a:xfrm>
        </p:spPr>
        <p:txBody>
          <a:bodyPr>
            <a:normAutofit/>
          </a:bodyPr>
          <a:lstStyle/>
          <a:p>
            <a:r>
              <a:rPr lang="fr-FR" sz="4000" b="1" dirty="0" smtClean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Hébergement</a:t>
            </a:r>
          </a:p>
          <a:p>
            <a:r>
              <a:rPr lang="fr-FR" sz="4000" dirty="0" smtClean="0"/>
              <a:t>Actuellement : </a:t>
            </a:r>
            <a:r>
              <a:rPr lang="fr-FR" sz="4000" dirty="0" err="1" smtClean="0"/>
              <a:t>Ch</a:t>
            </a:r>
            <a:r>
              <a:rPr lang="fr-FR" sz="4000" dirty="0" smtClean="0"/>
              <a:t> à 1 ou 2 lits</a:t>
            </a:r>
          </a:p>
          <a:p>
            <a:r>
              <a:rPr lang="fr-FR" sz="4000" dirty="0"/>
              <a:t>Chambre à 1 lit + </a:t>
            </a:r>
            <a:r>
              <a:rPr lang="fr-FR" sz="4000" dirty="0" err="1"/>
              <a:t>sde</a:t>
            </a:r>
            <a:endParaRPr lang="fr-FR" sz="4000" dirty="0"/>
          </a:p>
          <a:p>
            <a:endParaRPr lang="fr-FR" sz="4000" dirty="0" smtClean="0"/>
          </a:p>
          <a:p>
            <a:endParaRPr lang="fr-FR" sz="4000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395272" cy="3379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HIER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AUJOURD’HUI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DEMAIN</a:t>
            </a:r>
            <a:endParaRPr lang="fr-FR" sz="4000" b="1" dirty="0"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50000"/>
              </a:lnSpc>
            </a:pPr>
            <a:endParaRPr lang="fr-FR" sz="3600" dirty="0"/>
          </a:p>
        </p:txBody>
      </p:sp>
      <p:sp>
        <p:nvSpPr>
          <p:cNvPr id="9" name="ZoneTexte 8"/>
          <p:cNvSpPr txBox="1"/>
          <p:nvPr/>
        </p:nvSpPr>
        <p:spPr>
          <a:xfrm>
            <a:off x="9248927" y="6325851"/>
            <a:ext cx="2943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smtClean="0">
                <a:solidFill>
                  <a:schemeClr val="bg1"/>
                </a:solidFill>
              </a:rPr>
              <a:t>DEMAIN</a:t>
            </a:r>
            <a:endParaRPr lang="fr-FR" sz="3200">
              <a:solidFill>
                <a:schemeClr val="bg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2558" y="2555576"/>
            <a:ext cx="3943477" cy="2953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2315" y="2555577"/>
            <a:ext cx="4059228" cy="29538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049788" y="5786203"/>
            <a:ext cx="6033190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3600" dirty="0" smtClean="0"/>
              <a:t>Place </a:t>
            </a:r>
            <a:r>
              <a:rPr lang="fr-FR" sz="3600" smtClean="0"/>
              <a:t>de l’accompagnateur  ???</a:t>
            </a:r>
            <a:endParaRPr lang="fr-FR" sz="3600"/>
          </a:p>
        </p:txBody>
      </p:sp>
    </p:spTree>
    <p:extLst>
      <p:ext uri="{BB962C8B-B14F-4D97-AF65-F5344CB8AC3E}">
        <p14:creationId xmlns:p14="http://schemas.microsoft.com/office/powerpoint/2010/main" val="42515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6600" b="1" dirty="0" smtClean="0">
                <a:latin typeface="Calibri" charset="0"/>
                <a:ea typeface="Calibri" charset="0"/>
                <a:cs typeface="Calibri" charset="0"/>
              </a:rPr>
              <a:t>Hôpital</a:t>
            </a:r>
            <a: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  <a:t/>
            </a:r>
            <a:b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</a:br>
            <a:endParaRPr lang="fr-FR" sz="60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4" name="Espace réservé du contenu 13"/>
          <p:cNvSpPr>
            <a:spLocks noGrp="1"/>
          </p:cNvSpPr>
          <p:nvPr>
            <p:ph idx="1"/>
          </p:nvPr>
        </p:nvSpPr>
        <p:spPr>
          <a:xfrm>
            <a:off x="4590738" y="251459"/>
            <a:ext cx="6492240" cy="5257800"/>
          </a:xfrm>
        </p:spPr>
        <p:txBody>
          <a:bodyPr>
            <a:normAutofit/>
          </a:bodyPr>
          <a:lstStyle/>
          <a:p>
            <a:r>
              <a:rPr lang="fr-FR" sz="4000" b="1" dirty="0" smtClean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Hébergement</a:t>
            </a:r>
          </a:p>
          <a:p>
            <a:r>
              <a:rPr lang="fr-FR" sz="4000" dirty="0" smtClean="0"/>
              <a:t>Actuellement : </a:t>
            </a:r>
            <a:r>
              <a:rPr lang="fr-FR" sz="4000" dirty="0" err="1" smtClean="0"/>
              <a:t>Ch</a:t>
            </a:r>
            <a:r>
              <a:rPr lang="fr-FR" sz="4000" dirty="0" smtClean="0"/>
              <a:t> à 1 ou 2 lits</a:t>
            </a:r>
          </a:p>
          <a:p>
            <a:r>
              <a:rPr lang="fr-FR" sz="4000" dirty="0"/>
              <a:t>Chambre à 1 lit + </a:t>
            </a:r>
            <a:r>
              <a:rPr lang="fr-FR" sz="4000" dirty="0" err="1"/>
              <a:t>sde</a:t>
            </a:r>
            <a:endParaRPr lang="fr-FR" sz="4000" dirty="0"/>
          </a:p>
          <a:p>
            <a:endParaRPr lang="fr-FR" sz="4000" dirty="0" smtClean="0"/>
          </a:p>
          <a:p>
            <a:endParaRPr lang="fr-FR" sz="4000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395272" cy="3379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HIER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AUJOURD’HUI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DEMAIN</a:t>
            </a:r>
            <a:endParaRPr lang="fr-FR" sz="4000" b="1" dirty="0"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50000"/>
              </a:lnSpc>
            </a:pPr>
            <a:endParaRPr lang="fr-FR" sz="3600" dirty="0"/>
          </a:p>
        </p:txBody>
      </p:sp>
      <p:sp>
        <p:nvSpPr>
          <p:cNvPr id="9" name="ZoneTexte 8"/>
          <p:cNvSpPr txBox="1"/>
          <p:nvPr/>
        </p:nvSpPr>
        <p:spPr>
          <a:xfrm>
            <a:off x="9248927" y="6325851"/>
            <a:ext cx="2943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smtClean="0">
                <a:solidFill>
                  <a:schemeClr val="bg1"/>
                </a:solidFill>
              </a:rPr>
              <a:t>DEMAIN</a:t>
            </a:r>
            <a:endParaRPr lang="fr-FR" sz="3200">
              <a:solidFill>
                <a:schemeClr val="bg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2558" y="2555576"/>
            <a:ext cx="3943477" cy="2953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2315" y="2555577"/>
            <a:ext cx="4059228" cy="29538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049788" y="5786203"/>
            <a:ext cx="5972661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3600" dirty="0" smtClean="0"/>
              <a:t>Notre Réalité : </a:t>
            </a:r>
            <a:r>
              <a:rPr lang="fr-FR" sz="3600" dirty="0"/>
              <a:t>N</a:t>
            </a:r>
            <a:r>
              <a:rPr lang="fr-FR" sz="3600" dirty="0" smtClean="0"/>
              <a:t>otre quotidien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38012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6600" b="1" dirty="0" smtClean="0">
                <a:latin typeface="Calibri" charset="0"/>
                <a:ea typeface="Calibri" charset="0"/>
                <a:cs typeface="Calibri" charset="0"/>
              </a:rPr>
              <a:t>Hôpital</a:t>
            </a:r>
            <a: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  <a:t/>
            </a:r>
            <a:b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</a:br>
            <a:endParaRPr lang="fr-FR" sz="60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4" name="Espace réservé du contenu 13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3390775"/>
          </a:xfrm>
        </p:spPr>
        <p:txBody>
          <a:bodyPr>
            <a:normAutofit/>
          </a:bodyPr>
          <a:lstStyle/>
          <a:p>
            <a:r>
              <a:rPr lang="fr-FR" sz="4000" b="1" dirty="0" smtClean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Hébergement</a:t>
            </a:r>
          </a:p>
          <a:p>
            <a:r>
              <a:rPr lang="fr-FR" sz="3600" b="1" dirty="0" smtClean="0">
                <a:solidFill>
                  <a:schemeClr val="accent3">
                    <a:lumMod val="50000"/>
                  </a:schemeClr>
                </a:solidFill>
              </a:rPr>
              <a:t>Hôpital de Jour / Ambulatoire</a:t>
            </a:r>
          </a:p>
          <a:p>
            <a:r>
              <a:rPr lang="fr-FR" sz="3200" dirty="0"/>
              <a:t>Jean </a:t>
            </a:r>
            <a:r>
              <a:rPr lang="fr-FR" sz="3200" dirty="0" err="1"/>
              <a:t>Kervasdoué</a:t>
            </a:r>
            <a:r>
              <a:rPr lang="fr-FR" sz="3200" dirty="0"/>
              <a:t> : migration de des lits sans médecins d’hier (hôpital charité et bien </a:t>
            </a:r>
            <a:r>
              <a:rPr lang="fr-FR" sz="3200" dirty="0" err="1"/>
              <a:t>faisance</a:t>
            </a:r>
            <a:r>
              <a:rPr lang="fr-FR" sz="3200" dirty="0"/>
              <a:t>) aux médecins sans lits </a:t>
            </a:r>
            <a:r>
              <a:rPr lang="fr-FR" sz="3200" dirty="0" smtClean="0"/>
              <a:t>d’aujourd’hui</a:t>
            </a:r>
            <a:endParaRPr lang="fr-FR" sz="3200" dirty="0"/>
          </a:p>
          <a:p>
            <a:endParaRPr lang="fr-FR" sz="4000" dirty="0" smtClean="0"/>
          </a:p>
          <a:p>
            <a:endParaRPr lang="fr-FR" sz="4000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395272" cy="3379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HIER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AUJOURD’HUI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DEMAIN</a:t>
            </a:r>
            <a:endParaRPr lang="fr-FR" sz="4000" b="1" dirty="0"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50000"/>
              </a:lnSpc>
            </a:pPr>
            <a:endParaRPr lang="fr-FR" sz="3600" dirty="0"/>
          </a:p>
        </p:txBody>
      </p:sp>
      <p:sp>
        <p:nvSpPr>
          <p:cNvPr id="9" name="ZoneTexte 8"/>
          <p:cNvSpPr txBox="1"/>
          <p:nvPr/>
        </p:nvSpPr>
        <p:spPr>
          <a:xfrm>
            <a:off x="9248927" y="6325851"/>
            <a:ext cx="2943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smtClean="0">
                <a:solidFill>
                  <a:schemeClr val="bg1"/>
                </a:solidFill>
              </a:rPr>
              <a:t>DEMAIN</a:t>
            </a:r>
            <a:endParaRPr lang="fr-FR" sz="3200">
              <a:solidFill>
                <a:schemeClr val="bg1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628" y="4179838"/>
            <a:ext cx="3492500" cy="23241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529" y="4179838"/>
            <a:ext cx="4310149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89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3"/>
                </a:solidFill>
                <a:latin typeface="Calibri" charset="0"/>
                <a:ea typeface="Calibri" charset="0"/>
                <a:cs typeface="Calibri" charset="0"/>
              </a:rPr>
              <a:t>L’HÔPITAL, UN LIEU de VIE </a:t>
            </a:r>
            <a:endParaRPr lang="fr-FR" b="1" dirty="0">
              <a:solidFill>
                <a:schemeClr val="accent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b="1" smtClean="0"/>
              <a:t>UN Lieu pour tous</a:t>
            </a:r>
            <a:endParaRPr lang="fr-FR" sz="3200" b="1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i="1" smtClean="0"/>
              <a:t>Culture et Culte</a:t>
            </a:r>
            <a:endParaRPr lang="fr-FR" sz="2800" b="1" i="1" dirty="0"/>
          </a:p>
        </p:txBody>
      </p:sp>
      <p:pic>
        <p:nvPicPr>
          <p:cNvPr id="11" name="Espace réservé du contenu 10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238" y="3069658"/>
            <a:ext cx="4937125" cy="2404610"/>
          </a:xfrm>
        </p:spPr>
      </p:pic>
      <p:sp>
        <p:nvSpPr>
          <p:cNvPr id="3" name="ZoneTexte 2"/>
          <p:cNvSpPr txBox="1"/>
          <p:nvPr/>
        </p:nvSpPr>
        <p:spPr>
          <a:xfrm>
            <a:off x="228596" y="6328602"/>
            <a:ext cx="113991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</a:rPr>
              <a:t>L’Hôpital reste un lieu d ’expression de notre diversité culturelle et </a:t>
            </a:r>
            <a:r>
              <a:rPr lang="fr-FR" sz="2800" b="1" dirty="0" err="1" smtClean="0">
                <a:solidFill>
                  <a:schemeClr val="bg1"/>
                </a:solidFill>
              </a:rPr>
              <a:t>cultuele</a:t>
            </a:r>
            <a:r>
              <a:rPr lang="fr-FR" sz="2800" b="1" dirty="0" smtClean="0">
                <a:solidFill>
                  <a:schemeClr val="bg1"/>
                </a:solidFill>
              </a:rPr>
              <a:t> 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De </a:t>
            </a:r>
            <a:r>
              <a:rPr lang="fr-FR" sz="3200" dirty="0" smtClean="0"/>
              <a:t>l’asile </a:t>
            </a:r>
            <a:r>
              <a:rPr lang="fr-FR" sz="3200" dirty="0"/>
              <a:t>des aliénés  </a:t>
            </a:r>
            <a:endParaRPr lang="fr-FR" sz="3200" dirty="0" smtClean="0"/>
          </a:p>
          <a:p>
            <a:r>
              <a:rPr lang="fr-FR" sz="3200" dirty="0" smtClean="0"/>
              <a:t>au </a:t>
            </a:r>
            <a:r>
              <a:rPr lang="fr-FR" sz="3200" dirty="0"/>
              <a:t>réceptacle des détresses de toute sorte </a:t>
            </a:r>
            <a:endParaRPr lang="fr-FR" sz="3200" dirty="0" smtClean="0"/>
          </a:p>
          <a:p>
            <a:r>
              <a:rPr lang="fr-FR" sz="3200" dirty="0" smtClean="0"/>
              <a:t>en </a:t>
            </a:r>
            <a:r>
              <a:rPr lang="fr-FR" sz="3200" dirty="0"/>
              <a:t>passant par l’abri des pauvres et </a:t>
            </a:r>
            <a:r>
              <a:rPr lang="fr-FR" sz="3200" dirty="0" err="1"/>
              <a:t>mandiants</a:t>
            </a:r>
            <a:endParaRPr lang="fr-FR" sz="3200" dirty="0"/>
          </a:p>
          <a:p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13406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6600" b="1" dirty="0" smtClean="0">
                <a:latin typeface="Calibri" charset="0"/>
                <a:ea typeface="Calibri" charset="0"/>
                <a:cs typeface="Calibri" charset="0"/>
              </a:rPr>
              <a:t>Hôpital</a:t>
            </a:r>
            <a: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  <a:t/>
            </a:r>
            <a:b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</a:br>
            <a:endParaRPr lang="fr-FR" sz="60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4" name="Espace réservé du contenu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Architecture</a:t>
            </a:r>
          </a:p>
          <a:p>
            <a:r>
              <a:rPr lang="fr-FR" sz="4000" dirty="0" smtClean="0"/>
              <a:t>Organisation</a:t>
            </a:r>
          </a:p>
          <a:p>
            <a:r>
              <a:rPr lang="fr-FR" sz="4000" dirty="0" smtClean="0"/>
              <a:t>Financement</a:t>
            </a:r>
          </a:p>
          <a:p>
            <a:r>
              <a:rPr lang="fr-FR" sz="4000" dirty="0" smtClean="0"/>
              <a:t>Gouvernance</a:t>
            </a:r>
          </a:p>
          <a:p>
            <a:r>
              <a:rPr lang="fr-FR" sz="4000" dirty="0" smtClean="0"/>
              <a:t>Hébergement</a:t>
            </a:r>
          </a:p>
          <a:p>
            <a:r>
              <a:rPr lang="fr-FR" sz="4000" b="1" dirty="0" smtClean="0">
                <a:solidFill>
                  <a:schemeClr val="accent3"/>
                </a:solidFill>
              </a:rPr>
              <a:t>Logistique</a:t>
            </a:r>
          </a:p>
          <a:p>
            <a:r>
              <a:rPr lang="fr-FR" sz="4000" dirty="0" smtClean="0"/>
              <a:t>Activités</a:t>
            </a:r>
          </a:p>
          <a:p>
            <a:endParaRPr lang="fr-FR" sz="4000" dirty="0" smtClean="0"/>
          </a:p>
          <a:p>
            <a:endParaRPr lang="fr-FR" sz="4000" dirty="0" smtClean="0"/>
          </a:p>
          <a:p>
            <a:endParaRPr lang="fr-FR" sz="4000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395272" cy="3379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HIER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AUJOURD’HUI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DEMAIN</a:t>
            </a:r>
            <a:endParaRPr lang="fr-FR" sz="4000" b="1" dirty="0"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50000"/>
              </a:lnSpc>
            </a:pPr>
            <a:endParaRPr lang="fr-FR" sz="3600" dirty="0"/>
          </a:p>
        </p:txBody>
      </p:sp>
      <p:sp>
        <p:nvSpPr>
          <p:cNvPr id="9" name="ZoneTexte 8"/>
          <p:cNvSpPr txBox="1"/>
          <p:nvPr/>
        </p:nvSpPr>
        <p:spPr>
          <a:xfrm>
            <a:off x="9248927" y="6325851"/>
            <a:ext cx="2943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smtClean="0">
                <a:solidFill>
                  <a:schemeClr val="bg1"/>
                </a:solidFill>
              </a:rPr>
              <a:t>DEMAIN</a:t>
            </a:r>
            <a:endParaRPr lang="fr-FR" sz="3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4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b="1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Hôpital numérique de demain</a:t>
            </a:r>
            <a:endParaRPr lang="fr-FR" sz="6000" b="1" dirty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fr-FR" sz="3200" dirty="0"/>
              <a:t>D</a:t>
            </a:r>
            <a:r>
              <a:rPr lang="fr-FR" sz="3200" dirty="0" smtClean="0"/>
              <a:t>ossiers </a:t>
            </a:r>
            <a:r>
              <a:rPr lang="fr-FR" sz="3200" dirty="0"/>
              <a:t>médicaux entièrement </a:t>
            </a:r>
            <a:r>
              <a:rPr lang="fr-FR" sz="3200" dirty="0" smtClean="0"/>
              <a:t>numérisés,</a:t>
            </a:r>
          </a:p>
          <a:p>
            <a:pPr lvl="1">
              <a:buFont typeface="Arial" charset="0"/>
              <a:buChar char="•"/>
            </a:pPr>
            <a:r>
              <a:rPr lang="fr-FR" sz="2800" dirty="0" smtClean="0"/>
              <a:t>des </a:t>
            </a:r>
            <a:r>
              <a:rPr lang="fr-FR" sz="2800" dirty="0"/>
              <a:t>« chambres intelligentes » </a:t>
            </a:r>
            <a:endParaRPr lang="fr-FR" sz="2800" dirty="0" smtClean="0"/>
          </a:p>
          <a:p>
            <a:pPr lvl="1">
              <a:buFont typeface="Arial" charset="0"/>
              <a:buChar char="•"/>
            </a:pPr>
            <a:r>
              <a:rPr lang="fr-FR" sz="2800" dirty="0" smtClean="0"/>
              <a:t>où </a:t>
            </a:r>
            <a:r>
              <a:rPr lang="fr-FR" sz="2800" dirty="0"/>
              <a:t>les meubles, les équipements de soins et les sanitaires seront robotisés et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228596" y="6328602"/>
            <a:ext cx="104838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</a:rPr>
              <a:t>L’Hôpital reste un lieu d ’expression de la Technologie et de la Science</a:t>
            </a:r>
            <a:endParaRPr lang="fr-F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49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  <a:latin typeface="Calibri" charset="0"/>
                <a:ea typeface="Calibri" charset="0"/>
                <a:cs typeface="Calibri" charset="0"/>
              </a:rPr>
              <a:t>L’HÔPITAL, UN </a:t>
            </a:r>
            <a:r>
              <a:rPr lang="fr-FR" b="1" dirty="0" smtClean="0">
                <a:solidFill>
                  <a:schemeClr val="accent3"/>
                </a:solidFill>
                <a:latin typeface="Calibri" charset="0"/>
                <a:ea typeface="Calibri" charset="0"/>
                <a:cs typeface="Calibri" charset="0"/>
              </a:rPr>
              <a:t>MILIEU HIGH-TECH </a:t>
            </a:r>
            <a:endParaRPr lang="fr-FR" b="1" dirty="0">
              <a:solidFill>
                <a:schemeClr val="accent3"/>
              </a:solidFill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b="1" smtClean="0"/>
              <a:t>UN Lieu pour tous</a:t>
            </a:r>
            <a:endParaRPr lang="fr-FR" sz="3200" b="1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i="1" dirty="0" err="1" smtClean="0"/>
              <a:t>SCIEnces</a:t>
            </a:r>
            <a:r>
              <a:rPr lang="fr-FR" sz="2800" b="1" i="1" dirty="0" smtClean="0"/>
              <a:t> et techniques</a:t>
            </a:r>
            <a:endParaRPr lang="fr-FR" sz="2800" b="1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228596" y="6328602"/>
            <a:ext cx="104838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</a:rPr>
              <a:t>L’Hôpital reste un lieu d ’expression de la Technologie et de la Science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1139091"/>
          </a:xfrm>
        </p:spPr>
        <p:txBody>
          <a:bodyPr>
            <a:normAutofit/>
          </a:bodyPr>
          <a:lstStyle/>
          <a:p>
            <a:r>
              <a:rPr lang="fr-FR" sz="3200" dirty="0" smtClean="0"/>
              <a:t>Du ROBOT au SIMULATEUR</a:t>
            </a:r>
            <a:endParaRPr lang="fr-FR" sz="3200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538" y="3181954"/>
            <a:ext cx="3994484" cy="2662989"/>
          </a:xfr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327" y="3181954"/>
            <a:ext cx="5308199" cy="26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23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6600" b="1" dirty="0" smtClean="0">
                <a:latin typeface="Calibri" charset="0"/>
                <a:ea typeface="Calibri" charset="0"/>
                <a:cs typeface="Calibri" charset="0"/>
              </a:rPr>
              <a:t>Hôpital</a:t>
            </a:r>
            <a: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  <a:t/>
            </a:r>
            <a:br>
              <a:rPr lang="fr-FR" sz="6000" b="1" dirty="0" smtClean="0">
                <a:latin typeface="Calibri" charset="0"/>
                <a:ea typeface="Calibri" charset="0"/>
                <a:cs typeface="Calibri" charset="0"/>
              </a:rPr>
            </a:br>
            <a:endParaRPr lang="fr-FR" sz="60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4" name="Espace réservé du contenu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sz="4800" dirty="0" smtClean="0"/>
              <a:t>Architecture</a:t>
            </a:r>
          </a:p>
          <a:p>
            <a:r>
              <a:rPr lang="fr-FR" sz="4800" dirty="0" smtClean="0"/>
              <a:t>Organisation</a:t>
            </a:r>
          </a:p>
          <a:p>
            <a:r>
              <a:rPr lang="fr-FR" sz="4800" dirty="0" smtClean="0"/>
              <a:t>Financement</a:t>
            </a:r>
          </a:p>
          <a:p>
            <a:r>
              <a:rPr lang="fr-FR" sz="4800" dirty="0" smtClean="0"/>
              <a:t>Gouvernance</a:t>
            </a:r>
          </a:p>
          <a:p>
            <a:r>
              <a:rPr lang="fr-FR" sz="4800" dirty="0" smtClean="0"/>
              <a:t>Hébergement</a:t>
            </a:r>
          </a:p>
          <a:p>
            <a:r>
              <a:rPr lang="fr-FR" sz="4800" dirty="0" smtClean="0"/>
              <a:t>Logistique</a:t>
            </a:r>
          </a:p>
          <a:p>
            <a:r>
              <a:rPr lang="fr-FR" sz="4800" b="1" dirty="0" smtClean="0">
                <a:solidFill>
                  <a:schemeClr val="accent3"/>
                </a:solidFill>
              </a:rPr>
              <a:t>Activités</a:t>
            </a:r>
          </a:p>
          <a:p>
            <a:endParaRPr lang="fr-FR" sz="4800" dirty="0" smtClean="0"/>
          </a:p>
          <a:p>
            <a:endParaRPr lang="fr-FR" sz="4800" dirty="0" smtClean="0"/>
          </a:p>
          <a:p>
            <a:endParaRPr lang="fr-FR" sz="4800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395272" cy="3379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HIER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AUJOURD’HUI</a:t>
            </a:r>
          </a:p>
          <a:p>
            <a:pPr>
              <a:lnSpc>
                <a:spcPct val="150000"/>
              </a:lnSpc>
            </a:pPr>
            <a:r>
              <a:rPr lang="fr-FR" sz="4000" b="1" dirty="0" smtClean="0">
                <a:latin typeface="Calibri" charset="0"/>
                <a:ea typeface="Calibri" charset="0"/>
                <a:cs typeface="Calibri" charset="0"/>
              </a:rPr>
              <a:t>DEMAIN</a:t>
            </a:r>
            <a:endParaRPr lang="fr-FR" sz="4000" b="1" dirty="0"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50000"/>
              </a:lnSpc>
            </a:pPr>
            <a:endParaRPr lang="fr-FR" sz="3600" dirty="0"/>
          </a:p>
        </p:txBody>
      </p:sp>
      <p:sp>
        <p:nvSpPr>
          <p:cNvPr id="9" name="ZoneTexte 8"/>
          <p:cNvSpPr txBox="1"/>
          <p:nvPr/>
        </p:nvSpPr>
        <p:spPr>
          <a:xfrm>
            <a:off x="9248927" y="6325851"/>
            <a:ext cx="2943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smtClean="0">
                <a:solidFill>
                  <a:schemeClr val="bg1"/>
                </a:solidFill>
              </a:rPr>
              <a:t>DEMAIN</a:t>
            </a:r>
            <a:endParaRPr lang="fr-FR" sz="3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67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b="1" dirty="0" smtClean="0">
                <a:solidFill>
                  <a:schemeClr val="accent3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Activités : Qualité </a:t>
            </a:r>
            <a:r>
              <a:rPr lang="fr-FR" sz="6000" b="1" smtClean="0">
                <a:solidFill>
                  <a:schemeClr val="accent3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- Sécurité</a:t>
            </a:r>
            <a:endParaRPr lang="fr-FR" sz="6000" b="1" dirty="0">
              <a:solidFill>
                <a:schemeClr val="accent3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6268721" cy="40233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3600" b="1" dirty="0" smtClean="0">
                <a:solidFill>
                  <a:srgbClr val="FF0000"/>
                </a:solidFill>
              </a:rPr>
              <a:t>Obligation de Moyens / Pas de résultats</a:t>
            </a:r>
          </a:p>
          <a:p>
            <a:pPr lvl="1">
              <a:lnSpc>
                <a:spcPct val="150000"/>
              </a:lnSpc>
            </a:pPr>
            <a:r>
              <a:rPr lang="fr-FR" sz="3400" b="1" dirty="0" smtClean="0">
                <a:solidFill>
                  <a:srgbClr val="FF0000"/>
                </a:solidFill>
              </a:rPr>
              <a:t>MAIS</a:t>
            </a:r>
            <a:r>
              <a:rPr lang="fr-FR" sz="3400" dirty="0" smtClean="0"/>
              <a:t> : Pas abandon du patient</a:t>
            </a:r>
          </a:p>
          <a:p>
            <a:pPr lvl="1">
              <a:lnSpc>
                <a:spcPct val="150000"/>
              </a:lnSpc>
            </a:pPr>
            <a:r>
              <a:rPr lang="fr-FR" sz="3400" b="1" dirty="0" smtClean="0">
                <a:solidFill>
                  <a:srgbClr val="FF0000"/>
                </a:solidFill>
              </a:rPr>
              <a:t>DONC </a:t>
            </a:r>
            <a:r>
              <a:rPr lang="fr-FR" sz="3400" dirty="0" smtClean="0"/>
              <a:t>: Obligations Etat</a:t>
            </a:r>
            <a:endParaRPr lang="fr-FR" sz="3400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392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b="1" dirty="0" smtClean="0">
                <a:solidFill>
                  <a:schemeClr val="accent3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Activités : Innovation</a:t>
            </a:r>
            <a:endParaRPr lang="fr-FR" sz="6000" b="1" dirty="0">
              <a:solidFill>
                <a:schemeClr val="accent3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643122" cy="40233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3600" b="1" dirty="0" smtClean="0">
                <a:solidFill>
                  <a:srgbClr val="FF0000"/>
                </a:solidFill>
              </a:rPr>
              <a:t>Hôpital numérique</a:t>
            </a:r>
          </a:p>
          <a:p>
            <a:pPr>
              <a:lnSpc>
                <a:spcPct val="150000"/>
              </a:lnSpc>
            </a:pPr>
            <a:r>
              <a:rPr lang="fr-FR" sz="3600" dirty="0" smtClean="0">
                <a:solidFill>
                  <a:schemeClr val="tx1"/>
                </a:solidFill>
              </a:rPr>
              <a:t>le numérique </a:t>
            </a:r>
          </a:p>
          <a:p>
            <a:pPr>
              <a:lnSpc>
                <a:spcPct val="150000"/>
              </a:lnSpc>
            </a:pPr>
            <a:r>
              <a:rPr lang="fr-FR" sz="3600" dirty="0" smtClean="0">
                <a:solidFill>
                  <a:schemeClr val="tx1"/>
                </a:solidFill>
              </a:rPr>
              <a:t>Partout</a:t>
            </a:r>
          </a:p>
          <a:p>
            <a:pPr>
              <a:lnSpc>
                <a:spcPct val="150000"/>
              </a:lnSpc>
            </a:pPr>
            <a:r>
              <a:rPr lang="fr-FR" sz="3600" dirty="0" smtClean="0">
                <a:solidFill>
                  <a:schemeClr val="tx1"/>
                </a:solidFill>
              </a:rPr>
              <a:t>Et en Tout</a:t>
            </a:r>
          </a:p>
          <a:p>
            <a:pPr>
              <a:lnSpc>
                <a:spcPct val="150000"/>
              </a:lnSpc>
            </a:pPr>
            <a:endParaRPr lang="fr-FR" sz="3400" dirty="0"/>
          </a:p>
        </p:txBody>
      </p:sp>
      <p:pic>
        <p:nvPicPr>
          <p:cNvPr id="3" name="Espace réservé du contenu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844" y="1755276"/>
            <a:ext cx="4937125" cy="3321338"/>
          </a:xfr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13410"/>
            <a:ext cx="3001169" cy="199714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558800" y="6333068"/>
            <a:ext cx="11078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Un Comptoir intelligent, un robot prescripteur, une architecture </a:t>
            </a:r>
            <a:r>
              <a:rPr lang="fr-FR" sz="2800" smtClean="0">
                <a:solidFill>
                  <a:schemeClr val="bg1"/>
                </a:solidFill>
              </a:rPr>
              <a:t>sans limite</a:t>
            </a:r>
            <a:endParaRPr lang="fr-FR" sz="2800">
              <a:solidFill>
                <a:schemeClr val="bg1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1" y="4143588"/>
            <a:ext cx="39116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26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b="1" dirty="0" smtClean="0">
                <a:solidFill>
                  <a:schemeClr val="accent3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Activités : Contraintes</a:t>
            </a:r>
            <a:endParaRPr lang="fr-FR" sz="6000" b="1" dirty="0">
              <a:solidFill>
                <a:schemeClr val="accent3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6268721" cy="402336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fr-FR" sz="4000" b="1" dirty="0" smtClean="0">
                <a:solidFill>
                  <a:srgbClr val="FF0000"/>
                </a:solidFill>
              </a:rPr>
              <a:t>Situation de Conflits</a:t>
            </a:r>
          </a:p>
          <a:p>
            <a:pPr lvl="1">
              <a:lnSpc>
                <a:spcPct val="150000"/>
              </a:lnSpc>
            </a:pPr>
            <a:r>
              <a:rPr lang="fr-FR" sz="3400" dirty="0" smtClean="0">
                <a:solidFill>
                  <a:schemeClr val="tx1"/>
                </a:solidFill>
              </a:rPr>
              <a:t>Pénuries</a:t>
            </a:r>
          </a:p>
          <a:p>
            <a:pPr lvl="1">
              <a:lnSpc>
                <a:spcPct val="150000"/>
              </a:lnSpc>
            </a:pPr>
            <a:r>
              <a:rPr lang="fr-FR" sz="3400" dirty="0" smtClean="0">
                <a:solidFill>
                  <a:schemeClr val="tx1"/>
                </a:solidFill>
              </a:rPr>
              <a:t>Accessibilité</a:t>
            </a:r>
          </a:p>
          <a:p>
            <a:pPr lvl="1">
              <a:lnSpc>
                <a:spcPct val="150000"/>
              </a:lnSpc>
            </a:pPr>
            <a:r>
              <a:rPr lang="fr-FR" sz="3400" dirty="0" smtClean="0">
                <a:solidFill>
                  <a:schemeClr val="tx1"/>
                </a:solidFill>
              </a:rPr>
              <a:t>Equipements spéciaux</a:t>
            </a:r>
          </a:p>
          <a:p>
            <a:pPr lvl="1">
              <a:lnSpc>
                <a:spcPct val="150000"/>
              </a:lnSpc>
            </a:pPr>
            <a:r>
              <a:rPr lang="is-IS" sz="3400" b="1" dirty="0" smtClean="0">
                <a:solidFill>
                  <a:schemeClr val="tx1"/>
                </a:solidFill>
              </a:rPr>
              <a:t>…..</a:t>
            </a:r>
            <a:endParaRPr lang="fr-FR" sz="3400" dirty="0" smtClean="0">
              <a:solidFill>
                <a:schemeClr val="tx1"/>
              </a:solidFill>
            </a:endParaRPr>
          </a:p>
        </p:txBody>
      </p:sp>
      <p:pic>
        <p:nvPicPr>
          <p:cNvPr id="3" name="Espace réservé du contenu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627" y="3244428"/>
            <a:ext cx="3944170" cy="2624666"/>
          </a:xfr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627" y="178229"/>
            <a:ext cx="3872973" cy="280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6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du contenu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274010"/>
            <a:ext cx="2180888" cy="3091022"/>
          </a:xfrm>
          <a:prstGeom prst="rect">
            <a:avLst/>
          </a:prstGeom>
        </p:spPr>
      </p:pic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180888" y="325268"/>
            <a:ext cx="5794712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Concevoir et construire un hôpital numérique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Conception - Architecture - Management - Ingénierie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		Auteur(s) : 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hlinkClick r:id="rId3"/>
              </a:rPr>
              <a:t>Louis Omnès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		Editeur(s) : 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hlinkClick r:id="rId4"/>
              </a:rPr>
              <a:t>Eyrolles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		Collection : 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hlinkClick r:id="rId5"/>
              </a:rPr>
              <a:t>Blanche BTP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		Nombre de pages : 202 pages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		Date de parution : 02/05/2016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		EAN13 : 9782212144017 </a:t>
            </a: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1540934" y="3091022"/>
            <a:ext cx="5130799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545858"/>
            <a:ext cx="2008717" cy="2748771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008248" y="3599711"/>
            <a:ext cx="414866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28282A"/>
                </a:solidFill>
                <a:latin typeface="ArialMT" charset="0"/>
              </a:rPr>
              <a:t>L'hôpital en France</a:t>
            </a:r>
            <a:endParaRPr lang="fr-FR" sz="2400" b="1" dirty="0">
              <a:solidFill>
                <a:prstClr val="black"/>
              </a:solidFill>
              <a:latin typeface="ArialMT" charset="0"/>
            </a:endParaRPr>
          </a:p>
          <a:p>
            <a:r>
              <a:rPr lang="fr-FR" sz="1600" dirty="0">
                <a:solidFill>
                  <a:srgbClr val="28282A"/>
                </a:solidFill>
                <a:latin typeface="ArialMT" charset="0"/>
              </a:rPr>
              <a:t>Histoire et architecture - Du Moyen Age à nos jours</a:t>
            </a:r>
            <a:endParaRPr lang="fr-FR" sz="1600" dirty="0">
              <a:solidFill>
                <a:prstClr val="black"/>
              </a:solidFill>
              <a:latin typeface="ArialMT" charset="0"/>
            </a:endParaRPr>
          </a:p>
          <a:p>
            <a:r>
              <a:rPr lang="fr-FR" sz="1200" dirty="0">
                <a:solidFill>
                  <a:srgbClr val="28282A"/>
                </a:solidFill>
                <a:latin typeface="ArialMT" charset="0"/>
              </a:rPr>
              <a:t>		Auteur(s) : </a:t>
            </a:r>
            <a:r>
              <a:rPr lang="fr-FR" sz="1200" u="sng" dirty="0">
                <a:solidFill>
                  <a:srgbClr val="28282A"/>
                </a:solidFill>
                <a:latin typeface="ArialMT" charset="0"/>
                <a:hlinkClick r:id="rId7"/>
              </a:rPr>
              <a:t>Claude Laroche, </a:t>
            </a:r>
            <a:r>
              <a:rPr lang="fr-FR" sz="1200" u="sng" dirty="0">
                <a:solidFill>
                  <a:srgbClr val="28282A"/>
                </a:solidFill>
                <a:latin typeface="ArialMT" charset="0"/>
                <a:hlinkClick r:id="rId8"/>
              </a:rPr>
              <a:t>Pierre-Louis Laget, </a:t>
            </a:r>
            <a:r>
              <a:rPr lang="fr-FR" sz="1200" u="sng" dirty="0">
                <a:solidFill>
                  <a:srgbClr val="28282A"/>
                </a:solidFill>
                <a:latin typeface="ArialMT" charset="0"/>
                <a:hlinkClick r:id="rId9"/>
              </a:rPr>
              <a:t>Isabelle Duhau</a:t>
            </a:r>
          </a:p>
          <a:p>
            <a:r>
              <a:rPr lang="fr-FR" sz="1200" dirty="0">
                <a:solidFill>
                  <a:srgbClr val="28282A"/>
                </a:solidFill>
                <a:latin typeface="ArialMT" charset="0"/>
              </a:rPr>
              <a:t>		Editeur(s) : </a:t>
            </a:r>
            <a:r>
              <a:rPr lang="fr-FR" sz="1200" u="sng" dirty="0">
                <a:solidFill>
                  <a:srgbClr val="28282A"/>
                </a:solidFill>
                <a:latin typeface="ArialMT" charset="0"/>
                <a:hlinkClick r:id="rId10"/>
              </a:rPr>
              <a:t>Lieux Dits</a:t>
            </a:r>
          </a:p>
          <a:p>
            <a:r>
              <a:rPr lang="fr-FR" sz="1200" dirty="0">
                <a:solidFill>
                  <a:srgbClr val="28282A"/>
                </a:solidFill>
                <a:latin typeface="ArialMT" charset="0"/>
              </a:rPr>
              <a:t>		Collection : </a:t>
            </a:r>
            <a:r>
              <a:rPr lang="fr-FR" sz="1200" u="sng" dirty="0">
                <a:solidFill>
                  <a:srgbClr val="28282A"/>
                </a:solidFill>
                <a:latin typeface="ArialMT" charset="0"/>
                <a:hlinkClick r:id="rId11"/>
              </a:rPr>
              <a:t>Cahiers du patrimoine</a:t>
            </a:r>
          </a:p>
          <a:p>
            <a:r>
              <a:rPr lang="fr-FR" sz="1200" dirty="0">
                <a:solidFill>
                  <a:srgbClr val="28282A"/>
                </a:solidFill>
                <a:latin typeface="ArialMT" charset="0"/>
              </a:rPr>
              <a:t>		Nombre de pages : 592 pages</a:t>
            </a:r>
          </a:p>
          <a:p>
            <a:r>
              <a:rPr lang="fr-FR" sz="1200" dirty="0">
                <a:solidFill>
                  <a:srgbClr val="28282A"/>
                </a:solidFill>
                <a:latin typeface="ArialMT" charset="0"/>
              </a:rPr>
              <a:t>		Date de parution : 08/12/2016  (2</a:t>
            </a:r>
            <a:r>
              <a:rPr lang="fr-FR" sz="1000" baseline="30000" dirty="0">
                <a:solidFill>
                  <a:srgbClr val="28282A"/>
                </a:solidFill>
                <a:latin typeface="ArialMT" charset="0"/>
              </a:rPr>
              <a:t>e</a:t>
            </a:r>
            <a:r>
              <a:rPr lang="fr-FR" sz="1200" dirty="0">
                <a:solidFill>
                  <a:srgbClr val="28282A"/>
                </a:solidFill>
                <a:latin typeface="ArialMT" charset="0"/>
              </a:rPr>
              <a:t> édition)</a:t>
            </a:r>
          </a:p>
          <a:p>
            <a:r>
              <a:rPr lang="is-IS" sz="1200" dirty="0">
                <a:solidFill>
                  <a:srgbClr val="28282A"/>
                </a:solidFill>
                <a:latin typeface="ArialMT" charset="0"/>
              </a:rPr>
              <a:t>		EAN13 : 9782362191428</a:t>
            </a:r>
            <a:endParaRPr lang="fr-FR" sz="1200" dirty="0"/>
          </a:p>
        </p:txBody>
      </p:sp>
      <p:sp>
        <p:nvSpPr>
          <p:cNvPr id="19" name="Rectangle 18"/>
          <p:cNvSpPr/>
          <p:nvPr/>
        </p:nvSpPr>
        <p:spPr>
          <a:xfrm>
            <a:off x="1045589" y="6294629"/>
            <a:ext cx="20138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>
                <a:solidFill>
                  <a:schemeClr val="bg1"/>
                </a:solidFill>
              </a:rPr>
              <a:t>Références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77122" y="3545858"/>
            <a:ext cx="1524000" cy="22860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314722" y="3680890"/>
            <a:ext cx="3962400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28282A"/>
                </a:solidFill>
                <a:latin typeface="ArialMT" charset="0"/>
              </a:rPr>
              <a:t>L'hôpital en mouvement</a:t>
            </a:r>
            <a:endParaRPr lang="fr-FR" sz="2000" b="1" dirty="0">
              <a:solidFill>
                <a:prstClr val="black"/>
              </a:solidFill>
              <a:latin typeface="ArialMT" charset="0"/>
            </a:endParaRPr>
          </a:p>
          <a:p>
            <a:r>
              <a:rPr lang="fr-FR" sz="1400" dirty="0">
                <a:solidFill>
                  <a:srgbClr val="28282A"/>
                </a:solidFill>
                <a:latin typeface="ArialMT" charset="0"/>
              </a:rPr>
              <a:t>Changements organisationnels et conditions de travail</a:t>
            </a:r>
            <a:endParaRPr lang="fr-FR" sz="1400" dirty="0">
              <a:solidFill>
                <a:prstClr val="black"/>
              </a:solidFill>
              <a:latin typeface="ArialMT" charset="0"/>
            </a:endParaRPr>
          </a:p>
          <a:p>
            <a:r>
              <a:rPr lang="fr-FR" sz="1100" dirty="0">
                <a:solidFill>
                  <a:srgbClr val="28282A"/>
                </a:solidFill>
                <a:latin typeface="ArialMT" charset="0"/>
              </a:rPr>
              <a:t>		Auteur(s) : </a:t>
            </a:r>
            <a:r>
              <a:rPr lang="fr-FR" sz="1100" u="sng" dirty="0">
                <a:solidFill>
                  <a:srgbClr val="28282A"/>
                </a:solidFill>
                <a:latin typeface="ArialMT" charset="0"/>
                <a:hlinkClick r:id="rId13"/>
              </a:rPr>
              <a:t>Mihaï Dinu Gheorghiu, </a:t>
            </a:r>
            <a:r>
              <a:rPr lang="fr-FR" sz="1100" u="sng" dirty="0">
                <a:solidFill>
                  <a:srgbClr val="28282A"/>
                </a:solidFill>
                <a:latin typeface="ArialMT" charset="0"/>
                <a:hlinkClick r:id="rId14"/>
              </a:rPr>
              <a:t>Frédéric Moatty</a:t>
            </a:r>
          </a:p>
          <a:p>
            <a:r>
              <a:rPr lang="fr-FR" sz="1100" dirty="0">
                <a:solidFill>
                  <a:srgbClr val="28282A"/>
                </a:solidFill>
                <a:latin typeface="ArialMT" charset="0"/>
              </a:rPr>
              <a:t>		Editeur(s) : </a:t>
            </a:r>
            <a:r>
              <a:rPr lang="fr-FR" sz="1100" u="sng" dirty="0">
                <a:solidFill>
                  <a:srgbClr val="28282A"/>
                </a:solidFill>
                <a:latin typeface="ArialMT" charset="0"/>
                <a:hlinkClick r:id="rId15"/>
              </a:rPr>
              <a:t>Editions Liaisons</a:t>
            </a:r>
          </a:p>
          <a:p>
            <a:r>
              <a:rPr lang="fr-FR" sz="1100" dirty="0">
                <a:solidFill>
                  <a:srgbClr val="28282A"/>
                </a:solidFill>
                <a:latin typeface="ArialMT" charset="0"/>
              </a:rPr>
              <a:t>		Collection : </a:t>
            </a:r>
            <a:r>
              <a:rPr lang="fr-FR" sz="1100" u="sng" dirty="0">
                <a:solidFill>
                  <a:srgbClr val="28282A"/>
                </a:solidFill>
                <a:latin typeface="ArialMT" charset="0"/>
                <a:hlinkClick r:id="rId16"/>
              </a:rPr>
              <a:t>Liaisons sociales</a:t>
            </a:r>
          </a:p>
          <a:p>
            <a:r>
              <a:rPr lang="fr-FR" sz="1100" dirty="0">
                <a:solidFill>
                  <a:srgbClr val="28282A"/>
                </a:solidFill>
                <a:latin typeface="ArialMT" charset="0"/>
              </a:rPr>
              <a:t>		Nombre de pages : 304 pages</a:t>
            </a:r>
          </a:p>
          <a:p>
            <a:r>
              <a:rPr lang="de-DE" sz="1100" dirty="0">
                <a:solidFill>
                  <a:srgbClr val="28282A"/>
                </a:solidFill>
                <a:latin typeface="ArialMT" charset="0"/>
              </a:rPr>
              <a:t>		Date de </a:t>
            </a:r>
            <a:r>
              <a:rPr lang="de-DE" sz="1100" dirty="0" err="1">
                <a:solidFill>
                  <a:srgbClr val="28282A"/>
                </a:solidFill>
                <a:latin typeface="ArialMT" charset="0"/>
              </a:rPr>
              <a:t>parution</a:t>
            </a:r>
            <a:r>
              <a:rPr lang="de-DE" sz="1100" dirty="0">
                <a:solidFill>
                  <a:srgbClr val="28282A"/>
                </a:solidFill>
                <a:latin typeface="ArialMT" charset="0"/>
              </a:rPr>
              <a:t> : 16/12/2013 </a:t>
            </a:r>
          </a:p>
          <a:p>
            <a:r>
              <a:rPr lang="is-IS" sz="1100" dirty="0">
                <a:solidFill>
                  <a:srgbClr val="28282A"/>
                </a:solidFill>
                <a:latin typeface="ArialMT" charset="0"/>
              </a:rPr>
              <a:t>		EAN13 : 9782878809763 </a:t>
            </a:r>
            <a:endParaRPr lang="fr-FR" sz="1100" dirty="0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39867" y="108631"/>
            <a:ext cx="2197671" cy="3399275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7128933" y="133844"/>
            <a:ext cx="2675466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28282A"/>
                </a:solidFill>
                <a:latin typeface="ArialMT" charset="0"/>
              </a:rPr>
              <a:t>Une santé qui compte ?</a:t>
            </a:r>
            <a:endParaRPr lang="fr-FR" sz="2000" b="1" dirty="0">
              <a:solidFill>
                <a:prstClr val="black"/>
              </a:solidFill>
              <a:latin typeface="ArialMT" charset="0"/>
            </a:endParaRPr>
          </a:p>
          <a:p>
            <a:r>
              <a:rPr lang="fr-FR" sz="1400" dirty="0">
                <a:solidFill>
                  <a:srgbClr val="28282A"/>
                </a:solidFill>
                <a:latin typeface="ArialMT" charset="0"/>
              </a:rPr>
              <a:t>Les coûts et les tarifs controversés de l'hôpital public</a:t>
            </a:r>
            <a:endParaRPr lang="fr-FR" sz="1400" dirty="0">
              <a:solidFill>
                <a:prstClr val="black"/>
              </a:solidFill>
              <a:latin typeface="ArialMT" charset="0"/>
            </a:endParaRPr>
          </a:p>
          <a:p>
            <a:r>
              <a:rPr lang="fr-FR" sz="1100" dirty="0">
                <a:solidFill>
                  <a:srgbClr val="28282A"/>
                </a:solidFill>
                <a:latin typeface="ArialMT" charset="0"/>
              </a:rPr>
              <a:t>		Auteur(s) : </a:t>
            </a:r>
            <a:r>
              <a:rPr lang="fr-FR" sz="1100" u="sng" dirty="0">
                <a:solidFill>
                  <a:srgbClr val="28282A"/>
                </a:solidFill>
                <a:latin typeface="ArialMT" charset="0"/>
                <a:hlinkClick r:id="rId18"/>
              </a:rPr>
              <a:t>Pierre-André Juven</a:t>
            </a:r>
          </a:p>
          <a:p>
            <a:r>
              <a:rPr lang="fr-FR" sz="1100" dirty="0">
                <a:solidFill>
                  <a:srgbClr val="28282A"/>
                </a:solidFill>
                <a:latin typeface="ArialMT" charset="0"/>
              </a:rPr>
              <a:t>		Editeur(s) : </a:t>
            </a:r>
            <a:r>
              <a:rPr lang="fr-FR" sz="1100" u="sng" dirty="0">
                <a:solidFill>
                  <a:srgbClr val="28282A"/>
                </a:solidFill>
                <a:latin typeface="ArialMT" charset="0"/>
                <a:hlinkClick r:id="rId19"/>
              </a:rPr>
              <a:t>PUF</a:t>
            </a:r>
          </a:p>
          <a:p>
            <a:r>
              <a:rPr lang="fr-FR" sz="1100" dirty="0">
                <a:solidFill>
                  <a:srgbClr val="28282A"/>
                </a:solidFill>
                <a:latin typeface="ArialMT" charset="0"/>
              </a:rPr>
              <a:t>		Collection : </a:t>
            </a:r>
            <a:r>
              <a:rPr lang="fr-FR" sz="1100" u="sng" dirty="0">
                <a:solidFill>
                  <a:srgbClr val="28282A"/>
                </a:solidFill>
                <a:latin typeface="ArialMT" charset="0"/>
                <a:hlinkClick r:id="rId20"/>
              </a:rPr>
              <a:t>Partage du savoir</a:t>
            </a:r>
          </a:p>
          <a:p>
            <a:r>
              <a:rPr lang="fr-FR" sz="1100" dirty="0">
                <a:solidFill>
                  <a:srgbClr val="28282A"/>
                </a:solidFill>
                <a:latin typeface="ArialMT" charset="0"/>
              </a:rPr>
              <a:t>		Nombre de pages : 256 pages</a:t>
            </a:r>
          </a:p>
          <a:p>
            <a:r>
              <a:rPr lang="de-DE" sz="1100" dirty="0">
                <a:solidFill>
                  <a:srgbClr val="28282A"/>
                </a:solidFill>
                <a:latin typeface="ArialMT" charset="0"/>
              </a:rPr>
              <a:t>		Date de </a:t>
            </a:r>
            <a:r>
              <a:rPr lang="de-DE" sz="1100" dirty="0" err="1">
                <a:solidFill>
                  <a:srgbClr val="28282A"/>
                </a:solidFill>
                <a:latin typeface="ArialMT" charset="0"/>
              </a:rPr>
              <a:t>parution</a:t>
            </a:r>
            <a:r>
              <a:rPr lang="de-DE" sz="1100" dirty="0">
                <a:solidFill>
                  <a:srgbClr val="28282A"/>
                </a:solidFill>
                <a:latin typeface="ArialMT" charset="0"/>
              </a:rPr>
              <a:t> : 14/09/2016 </a:t>
            </a:r>
          </a:p>
          <a:p>
            <a:r>
              <a:rPr lang="cs-CZ" sz="1100" dirty="0">
                <a:solidFill>
                  <a:srgbClr val="28282A"/>
                </a:solidFill>
                <a:latin typeface="ArialMT" charset="0"/>
              </a:rPr>
              <a:t>		EAN13 : 9782130628361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01657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6793594" y="6325853"/>
            <a:ext cx="512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i="1" dirty="0" smtClean="0">
                <a:solidFill>
                  <a:schemeClr val="bg1"/>
                </a:solidFill>
              </a:rPr>
              <a:t>DEMAIN, un </a:t>
            </a:r>
            <a:r>
              <a:rPr lang="fr-FR" sz="3200" i="1" smtClean="0">
                <a:solidFill>
                  <a:schemeClr val="bg1"/>
                </a:solidFill>
              </a:rPr>
              <a:t>Hôpital meilleur</a:t>
            </a:r>
            <a:endParaRPr lang="fr-FR" sz="3200" i="1">
              <a:solidFill>
                <a:schemeClr val="bg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948" y="84665"/>
            <a:ext cx="8214719" cy="615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33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étrospection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Rétrospective</Template>
  <TotalTime>2485</TotalTime>
  <Words>1557</Words>
  <Application>Microsoft Macintosh PowerPoint</Application>
  <PresentationFormat>Grand écran</PresentationFormat>
  <Paragraphs>400</Paragraphs>
  <Slides>42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50" baseType="lpstr">
      <vt:lpstr>Arial</vt:lpstr>
      <vt:lpstr>ArialMT</vt:lpstr>
      <vt:lpstr>Calibri</vt:lpstr>
      <vt:lpstr>Calibri Light</vt:lpstr>
      <vt:lpstr>Helvetica Neue</vt:lpstr>
      <vt:lpstr>Times New Roman</vt:lpstr>
      <vt:lpstr>TrebuchetMS</vt:lpstr>
      <vt:lpstr>Rétrospection</vt:lpstr>
      <vt:lpstr>Présentation PowerPoint</vt:lpstr>
      <vt:lpstr>L’HÔPITAL :  les QUESTIONS ?</vt:lpstr>
      <vt:lpstr>L’HÔPITAL Hier, Aujourd’hui et Demain </vt:lpstr>
      <vt:lpstr>HÔPITAL ?</vt:lpstr>
      <vt:lpstr>HÔPITAL ?</vt:lpstr>
      <vt:lpstr>HÔPITAL ? </vt:lpstr>
      <vt:lpstr>Hôpital</vt:lpstr>
      <vt:lpstr>Hôpital</vt:lpstr>
      <vt:lpstr>Hôpital </vt:lpstr>
      <vt:lpstr>Histoire des Hôpitaux </vt:lpstr>
      <vt:lpstr>Histoire des Hôpitaux </vt:lpstr>
      <vt:lpstr>Histoire des Hôpitaux </vt:lpstr>
      <vt:lpstr>Histoire des Hôpitaux au SENEGAL</vt:lpstr>
      <vt:lpstr>Histoire des Hôpitaux au SENEGAL</vt:lpstr>
      <vt:lpstr>Histoire des Hôpitaux au SENEGAL</vt:lpstr>
      <vt:lpstr>Histoire des Hôpitaux au SENEGAL</vt:lpstr>
      <vt:lpstr>Histoire des Hôpitaux </vt:lpstr>
      <vt:lpstr>Hôpital </vt:lpstr>
      <vt:lpstr>Contruire « Batir » un Hôpital</vt:lpstr>
      <vt:lpstr>Du Pavillonnaire  au Bloc Architectural</vt:lpstr>
      <vt:lpstr>Du Pavillonnaire au Bloc Architectural</vt:lpstr>
      <vt:lpstr>Hôpital </vt:lpstr>
      <vt:lpstr>Organisation</vt:lpstr>
      <vt:lpstr>Hôpital </vt:lpstr>
      <vt:lpstr>Gouvernance : Réformes hospitalières</vt:lpstr>
      <vt:lpstr>Hôpital </vt:lpstr>
      <vt:lpstr>Top Ten  capacités</vt:lpstr>
      <vt:lpstr>Hôpital </vt:lpstr>
      <vt:lpstr>Hôpital </vt:lpstr>
      <vt:lpstr>Hôpital </vt:lpstr>
      <vt:lpstr>Hôpital </vt:lpstr>
      <vt:lpstr>Hôpital </vt:lpstr>
      <vt:lpstr>L’HÔPITAL, UN LIEU de VIE </vt:lpstr>
      <vt:lpstr>Hôpital </vt:lpstr>
      <vt:lpstr>Hôpital numérique de demain</vt:lpstr>
      <vt:lpstr>L’HÔPITAL, UN MILIEU HIGH-TECH </vt:lpstr>
      <vt:lpstr>Hôpital </vt:lpstr>
      <vt:lpstr>Activités : Qualité - Sécurité</vt:lpstr>
      <vt:lpstr>Activités : Innovation</vt:lpstr>
      <vt:lpstr>Activités : Contraintes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66</cp:revision>
  <dcterms:created xsi:type="dcterms:W3CDTF">2017-05-07T10:58:36Z</dcterms:created>
  <dcterms:modified xsi:type="dcterms:W3CDTF">2018-02-04T15:16:47Z</dcterms:modified>
</cp:coreProperties>
</file>