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4" r:id="rId3"/>
    <p:sldId id="282" r:id="rId4"/>
    <p:sldId id="285" r:id="rId5"/>
    <p:sldId id="257" r:id="rId6"/>
    <p:sldId id="264" r:id="rId7"/>
    <p:sldId id="258" r:id="rId8"/>
    <p:sldId id="259" r:id="rId9"/>
    <p:sldId id="268" r:id="rId10"/>
    <p:sldId id="269" r:id="rId11"/>
    <p:sldId id="265" r:id="rId12"/>
    <p:sldId id="270" r:id="rId13"/>
    <p:sldId id="271" r:id="rId14"/>
    <p:sldId id="272" r:id="rId15"/>
    <p:sldId id="267" r:id="rId16"/>
    <p:sldId id="260" r:id="rId17"/>
    <p:sldId id="261" r:id="rId18"/>
    <p:sldId id="273" r:id="rId19"/>
    <p:sldId id="274" r:id="rId20"/>
    <p:sldId id="275" r:id="rId21"/>
    <p:sldId id="276" r:id="rId22"/>
    <p:sldId id="263" r:id="rId23"/>
    <p:sldId id="278" r:id="rId24"/>
    <p:sldId id="279" r:id="rId25"/>
    <p:sldId id="280" r:id="rId26"/>
    <p:sldId id="281" r:id="rId27"/>
    <p:sldId id="262" r:id="rId28"/>
    <p:sldId id="277"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517A54-68B1-4F04-BA95-1ACF5030A12F}" type="datetimeFigureOut">
              <a:rPr lang="fr-FR" smtClean="0"/>
              <a:t>07/02/2018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B2A0EE-B75F-4537-B52F-66C0EF89D4A7}"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93FCD40-279F-457D-B75F-5111863D7622}" type="datetime1">
              <a:rPr lang="fr-FR" smtClean="0"/>
              <a:t>07/02/2018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6" name="Espace réservé du numéro de diapositive 5"/>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60967BF-DD2D-4DAA-A19B-624C94D4F836}" type="datetime1">
              <a:rPr lang="fr-FR" smtClean="0"/>
              <a:t>07/02/2018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6" name="Espace réservé du numéro de diapositive 5"/>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C4B5336-932A-4D64-9CD4-A8C61413E7A6}" type="datetime1">
              <a:rPr lang="fr-FR" smtClean="0"/>
              <a:t>07/02/2018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6" name="Espace réservé du numéro de diapositive 5"/>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022DBCB-8311-4901-B667-FD24BCF3BD3A}" type="datetime1">
              <a:rPr lang="fr-FR" smtClean="0"/>
              <a:t>07/02/2018</a:t>
            </a:fld>
            <a:endParaRPr lang="fr-FR"/>
          </a:p>
        </p:txBody>
      </p:sp>
      <p:sp>
        <p:nvSpPr>
          <p:cNvPr id="6" name="Espace réservé du pied de page 5"/>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7" name="Espace réservé du numéro de diapositive 6"/>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CB1B889-DCD9-46F4-830A-62ADCCBB1C9D}" type="datetime1">
              <a:rPr lang="fr-FR" smtClean="0"/>
              <a:t>07/02/2018</a:t>
            </a:fld>
            <a:endParaRPr lang="fr-FR"/>
          </a:p>
        </p:txBody>
      </p:sp>
      <p:sp>
        <p:nvSpPr>
          <p:cNvPr id="8" name="Espace réservé du pied de page 7"/>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9" name="Espace réservé du numéro de diapositive 8"/>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32D7FDF1-BFC5-4598-9AEC-62CF5ABE4F34}" type="datetime1">
              <a:rPr lang="fr-FR" smtClean="0"/>
              <a:t>07/02/2018</a:t>
            </a:fld>
            <a:endParaRPr lang="fr-FR"/>
          </a:p>
        </p:txBody>
      </p:sp>
      <p:sp>
        <p:nvSpPr>
          <p:cNvPr id="4" name="Espace réservé du pied de page 3"/>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5" name="Espace réservé du numéro de diapositive 4"/>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F86689B-500C-46A3-BAC6-726A927AB734}" type="datetime1">
              <a:rPr lang="fr-FR" smtClean="0"/>
              <a:t>07/02/2018</a:t>
            </a:fld>
            <a:endParaRPr lang="fr-FR"/>
          </a:p>
        </p:txBody>
      </p:sp>
      <p:sp>
        <p:nvSpPr>
          <p:cNvPr id="3" name="Espace réservé du pied de page 2"/>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39D1ADD-42BF-4A25-966B-A3E792A943EE}" type="datetime1">
              <a:rPr lang="fr-FR" smtClean="0"/>
              <a:t>07/02/2018</a:t>
            </a:fld>
            <a:endParaRPr lang="fr-FR"/>
          </a:p>
        </p:txBody>
      </p:sp>
      <p:sp>
        <p:nvSpPr>
          <p:cNvPr id="6" name="Espace réservé du pied de page 5"/>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7" name="Espace réservé du numéro de diapositive 6"/>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A990410-3360-450D-8FA0-3D984D8642AF}" type="datetime1">
              <a:rPr lang="fr-FR" smtClean="0"/>
              <a:t>07/02/2018</a:t>
            </a:fld>
            <a:endParaRPr lang="fr-FR"/>
          </a:p>
        </p:txBody>
      </p:sp>
      <p:sp>
        <p:nvSpPr>
          <p:cNvPr id="6" name="Espace réservé du pied de page 5"/>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7" name="Espace réservé du numéro de diapositive 6"/>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3D6BB8D-2E7D-4461-AE3C-79A353186839}" type="datetime1">
              <a:rPr lang="fr-FR" smtClean="0"/>
              <a:t>07/02/2018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6" name="Espace réservé du numéro de diapositive 5"/>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DFC28B4-6262-43E3-B145-6AC59EA138F0}" type="datetime1">
              <a:rPr lang="fr-FR" smtClean="0"/>
              <a:t>07/02/2018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
        <p:nvSpPr>
          <p:cNvPr id="6" name="Espace réservé du numéro de diapositive 5"/>
          <p:cNvSpPr>
            <a:spLocks noGrp="1"/>
          </p:cNvSpPr>
          <p:nvPr>
            <p:ph type="sldNum" sz="quarter" idx="12"/>
          </p:nvPr>
        </p:nvSpPr>
        <p:spPr/>
        <p:txBody>
          <a:bodyPr/>
          <a:lstStyle/>
          <a:p>
            <a:fld id="{1B846A34-420D-4837-8BD3-2D49260AA6F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BE813-69D8-456F-A7CE-0C3C29639B20}" type="datetime1">
              <a:rPr lang="fr-FR" smtClean="0"/>
              <a:t>07/02/2018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présentation Dr Amadou Bâ panel sur la problématique de la gh au Sénégal</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846A34-420D-4837-8BD3-2D49260AA6F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vie-publique.fr/th/glossaire/epic.html" TargetMode="External"/><Relationship Id="rId2" Type="http://schemas.openxmlformats.org/officeDocument/2006/relationships/hyperlink" Target="http://www.vie-publique.fr/th/glossaire/epa.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Coalition Santé Action Sociale </a:t>
            </a:r>
            <a:endParaRPr lang="fr-FR" dirty="0"/>
          </a:p>
        </p:txBody>
      </p:sp>
      <p:sp>
        <p:nvSpPr>
          <p:cNvPr id="3" name="Sous-titre 2"/>
          <p:cNvSpPr>
            <a:spLocks noGrp="1"/>
          </p:cNvSpPr>
          <p:nvPr>
            <p:ph type="subTitle" idx="1"/>
          </p:nvPr>
        </p:nvSpPr>
        <p:spPr/>
        <p:txBody>
          <a:bodyPr>
            <a:normAutofit fontScale="92500" lnSpcReduction="20000"/>
          </a:bodyPr>
          <a:lstStyle/>
          <a:p>
            <a:r>
              <a:rPr lang="fr-FR" dirty="0" smtClean="0"/>
              <a:t>PANEL DU 07 FEVRIER 2018</a:t>
            </a:r>
          </a:p>
          <a:p>
            <a:r>
              <a:rPr lang="fr-FR" dirty="0" smtClean="0"/>
              <a:t>Sur </a:t>
            </a:r>
          </a:p>
          <a:p>
            <a:r>
              <a:rPr lang="fr-FR" dirty="0" smtClean="0"/>
              <a:t>La problématique de la gestion hospitalière au Sénégal</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L’hôpital: évolution</a:t>
            </a:r>
            <a:endParaRPr lang="fr-FR" dirty="0"/>
          </a:p>
        </p:txBody>
      </p:sp>
      <p:sp>
        <p:nvSpPr>
          <p:cNvPr id="3" name="Espace réservé du contenu 2"/>
          <p:cNvSpPr>
            <a:spLocks noGrp="1"/>
          </p:cNvSpPr>
          <p:nvPr>
            <p:ph idx="1"/>
          </p:nvPr>
        </p:nvSpPr>
        <p:spPr/>
        <p:txBody>
          <a:bodyPr>
            <a:normAutofit fontScale="77500" lnSpcReduction="20000"/>
          </a:bodyPr>
          <a:lstStyle/>
          <a:p>
            <a:r>
              <a:rPr lang="fr-FR" b="1" dirty="0" smtClean="0"/>
              <a:t>En effet, en Belgique la première loi sur les hôpitaux : la loi </a:t>
            </a:r>
            <a:r>
              <a:rPr lang="fr-FR" b="1" dirty="0" err="1" smtClean="0"/>
              <a:t>Custers</a:t>
            </a:r>
            <a:r>
              <a:rPr lang="fr-FR" b="1" dirty="0" smtClean="0"/>
              <a:t> de 1963 qui a connu plusieurs modifications par la suite, confère des pouvoirs spéciaux, des compléments, ou des transformations très profondes.</a:t>
            </a:r>
            <a:endParaRPr lang="fr-FR" dirty="0" smtClean="0"/>
          </a:p>
          <a:p>
            <a:r>
              <a:rPr lang="fr-FR" b="1" dirty="0" smtClean="0"/>
              <a:t>En 1963, est fut considéré comme hôpital : « l’établissement comportant un ou plusieurs services d’examen et de traitement dans lesquels des personnes sont admises à séjourner aux fins d’y subir un traitement médical, chirurgical ou un examen ».</a:t>
            </a:r>
            <a:endParaRPr lang="fr-FR" dirty="0" smtClean="0"/>
          </a:p>
          <a:p>
            <a:r>
              <a:rPr lang="fr-FR" b="1" dirty="0" smtClean="0"/>
              <a:t>Est considéré comme hôpital universitaire, l’hôpital qui, eu égard à ses fonctions propres dans le domaine des soins, développe des fonctions d’enseignement et de recherche scientifique.</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L’hôpital: définition</a:t>
            </a:r>
            <a:endParaRPr lang="fr-FR" dirty="0"/>
          </a:p>
        </p:txBody>
      </p:sp>
      <p:sp>
        <p:nvSpPr>
          <p:cNvPr id="3" name="Espace réservé du contenu 2"/>
          <p:cNvSpPr>
            <a:spLocks noGrp="1"/>
          </p:cNvSpPr>
          <p:nvPr>
            <p:ph idx="1"/>
          </p:nvPr>
        </p:nvSpPr>
        <p:spPr/>
        <p:txBody>
          <a:bodyPr>
            <a:normAutofit fontScale="92500" lnSpcReduction="20000"/>
          </a:bodyPr>
          <a:lstStyle/>
          <a:p>
            <a:pPr algn="ctr">
              <a:buNone/>
            </a:pPr>
            <a:r>
              <a:rPr lang="fr-FR" b="1" dirty="0" smtClean="0"/>
              <a:t>En 1985 fut considéré comme hôpital, l’établissement de soins de santé où des examens et ou des traitements spécifiques de médecine spécialisée relevant de la médecine, de la chirurgie et de l’obstétrique, peuvent être effectués à tout moment dans un contexte multidisciplinaire dans des conditions de soins et de cadre médical , </a:t>
            </a:r>
            <a:r>
              <a:rPr lang="fr-FR" b="1" dirty="0" err="1" smtClean="0"/>
              <a:t>médico</a:t>
            </a:r>
            <a:r>
              <a:rPr lang="fr-FR" b="1" dirty="0" smtClean="0"/>
              <a:t> technique infirmier , paramédical  et logistiques requis et approprié à des personnes qui y sont admises et peuvent y séjourner.</a:t>
            </a:r>
            <a:endParaRPr lang="fr-FR" dirty="0" smtClean="0"/>
          </a:p>
          <a:p>
            <a:pPr algn="ctr">
              <a:buNone/>
            </a:pP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3</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L’hôpital: définition</a:t>
            </a:r>
            <a:endParaRPr lang="fr-FR" dirty="0"/>
          </a:p>
        </p:txBody>
      </p:sp>
      <p:sp>
        <p:nvSpPr>
          <p:cNvPr id="3" name="Espace réservé du contenu 2"/>
          <p:cNvSpPr>
            <a:spLocks noGrp="1"/>
          </p:cNvSpPr>
          <p:nvPr>
            <p:ph idx="1"/>
          </p:nvPr>
        </p:nvSpPr>
        <p:spPr/>
        <p:txBody>
          <a:bodyPr>
            <a:normAutofit fontScale="92500" lnSpcReduction="20000"/>
          </a:bodyPr>
          <a:lstStyle/>
          <a:p>
            <a:pPr algn="ctr"/>
            <a:r>
              <a:rPr lang="fr-FR" b="1" dirty="0" smtClean="0"/>
              <a:t>Au Sénégal, l’hôpital est un service public ou privé qui reçoit et traite les malades et les femmes en couche, il a vocation à prendre en charge les malades au niveau tertiaire ;</a:t>
            </a:r>
            <a:endParaRPr lang="fr-FR" dirty="0" smtClean="0"/>
          </a:p>
          <a:p>
            <a:pPr algn="ctr"/>
            <a:r>
              <a:rPr lang="fr-FR" b="1" dirty="0" smtClean="0"/>
              <a:t>Comme entreprise, l’hôpital dispose de : statut, de rôle, d’une organisation, d’un fonctionnement, et possède une culture.  </a:t>
            </a:r>
            <a:endParaRPr lang="fr-FR" dirty="0" smtClean="0"/>
          </a:p>
          <a:p>
            <a:pPr algn="ctr"/>
            <a:r>
              <a:rPr lang="fr-FR" b="1" dirty="0" smtClean="0"/>
              <a:t>Il est une structure engagée dans un processus continu d’intégration, sa vie tient compte d’une vision systémique de l’hôpital et son environnement.</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4</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L’hôpital dans le SNS</a:t>
            </a:r>
            <a:endParaRPr lang="fr-FR" dirty="0"/>
          </a:p>
        </p:txBody>
      </p:sp>
      <p:sp>
        <p:nvSpPr>
          <p:cNvPr id="3" name="Espace réservé du contenu 2"/>
          <p:cNvSpPr>
            <a:spLocks noGrp="1"/>
          </p:cNvSpPr>
          <p:nvPr>
            <p:ph idx="1"/>
          </p:nvPr>
        </p:nvSpPr>
        <p:spPr/>
        <p:txBody>
          <a:bodyPr/>
          <a:lstStyle/>
          <a:p>
            <a:pPr algn="ctr">
              <a:buNone/>
            </a:pPr>
            <a:r>
              <a:rPr lang="fr-FR" dirty="0" smtClean="0"/>
              <a:t>1998</a:t>
            </a:r>
          </a:p>
          <a:p>
            <a:pPr algn="ctr">
              <a:buNone/>
            </a:pPr>
            <a:r>
              <a:rPr lang="fr-FR" dirty="0" smtClean="0"/>
              <a:t>La réforme hospitalière</a:t>
            </a:r>
          </a:p>
          <a:p>
            <a:pPr algn="ctr">
              <a:buNone/>
            </a:pPr>
            <a:r>
              <a:rPr lang="fr-FR" dirty="0" smtClean="0"/>
              <a:t>Le 12 Février 1998, le législateur sénégalais avait adopté la réforme hospitalière sous forme de deux textes de loi:</a:t>
            </a:r>
          </a:p>
          <a:p>
            <a:r>
              <a:rPr lang="fr-FR" dirty="0" smtClean="0"/>
              <a:t>98 08 RH</a:t>
            </a:r>
          </a:p>
          <a:p>
            <a:r>
              <a:rPr lang="fr-FR" dirty="0" smtClean="0"/>
              <a:t>98 12 création organisation et fonctionnement des EPS</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5</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réforme hospitalière</a:t>
            </a:r>
            <a:endParaRPr lang="fr-FR" dirty="0"/>
          </a:p>
        </p:txBody>
      </p:sp>
      <p:sp>
        <p:nvSpPr>
          <p:cNvPr id="3" name="Espace réservé du contenu 2"/>
          <p:cNvSpPr>
            <a:spLocks noGrp="1"/>
          </p:cNvSpPr>
          <p:nvPr>
            <p:ph idx="1"/>
          </p:nvPr>
        </p:nvSpPr>
        <p:spPr/>
        <p:txBody>
          <a:bodyPr/>
          <a:lstStyle/>
          <a:p>
            <a:pPr>
              <a:buNone/>
            </a:pPr>
            <a:r>
              <a:rPr lang="fr-FR" dirty="0" smtClean="0"/>
              <a:t>Le Président de la République a signé le 26 Aout de la même année deux décrets:</a:t>
            </a:r>
          </a:p>
          <a:p>
            <a:pPr>
              <a:buNone/>
            </a:pPr>
            <a:r>
              <a:rPr lang="fr-FR" dirty="0" smtClean="0"/>
              <a:t>98 701: organise les EPS</a:t>
            </a:r>
          </a:p>
          <a:p>
            <a:pPr>
              <a:buNone/>
            </a:pPr>
            <a:r>
              <a:rPr lang="fr-FR" dirty="0" smtClean="0"/>
              <a:t>98 702: organise administrativement et financièrement les EPS</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6</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RAISONS</a:t>
            </a:r>
            <a:endParaRPr lang="fr-FR" dirty="0"/>
          </a:p>
        </p:txBody>
      </p:sp>
      <p:sp>
        <p:nvSpPr>
          <p:cNvPr id="3" name="Espace réservé du contenu 2"/>
          <p:cNvSpPr>
            <a:spLocks noGrp="1"/>
          </p:cNvSpPr>
          <p:nvPr>
            <p:ph idx="1"/>
          </p:nvPr>
        </p:nvSpPr>
        <p:spPr/>
        <p:txBody>
          <a:bodyPr>
            <a:normAutofit fontScale="92500"/>
          </a:bodyPr>
          <a:lstStyle/>
          <a:p>
            <a:pPr>
              <a:buFont typeface="Wingdings" pitchFamily="2" charset="2"/>
              <a:buChar char="q"/>
            </a:pPr>
            <a:r>
              <a:rPr lang="fr-FR" dirty="0" smtClean="0"/>
              <a:t>Difficultés à satisfaire les usagers et le personnel</a:t>
            </a:r>
          </a:p>
          <a:p>
            <a:pPr>
              <a:buFont typeface="Wingdings" pitchFamily="2" charset="2"/>
              <a:buChar char="q"/>
            </a:pPr>
            <a:r>
              <a:rPr lang="fr-FR" dirty="0" smtClean="0"/>
              <a:t>Vétusté des équipements</a:t>
            </a:r>
          </a:p>
          <a:p>
            <a:pPr>
              <a:buFont typeface="Wingdings" pitchFamily="2" charset="2"/>
              <a:buChar char="q"/>
            </a:pPr>
            <a:r>
              <a:rPr lang="fr-FR" dirty="0" smtClean="0"/>
              <a:t>Faiblesse du plateau technique</a:t>
            </a:r>
          </a:p>
          <a:p>
            <a:pPr>
              <a:buFont typeface="Wingdings" pitchFamily="2" charset="2"/>
              <a:buChar char="q"/>
            </a:pPr>
            <a:r>
              <a:rPr lang="fr-FR" dirty="0" smtClean="0"/>
              <a:t>Difficultés des hôpitaux à remplir leurs missions</a:t>
            </a:r>
          </a:p>
          <a:p>
            <a:pPr>
              <a:buFont typeface="Wingdings" pitchFamily="2" charset="2"/>
              <a:buChar char="q"/>
            </a:pPr>
            <a:r>
              <a:rPr lang="fr-FR" dirty="0" smtClean="0"/>
              <a:t>Absence de souplesse dans la gestion</a:t>
            </a:r>
          </a:p>
          <a:p>
            <a:pPr>
              <a:buFont typeface="Wingdings" pitchFamily="2" charset="2"/>
              <a:buChar char="q"/>
            </a:pPr>
            <a:r>
              <a:rPr lang="fr-FR" dirty="0" smtClean="0"/>
              <a:t>Faible fréquentation des usagers</a:t>
            </a:r>
          </a:p>
          <a:p>
            <a:pPr>
              <a:buFont typeface="Wingdings" pitchFamily="2" charset="2"/>
              <a:buChar char="q"/>
            </a:pPr>
            <a:r>
              <a:rPr lang="fr-FR" dirty="0" smtClean="0"/>
              <a:t>Préférence du privé au public des patients</a:t>
            </a:r>
          </a:p>
          <a:p>
            <a:pPr>
              <a:buFont typeface="Wingdings" pitchFamily="2" charset="2"/>
              <a:buChar char="q"/>
            </a:pPr>
            <a:r>
              <a:rPr lang="fr-FR" dirty="0" smtClean="0"/>
              <a:t>Dérives de gestion des APH</a:t>
            </a:r>
          </a:p>
          <a:p>
            <a:pPr>
              <a:buNone/>
            </a:pPr>
            <a:endParaRPr lang="fr-FR" dirty="0" smtClean="0"/>
          </a:p>
          <a:p>
            <a:pPr>
              <a:buNone/>
            </a:pP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7</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ATTENTES</a:t>
            </a:r>
            <a:endParaRPr lang="fr-FR" dirty="0"/>
          </a:p>
        </p:txBody>
      </p:sp>
      <p:sp>
        <p:nvSpPr>
          <p:cNvPr id="3" name="Espace réservé du contenu 2"/>
          <p:cNvSpPr>
            <a:spLocks noGrp="1"/>
          </p:cNvSpPr>
          <p:nvPr>
            <p:ph idx="1"/>
          </p:nvPr>
        </p:nvSpPr>
        <p:spPr/>
        <p:txBody>
          <a:bodyPr/>
          <a:lstStyle/>
          <a:p>
            <a:pPr algn="ctr">
              <a:buFont typeface="Wingdings" pitchFamily="2" charset="2"/>
              <a:buChar char="q"/>
            </a:pPr>
            <a:r>
              <a:rPr lang="fr-FR" dirty="0" smtClean="0"/>
              <a:t>Amélioration de la performance en termes de gestion et de prestation de soins de qualité des hôpitaux</a:t>
            </a:r>
          </a:p>
          <a:p>
            <a:pPr algn="ctr">
              <a:buFont typeface="Wingdings" pitchFamily="2" charset="2"/>
              <a:buChar char="q"/>
            </a:pPr>
            <a:r>
              <a:rPr lang="fr-FR" dirty="0" smtClean="0"/>
              <a:t>Restructuration du système hospitalier</a:t>
            </a:r>
          </a:p>
          <a:p>
            <a:pPr algn="ctr">
              <a:buFont typeface="Wingdings" pitchFamily="2" charset="2"/>
              <a:buChar char="q"/>
            </a:pPr>
            <a:r>
              <a:rPr lang="fr-FR" dirty="0" smtClean="0"/>
              <a:t>Grande autonomie de gestion</a:t>
            </a:r>
          </a:p>
          <a:p>
            <a:pPr algn="ctr">
              <a:buFont typeface="Wingdings" pitchFamily="2" charset="2"/>
              <a:buChar char="q"/>
            </a:pPr>
            <a:r>
              <a:rPr lang="fr-FR" dirty="0" smtClean="0"/>
              <a:t>Encadrement d’un conseil d’administration </a:t>
            </a:r>
          </a:p>
          <a:p>
            <a:pPr algn="ctr">
              <a:buFont typeface="Wingdings" pitchFamily="2" charset="2"/>
              <a:buChar char="q"/>
            </a:pPr>
            <a:r>
              <a:rPr lang="fr-FR" dirty="0" smtClean="0"/>
              <a:t>Contrôle par des mécanismes similaires aux EP </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Attentes </a:t>
            </a:r>
            <a:endParaRPr lang="fr-FR" dirty="0"/>
          </a:p>
        </p:txBody>
      </p:sp>
      <p:sp>
        <p:nvSpPr>
          <p:cNvPr id="3" name="Espace réservé du contenu 2"/>
          <p:cNvSpPr>
            <a:spLocks noGrp="1"/>
          </p:cNvSpPr>
          <p:nvPr>
            <p:ph idx="1"/>
          </p:nvPr>
        </p:nvSpPr>
        <p:spPr/>
        <p:txBody>
          <a:bodyPr/>
          <a:lstStyle/>
          <a:p>
            <a:r>
              <a:rPr lang="fr-FR" dirty="0" smtClean="0"/>
              <a:t>Changement pour le personnel: harmonisation du statut</a:t>
            </a:r>
          </a:p>
          <a:p>
            <a:r>
              <a:rPr lang="fr-FR" dirty="0" smtClean="0"/>
              <a:t>Meilleur prise en charge de l’usager</a:t>
            </a:r>
          </a:p>
          <a:p>
            <a:r>
              <a:rPr lang="fr-FR" dirty="0" smtClean="0"/>
              <a:t>Etat garant du service public</a:t>
            </a:r>
          </a:p>
          <a:p>
            <a:r>
              <a:rPr lang="fr-FR" dirty="0" smtClean="0"/>
              <a:t>Complémentarité entre secteur privé et secteur public</a:t>
            </a:r>
          </a:p>
          <a:p>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9</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ATTENTES</a:t>
            </a:r>
            <a:endParaRPr lang="fr-FR" dirty="0"/>
          </a:p>
        </p:txBody>
      </p:sp>
      <p:sp>
        <p:nvSpPr>
          <p:cNvPr id="3" name="Espace réservé du contenu 2"/>
          <p:cNvSpPr>
            <a:spLocks noGrp="1"/>
          </p:cNvSpPr>
          <p:nvPr>
            <p:ph idx="1"/>
          </p:nvPr>
        </p:nvSpPr>
        <p:spPr/>
        <p:txBody>
          <a:bodyPr>
            <a:normAutofit fontScale="92500" lnSpcReduction="10000"/>
          </a:bodyPr>
          <a:lstStyle/>
          <a:p>
            <a:pPr algn="ctr">
              <a:buNone/>
            </a:pPr>
            <a:r>
              <a:rPr lang="fr-FR" dirty="0" smtClean="0"/>
              <a:t>Assurer correctement la mission de service public</a:t>
            </a:r>
          </a:p>
          <a:p>
            <a:pPr>
              <a:buFont typeface="Wingdings" pitchFamily="2" charset="2"/>
              <a:buChar char="q"/>
            </a:pPr>
            <a:r>
              <a:rPr lang="fr-FR" dirty="0" smtClean="0"/>
              <a:t>Continuité dans les soins: dispo permanente des soins</a:t>
            </a:r>
          </a:p>
          <a:p>
            <a:pPr>
              <a:buFont typeface="Wingdings" pitchFamily="2" charset="2"/>
              <a:buChar char="q"/>
            </a:pPr>
            <a:r>
              <a:rPr lang="fr-FR" dirty="0" smtClean="0"/>
              <a:t>Équité dans les prestations: prise en charge des démunis, des tarifs accessibles</a:t>
            </a:r>
          </a:p>
          <a:p>
            <a:pPr>
              <a:buFont typeface="Wingdings" pitchFamily="2" charset="2"/>
              <a:buChar char="q"/>
            </a:pPr>
            <a:r>
              <a:rPr lang="fr-FR" dirty="0" smtClean="0"/>
              <a:t>Meilleurs soins: traitement de tous les urgences</a:t>
            </a:r>
          </a:p>
          <a:p>
            <a:pPr>
              <a:buFont typeface="Wingdings" pitchFamily="2" charset="2"/>
              <a:buChar char="q"/>
            </a:pPr>
            <a:r>
              <a:rPr lang="fr-FR" dirty="0" smtClean="0"/>
              <a:t>Charte du patient</a:t>
            </a:r>
          </a:p>
          <a:p>
            <a:pPr>
              <a:buFont typeface="Wingdings" pitchFamily="2" charset="2"/>
              <a:buChar char="q"/>
            </a:pPr>
            <a:r>
              <a:rPr lang="fr-FR" dirty="0" smtClean="0"/>
              <a:t>Représentation des usagers et  du pers au CA</a:t>
            </a:r>
          </a:p>
          <a:p>
            <a:pPr>
              <a:buFont typeface="Wingdings" pitchFamily="2" charset="2"/>
              <a:buChar char="q"/>
            </a:pPr>
            <a:r>
              <a:rPr lang="fr-FR" dirty="0" smtClean="0"/>
              <a:t>Budget annuel</a:t>
            </a:r>
          </a:p>
          <a:p>
            <a:pPr>
              <a:buNone/>
            </a:pP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10</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MESURE PRISE</a:t>
            </a:r>
            <a:endParaRPr lang="fr-FR" dirty="0"/>
          </a:p>
        </p:txBody>
      </p:sp>
      <p:sp>
        <p:nvSpPr>
          <p:cNvPr id="3" name="Espace réservé du contenu 2"/>
          <p:cNvSpPr>
            <a:spLocks noGrp="1"/>
          </p:cNvSpPr>
          <p:nvPr>
            <p:ph idx="1"/>
          </p:nvPr>
        </p:nvSpPr>
        <p:spPr/>
        <p:txBody>
          <a:bodyPr>
            <a:normAutofit fontScale="85000" lnSpcReduction="20000"/>
          </a:bodyPr>
          <a:lstStyle/>
          <a:p>
            <a:pPr algn="ctr">
              <a:buNone/>
            </a:pPr>
            <a:r>
              <a:rPr lang="fr-FR" dirty="0" smtClean="0"/>
              <a:t>Erection des hôpitaux en EPS</a:t>
            </a:r>
          </a:p>
          <a:p>
            <a:pPr>
              <a:buNone/>
            </a:pPr>
            <a:r>
              <a:rPr lang="fr-FR" dirty="0" smtClean="0"/>
              <a:t>Avec des innovations majeures:</a:t>
            </a:r>
          </a:p>
          <a:p>
            <a:pPr>
              <a:buFont typeface="Wingdings" pitchFamily="2" charset="2"/>
              <a:buChar char="q"/>
            </a:pPr>
            <a:r>
              <a:rPr lang="fr-FR" dirty="0" smtClean="0"/>
              <a:t>Classement des hôpitaux</a:t>
            </a:r>
          </a:p>
          <a:p>
            <a:pPr>
              <a:buFont typeface="Wingdings" pitchFamily="2" charset="2"/>
              <a:buChar char="q"/>
            </a:pPr>
            <a:r>
              <a:rPr lang="fr-FR" dirty="0" smtClean="0"/>
              <a:t>Carte sanitaire</a:t>
            </a:r>
          </a:p>
          <a:p>
            <a:pPr>
              <a:buFont typeface="Wingdings" pitchFamily="2" charset="2"/>
              <a:buChar char="q"/>
            </a:pPr>
            <a:r>
              <a:rPr lang="fr-FR" dirty="0" smtClean="0"/>
              <a:t>Projet d’établissement</a:t>
            </a:r>
          </a:p>
          <a:p>
            <a:pPr>
              <a:buFont typeface="Wingdings" pitchFamily="2" charset="2"/>
              <a:buChar char="q"/>
            </a:pPr>
            <a:r>
              <a:rPr lang="fr-FR" dirty="0" smtClean="0"/>
              <a:t>CPOM</a:t>
            </a:r>
          </a:p>
          <a:p>
            <a:pPr>
              <a:buFont typeface="Wingdings" pitchFamily="2" charset="2"/>
              <a:buChar char="q"/>
            </a:pPr>
            <a:r>
              <a:rPr lang="fr-FR" dirty="0" smtClean="0"/>
              <a:t>Compta Ana</a:t>
            </a:r>
          </a:p>
          <a:p>
            <a:pPr>
              <a:buFont typeface="Wingdings" pitchFamily="2" charset="2"/>
              <a:buChar char="q"/>
            </a:pPr>
            <a:r>
              <a:rPr lang="fr-FR" dirty="0" smtClean="0"/>
              <a:t>SIH</a:t>
            </a:r>
          </a:p>
          <a:p>
            <a:pPr>
              <a:buFont typeface="Wingdings" pitchFamily="2" charset="2"/>
              <a:buChar char="q"/>
            </a:pPr>
            <a:r>
              <a:rPr lang="fr-FR" dirty="0" smtClean="0"/>
              <a:t>Contrat avec les UFR</a:t>
            </a:r>
          </a:p>
          <a:p>
            <a:pPr>
              <a:buFont typeface="Wingdings" pitchFamily="2" charset="2"/>
              <a:buChar char="q"/>
            </a:pPr>
            <a:r>
              <a:rPr lang="fr-FR" dirty="0" smtClean="0"/>
              <a:t>COOP inter hospitalière</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11</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EP: c’est quoi?</a:t>
            </a:r>
            <a:endParaRPr lang="fr-FR" dirty="0"/>
          </a:p>
        </p:txBody>
      </p:sp>
      <p:sp>
        <p:nvSpPr>
          <p:cNvPr id="3" name="Espace réservé du contenu 2"/>
          <p:cNvSpPr>
            <a:spLocks noGrp="1"/>
          </p:cNvSpPr>
          <p:nvPr>
            <p:ph idx="1"/>
          </p:nvPr>
        </p:nvSpPr>
        <p:spPr/>
        <p:txBody>
          <a:bodyPr>
            <a:normAutofit fontScale="92500" lnSpcReduction="20000"/>
          </a:bodyPr>
          <a:lstStyle/>
          <a:p>
            <a:r>
              <a:rPr lang="fr-FR" b="1" dirty="0" smtClean="0">
                <a:solidFill>
                  <a:srgbClr val="FF0000"/>
                </a:solidFill>
              </a:rPr>
              <a:t>Un établissement public (EP)</a:t>
            </a:r>
            <a:r>
              <a:rPr lang="fr-FR" dirty="0" smtClean="0">
                <a:solidFill>
                  <a:srgbClr val="FF0000"/>
                </a:solidFill>
              </a:rPr>
              <a:t> est une personne morale de droit public disposant d’une autonomie administrative et financière afin de remplir une mission d’intérêt général, précisément définie, sous le contrôle de la collectivité publique dont il dépend (État). </a:t>
            </a:r>
          </a:p>
          <a:p>
            <a:r>
              <a:rPr lang="fr-FR" dirty="0" smtClean="0">
                <a:solidFill>
                  <a:srgbClr val="FF0000"/>
                </a:solidFill>
              </a:rPr>
              <a:t>Il dispose d’une souplesse qui lui permet de mieux assurer certains services publics. </a:t>
            </a:r>
          </a:p>
          <a:p>
            <a:r>
              <a:rPr lang="fr-FR" dirty="0" smtClean="0">
                <a:solidFill>
                  <a:srgbClr val="FF0000"/>
                </a:solidFill>
              </a:rPr>
              <a:t>Il ne doit pas être confondu avec un établissement d’utilité publique qui relève du droit privé</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12</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EP: c’est quoi?</a:t>
            </a:r>
            <a:endParaRPr lang="fr-FR" dirty="0"/>
          </a:p>
        </p:txBody>
      </p:sp>
      <p:sp>
        <p:nvSpPr>
          <p:cNvPr id="3" name="Espace réservé du contenu 2"/>
          <p:cNvSpPr>
            <a:spLocks noGrp="1"/>
          </p:cNvSpPr>
          <p:nvPr>
            <p:ph idx="1"/>
          </p:nvPr>
        </p:nvSpPr>
        <p:spPr/>
        <p:txBody>
          <a:bodyPr>
            <a:normAutofit/>
          </a:bodyPr>
          <a:lstStyle/>
          <a:p>
            <a:pPr>
              <a:buNone/>
            </a:pPr>
            <a:r>
              <a:rPr lang="fr-FR" sz="2000" dirty="0" smtClean="0">
                <a:solidFill>
                  <a:srgbClr val="FF0000"/>
                </a:solidFill>
              </a:rPr>
              <a:t>                                         Les EP sont soumis à trois principes :</a:t>
            </a:r>
          </a:p>
          <a:p>
            <a:r>
              <a:rPr lang="fr-FR" sz="2000" dirty="0" smtClean="0">
                <a:solidFill>
                  <a:srgbClr val="FF0000"/>
                </a:solidFill>
              </a:rPr>
              <a:t>l’autonomie : </a:t>
            </a:r>
          </a:p>
          <a:p>
            <a:pPr>
              <a:buNone/>
            </a:pPr>
            <a:r>
              <a:rPr lang="fr-FR" sz="2000" dirty="0" smtClean="0">
                <a:solidFill>
                  <a:srgbClr val="FF0000"/>
                </a:solidFill>
              </a:rPr>
              <a:t>dotée de la personnalité morale, leur organisation est très variable (conseil d’administration, président, directeur...) et ils disposent d’un budget propre (subventions de l’État ou des collectivités territoriales, redevances des usagers, emprunts...) ;</a:t>
            </a:r>
          </a:p>
          <a:p>
            <a:r>
              <a:rPr lang="fr-FR" sz="2000" dirty="0" smtClean="0">
                <a:solidFill>
                  <a:srgbClr val="FF0000"/>
                </a:solidFill>
              </a:rPr>
              <a:t>le rattachement à un niveau de l’administration (État) : </a:t>
            </a:r>
          </a:p>
          <a:p>
            <a:pPr>
              <a:buNone/>
            </a:pPr>
            <a:r>
              <a:rPr lang="fr-FR" sz="2000" dirty="0" smtClean="0">
                <a:solidFill>
                  <a:srgbClr val="FF0000"/>
                </a:solidFill>
              </a:rPr>
              <a:t>afin de compenser leur autonomie en les soumettant au contrôle de ce niveau d’administration dont les modalités peuvent varier. </a:t>
            </a:r>
          </a:p>
          <a:p>
            <a:r>
              <a:rPr lang="fr-FR" sz="2000" dirty="0" smtClean="0">
                <a:solidFill>
                  <a:srgbClr val="FF0000"/>
                </a:solidFill>
              </a:rPr>
              <a:t>la spécialité : </a:t>
            </a:r>
          </a:p>
          <a:p>
            <a:pPr>
              <a:buNone/>
            </a:pPr>
            <a:r>
              <a:rPr lang="fr-FR" sz="2000" dirty="0" smtClean="0">
                <a:solidFill>
                  <a:srgbClr val="FF0000"/>
                </a:solidFill>
              </a:rPr>
              <a:t>les compétences des organes de l’EP se limitent à des compétences clairement énumérées</a:t>
            </a:r>
            <a:r>
              <a:rPr lang="fr-FR" sz="2000" dirty="0" smtClean="0"/>
              <a:t>.</a:t>
            </a:r>
            <a:endParaRPr lang="fr-FR" sz="2000"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13</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EP: c’est quoi?</a:t>
            </a:r>
            <a:endParaRPr lang="fr-FR" dirty="0"/>
          </a:p>
        </p:txBody>
      </p:sp>
      <p:sp>
        <p:nvSpPr>
          <p:cNvPr id="3" name="Espace réservé du contenu 2"/>
          <p:cNvSpPr>
            <a:spLocks noGrp="1"/>
          </p:cNvSpPr>
          <p:nvPr>
            <p:ph idx="1"/>
          </p:nvPr>
        </p:nvSpPr>
        <p:spPr/>
        <p:txBody>
          <a:bodyPr>
            <a:normAutofit/>
          </a:bodyPr>
          <a:lstStyle/>
          <a:p>
            <a:r>
              <a:rPr lang="fr-FR" sz="2000" b="1" dirty="0" smtClean="0">
                <a:solidFill>
                  <a:srgbClr val="FF0000"/>
                </a:solidFill>
              </a:rPr>
              <a:t>Les domaines d’intervention des établissements publics sont variés</a:t>
            </a:r>
            <a:r>
              <a:rPr lang="fr-FR" sz="2000" dirty="0" smtClean="0">
                <a:solidFill>
                  <a:srgbClr val="FF0000"/>
                </a:solidFill>
              </a:rPr>
              <a:t>, mais la plupart remplissent une mission de nature économique ou sociale. Il peut s’agir du domaine de la santé (ex : Etablissement publics de santé), de l’enseignement (ex : universités), de la culture (les musées), de l’économie (Caisse des dépôts et consignations, PAD).</a:t>
            </a:r>
          </a:p>
          <a:p>
            <a:r>
              <a:rPr lang="fr-FR" sz="2000" dirty="0" smtClean="0">
                <a:solidFill>
                  <a:srgbClr val="FF0000"/>
                </a:solidFill>
              </a:rPr>
              <a:t>Enfin, </a:t>
            </a:r>
            <a:r>
              <a:rPr lang="fr-FR" sz="2000" b="1" dirty="0" smtClean="0">
                <a:solidFill>
                  <a:srgbClr val="FF0000"/>
                </a:solidFill>
              </a:rPr>
              <a:t>on distingue établissement public administratif (</a:t>
            </a:r>
            <a:r>
              <a:rPr lang="fr-FR" sz="2000" b="1" dirty="0" smtClean="0">
                <a:solidFill>
                  <a:srgbClr val="FF0000"/>
                </a:solidFill>
                <a:hlinkClick r:id="rId2"/>
              </a:rPr>
              <a:t>EPA</a:t>
            </a:r>
            <a:r>
              <a:rPr lang="fr-FR" sz="2000" b="1" dirty="0" smtClean="0">
                <a:solidFill>
                  <a:srgbClr val="FF0000"/>
                </a:solidFill>
              </a:rPr>
              <a:t>) et établissement public à caractère industriel ou commercial (</a:t>
            </a:r>
            <a:r>
              <a:rPr lang="fr-FR" sz="2000" b="1" dirty="0" smtClean="0">
                <a:solidFill>
                  <a:srgbClr val="FF0000"/>
                </a:solidFill>
                <a:hlinkClick r:id="rId3"/>
              </a:rPr>
              <a:t>EPIC</a:t>
            </a:r>
            <a:r>
              <a:rPr lang="fr-FR" sz="2000" b="1" dirty="0" smtClean="0">
                <a:solidFill>
                  <a:srgbClr val="FF0000"/>
                </a:solidFill>
              </a:rPr>
              <a:t>)</a:t>
            </a:r>
            <a:r>
              <a:rPr lang="fr-FR" sz="2000" dirty="0" smtClean="0">
                <a:solidFill>
                  <a:srgbClr val="FF0000"/>
                </a:solidFill>
              </a:rPr>
              <a:t>, en fonction de la nature de leur activité</a:t>
            </a:r>
            <a:r>
              <a:rPr lang="fr-FR" sz="2000" dirty="0" smtClean="0"/>
              <a:t>.</a:t>
            </a:r>
            <a:endParaRPr lang="fr-FR" sz="2000"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14</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Qu’est ce qui devait changer dans le fonctionnement?</a:t>
            </a:r>
            <a:endParaRPr lang="fr-FR" dirty="0"/>
          </a:p>
        </p:txBody>
      </p:sp>
      <p:sp>
        <p:nvSpPr>
          <p:cNvPr id="3" name="Espace réservé du contenu 2"/>
          <p:cNvSpPr>
            <a:spLocks noGrp="1"/>
          </p:cNvSpPr>
          <p:nvPr>
            <p:ph idx="1"/>
          </p:nvPr>
        </p:nvSpPr>
        <p:spPr/>
        <p:txBody>
          <a:bodyPr>
            <a:normAutofit lnSpcReduction="10000"/>
          </a:bodyPr>
          <a:lstStyle/>
          <a:p>
            <a:pPr>
              <a:buFont typeface="Wingdings" pitchFamily="2" charset="2"/>
              <a:buChar char="q"/>
            </a:pPr>
            <a:r>
              <a:rPr lang="fr-FR" dirty="0" smtClean="0"/>
              <a:t>Une direction forte</a:t>
            </a:r>
          </a:p>
          <a:p>
            <a:pPr>
              <a:buFont typeface="Wingdings" pitchFamily="2" charset="2"/>
              <a:buChar char="q"/>
            </a:pPr>
            <a:r>
              <a:rPr lang="fr-FR" dirty="0" smtClean="0"/>
              <a:t>Des services nouveaux: </a:t>
            </a:r>
            <a:r>
              <a:rPr lang="fr-FR" sz="2200" dirty="0" smtClean="0"/>
              <a:t>SAF, ACP, CG, AI, SSI</a:t>
            </a:r>
          </a:p>
          <a:p>
            <a:pPr>
              <a:buFont typeface="Wingdings" pitchFamily="2" charset="2"/>
              <a:buChar char="q"/>
            </a:pPr>
            <a:r>
              <a:rPr lang="fr-FR" dirty="0" smtClean="0"/>
              <a:t>Un commissaire aux comptes</a:t>
            </a:r>
          </a:p>
          <a:p>
            <a:pPr>
              <a:buFont typeface="Wingdings" pitchFamily="2" charset="2"/>
              <a:buChar char="q"/>
            </a:pPr>
            <a:r>
              <a:rPr lang="fr-FR" dirty="0" smtClean="0"/>
              <a:t>Conseil d’administration: </a:t>
            </a:r>
            <a:r>
              <a:rPr lang="fr-FR" sz="2400" dirty="0" smtClean="0"/>
              <a:t>fixe les tarifs, arrête et adopte le budget, délibère sur les conventions et accords</a:t>
            </a:r>
            <a:endParaRPr lang="fr-FR" sz="2800" dirty="0" smtClean="0"/>
          </a:p>
          <a:p>
            <a:pPr>
              <a:buFont typeface="Wingdings" pitchFamily="2" charset="2"/>
              <a:buChar char="q"/>
            </a:pPr>
            <a:r>
              <a:rPr lang="fr-FR" dirty="0" smtClean="0"/>
              <a:t>Commission médicale d’établissement: </a:t>
            </a:r>
            <a:r>
              <a:rPr lang="fr-FR" sz="2200" dirty="0" smtClean="0"/>
              <a:t>organe consultatif regroupe les médecins qu’il représente dans le CA</a:t>
            </a:r>
            <a:endParaRPr lang="fr-FR" sz="2800" dirty="0" smtClean="0"/>
          </a:p>
          <a:p>
            <a:pPr>
              <a:buFont typeface="Wingdings" pitchFamily="2" charset="2"/>
              <a:buChar char="q"/>
            </a:pPr>
            <a:r>
              <a:rPr lang="fr-FR" dirty="0" smtClean="0"/>
              <a:t>Comité technique d’établissement: </a:t>
            </a:r>
            <a:r>
              <a:rPr lang="fr-FR" sz="2200" dirty="0" smtClean="0"/>
              <a:t>instance consultative regroupe toutes les catégories de personnel</a:t>
            </a:r>
          </a:p>
          <a:p>
            <a:pPr>
              <a:buNone/>
            </a:pPr>
            <a:endParaRPr lang="fr-FR" sz="2800" dirty="0" smtClean="0"/>
          </a:p>
          <a:p>
            <a:pPr>
              <a:buNone/>
            </a:pPr>
            <a:endParaRPr lang="fr-FR" sz="2800"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15</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VECUS</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Plusieurs fois évalués </a:t>
            </a:r>
          </a:p>
          <a:p>
            <a:r>
              <a:rPr lang="fr-FR" dirty="0" smtClean="0"/>
              <a:t>6ans après </a:t>
            </a:r>
          </a:p>
          <a:p>
            <a:r>
              <a:rPr lang="fr-FR" dirty="0" smtClean="0"/>
              <a:t>10 ans après</a:t>
            </a:r>
          </a:p>
          <a:p>
            <a:pPr>
              <a:buNone/>
            </a:pPr>
            <a:r>
              <a:rPr lang="fr-FR" dirty="0" smtClean="0"/>
              <a:t>Avec des résultats mitigés qui donnent l’appréciation: « peut mieux faire », 20 ans maintenant. </a:t>
            </a:r>
          </a:p>
          <a:p>
            <a:pPr>
              <a:buNone/>
            </a:pPr>
            <a:r>
              <a:rPr lang="fr-FR" dirty="0" smtClean="0"/>
              <a:t>Pas de compta ana, pas de 	SIH, confusion de rôles, immixtion de la tutelle dans la gestion quotidienne</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16</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PROBLEMES</a:t>
            </a:r>
            <a:endParaRPr lang="fr-FR" dirty="0"/>
          </a:p>
        </p:txBody>
      </p:sp>
      <p:sp>
        <p:nvSpPr>
          <p:cNvPr id="3" name="Espace réservé du contenu 2"/>
          <p:cNvSpPr>
            <a:spLocks noGrp="1"/>
          </p:cNvSpPr>
          <p:nvPr>
            <p:ph idx="1"/>
          </p:nvPr>
        </p:nvSpPr>
        <p:spPr/>
        <p:txBody>
          <a:bodyPr>
            <a:noAutofit/>
          </a:bodyPr>
          <a:lstStyle/>
          <a:p>
            <a:pPr algn="just"/>
            <a:r>
              <a:rPr lang="fr-FR" dirty="0" smtClean="0"/>
              <a:t>Les tensions sociales observées dans les hôpitaux ces résultent pour la plupart des besoins insatisfaits,</a:t>
            </a:r>
          </a:p>
          <a:p>
            <a:pPr algn="just"/>
            <a:r>
              <a:rPr lang="fr-FR" dirty="0" smtClean="0"/>
              <a:t>Ces besoins sont le cumul de plusieurs dysfonctionnements qui entravent la marche régulière de l’hôpital. </a:t>
            </a:r>
          </a:p>
          <a:p>
            <a:pPr algn="just"/>
            <a:r>
              <a:rPr lang="fr-FR" dirty="0" smtClean="0"/>
              <a:t>On les retrouve au niveau des trois types de ressources de l’Etablissement : ressources humaines, financières et matérielles.</a:t>
            </a:r>
          </a:p>
          <a:p>
            <a:pPr algn="just"/>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17</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u="sng" dirty="0" smtClean="0"/>
              <a:t>Ressources Humaines </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recrutement massif a été constaté depuis la réforme</a:t>
            </a:r>
          </a:p>
          <a:p>
            <a:r>
              <a:rPr lang="fr-FR" dirty="0" smtClean="0"/>
              <a:t>effectifs des Infirmiers d’Etat et des Sages-femmes insuffisants</a:t>
            </a:r>
          </a:p>
          <a:p>
            <a:r>
              <a:rPr lang="fr-FR" dirty="0" smtClean="0"/>
              <a:t>regroupement syndical et des forces devient de véritables ‘‘machine de guerre’’ </a:t>
            </a:r>
          </a:p>
          <a:p>
            <a:r>
              <a:rPr lang="fr-FR" dirty="0" smtClean="0"/>
              <a:t>Absence de signature de convention avec la faculté de Médecine</a:t>
            </a:r>
          </a:p>
          <a:p>
            <a:r>
              <a:rPr lang="fr-FR" dirty="0" smtClean="0"/>
              <a:t>des mouvements de colère en particulier au niveau des services d’urgence.</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u="sng" dirty="0" smtClean="0"/>
              <a:t>Ressources Financières</a:t>
            </a:r>
            <a:endParaRPr lang="fr-FR" dirty="0"/>
          </a:p>
        </p:txBody>
      </p:sp>
      <p:sp>
        <p:nvSpPr>
          <p:cNvPr id="3" name="Espace réservé du contenu 2"/>
          <p:cNvSpPr>
            <a:spLocks noGrp="1"/>
          </p:cNvSpPr>
          <p:nvPr>
            <p:ph idx="1"/>
          </p:nvPr>
        </p:nvSpPr>
        <p:spPr>
          <a:xfrm>
            <a:off x="500034" y="1500174"/>
            <a:ext cx="8229600" cy="4525963"/>
          </a:xfrm>
        </p:spPr>
        <p:txBody>
          <a:bodyPr>
            <a:normAutofit lnSpcReduction="10000"/>
          </a:bodyPr>
          <a:lstStyle/>
          <a:p>
            <a:r>
              <a:rPr lang="fr-FR" sz="2800" dirty="0" smtClean="0"/>
              <a:t>Absence de critères objectifs dans l’allocation des subventions</a:t>
            </a:r>
          </a:p>
          <a:p>
            <a:r>
              <a:rPr lang="fr-FR" sz="2800" dirty="0" smtClean="0"/>
              <a:t>Retard ou absence de subvention des CL</a:t>
            </a:r>
          </a:p>
          <a:p>
            <a:r>
              <a:rPr lang="fr-FR" sz="2800" dirty="0" smtClean="0"/>
              <a:t>Inadéquation dans la tarification locale par rapport à arrêté interministériel</a:t>
            </a:r>
          </a:p>
          <a:p>
            <a:r>
              <a:rPr lang="fr-FR" sz="2800" dirty="0" smtClean="0"/>
              <a:t>difficulté de recouvrement des prestations </a:t>
            </a:r>
          </a:p>
          <a:p>
            <a:r>
              <a:rPr lang="fr-FR" sz="2800" dirty="0" smtClean="0"/>
              <a:t>tension de trésorerie </a:t>
            </a:r>
          </a:p>
          <a:p>
            <a:r>
              <a:rPr lang="fr-FR" sz="2800" dirty="0" smtClean="0"/>
              <a:t>ruptures </a:t>
            </a:r>
            <a:r>
              <a:rPr lang="fr-FR" sz="2400" dirty="0" smtClean="0"/>
              <a:t>d’approvisionnements</a:t>
            </a:r>
          </a:p>
          <a:p>
            <a:r>
              <a:rPr lang="fr-FR" sz="2400" dirty="0" smtClean="0"/>
              <a:t> dysfonctionnements graves dans les prestations à tous les niveaux d’activité </a:t>
            </a:r>
            <a:endParaRPr lang="fr-FR" sz="2400"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19</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u="sng" dirty="0" smtClean="0"/>
              <a:t>Ressources Matérielles </a:t>
            </a:r>
            <a:endParaRPr lang="fr-FR" dirty="0"/>
          </a:p>
        </p:txBody>
      </p:sp>
      <p:sp>
        <p:nvSpPr>
          <p:cNvPr id="3" name="Espace réservé du contenu 2"/>
          <p:cNvSpPr>
            <a:spLocks noGrp="1"/>
          </p:cNvSpPr>
          <p:nvPr>
            <p:ph idx="1"/>
          </p:nvPr>
        </p:nvSpPr>
        <p:spPr/>
        <p:txBody>
          <a:bodyPr/>
          <a:lstStyle/>
          <a:p>
            <a:r>
              <a:rPr lang="fr-FR" dirty="0" smtClean="0"/>
              <a:t>vétusté des équipements </a:t>
            </a:r>
          </a:p>
          <a:p>
            <a:r>
              <a:rPr lang="fr-FR" dirty="0" smtClean="0"/>
              <a:t>faible taux de financement des projets d’établissement </a:t>
            </a:r>
          </a:p>
          <a:p>
            <a:r>
              <a:rPr lang="fr-FR" dirty="0" smtClean="0"/>
              <a:t> dégradation de la plupart des infrastructures</a:t>
            </a:r>
          </a:p>
          <a:p>
            <a:r>
              <a:rPr lang="fr-FR" dirty="0" smtClean="0"/>
              <a:t> </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20</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Management </a:t>
            </a:r>
            <a:endParaRPr lang="fr-FR" dirty="0"/>
          </a:p>
        </p:txBody>
      </p:sp>
      <p:sp>
        <p:nvSpPr>
          <p:cNvPr id="3" name="Espace réservé du contenu 2"/>
          <p:cNvSpPr>
            <a:spLocks noGrp="1"/>
          </p:cNvSpPr>
          <p:nvPr>
            <p:ph idx="1"/>
          </p:nvPr>
        </p:nvSpPr>
        <p:spPr/>
        <p:txBody>
          <a:bodyPr/>
          <a:lstStyle/>
          <a:p>
            <a:r>
              <a:rPr lang="fr-FR" dirty="0" smtClean="0"/>
              <a:t>Plutôt que managers, les directeurs sont des gestionnaires quotidiens</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21</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L'autonomie de gestion doit se traduire par une efficience dans la prise de décision et l'efficacité des organes de gestion. </a:t>
            </a:r>
          </a:p>
          <a:p>
            <a:r>
              <a:rPr lang="fr-FR" dirty="0" smtClean="0"/>
              <a:t>Le conseil d'administration doit définir les orientations et prendre les décisions qui concernent la vie de l'établissement en particulier en matière budgétaire. </a:t>
            </a:r>
          </a:p>
          <a:p>
            <a:r>
              <a:rPr lang="fr-FR" dirty="0" smtClean="0"/>
              <a:t>Le directeur doit assurer la gestion générale de l'établissement, exécuter les décisions du conseil d'administration et les décisions prises par les autorités de tutelle.</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22</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a:t>
            </a:r>
            <a:endParaRPr lang="fr-FR" dirty="0"/>
          </a:p>
        </p:txBody>
      </p:sp>
      <p:sp>
        <p:nvSpPr>
          <p:cNvPr id="3" name="Espace réservé du contenu 2"/>
          <p:cNvSpPr>
            <a:spLocks noGrp="1"/>
          </p:cNvSpPr>
          <p:nvPr>
            <p:ph idx="1"/>
          </p:nvPr>
        </p:nvSpPr>
        <p:spPr/>
        <p:txBody>
          <a:bodyPr>
            <a:normAutofit fontScale="70000" lnSpcReduction="20000"/>
          </a:bodyPr>
          <a:lstStyle/>
          <a:p>
            <a:pPr>
              <a:buNone/>
            </a:pPr>
            <a:r>
              <a:rPr lang="fr-FR" dirty="0" smtClean="0"/>
              <a:t>la possibilité est offerte avec l’autonomie de gestion de :</a:t>
            </a:r>
          </a:p>
          <a:p>
            <a:pPr>
              <a:buNone/>
            </a:pPr>
            <a:r>
              <a:rPr lang="fr-FR" dirty="0" smtClean="0"/>
              <a:t> </a:t>
            </a:r>
          </a:p>
          <a:p>
            <a:pPr lvl="0"/>
            <a:r>
              <a:rPr lang="fr-FR" dirty="0" smtClean="0"/>
              <a:t> recruter du personnels qualifié ou spécialisé ;</a:t>
            </a:r>
          </a:p>
          <a:p>
            <a:pPr lvl="0"/>
            <a:r>
              <a:rPr lang="fr-FR" dirty="0" smtClean="0"/>
              <a:t> renforcer les capacités par la formation des médecins en CES par le biais des conventions avec l’Université. </a:t>
            </a:r>
          </a:p>
          <a:p>
            <a:pPr lvl="0" algn="just">
              <a:buNone/>
            </a:pPr>
            <a:r>
              <a:rPr lang="fr-FR" dirty="0" smtClean="0"/>
              <a:t>Cela devait se traduire par l’envoi de médecins généralistes en formation spécialisée pour combler ces déficits avec obligation de servir l’établissement pour une période déterminée.</a:t>
            </a:r>
          </a:p>
          <a:p>
            <a:pPr algn="just">
              <a:buNone/>
            </a:pPr>
            <a:r>
              <a:rPr lang="fr-FR" dirty="0" smtClean="0"/>
              <a:t> </a:t>
            </a:r>
          </a:p>
          <a:p>
            <a:pPr algn="just"/>
            <a:r>
              <a:rPr lang="fr-FR" dirty="0" smtClean="0"/>
              <a:t>Le développement d’une politique managériale des ressources humaines devait permettre un meilleur engagement du personnel lié à une motivation plus adaptée et un nouvel état d’esprit lié à la prise de conscience d’améliorer la qualité des soins</a:t>
            </a:r>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23</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a:t>
            </a:r>
            <a:endParaRPr lang="fr-FR" dirty="0"/>
          </a:p>
        </p:txBody>
      </p:sp>
      <p:sp>
        <p:nvSpPr>
          <p:cNvPr id="3" name="Espace réservé du contenu 2"/>
          <p:cNvSpPr>
            <a:spLocks noGrp="1"/>
          </p:cNvSpPr>
          <p:nvPr>
            <p:ph idx="1"/>
          </p:nvPr>
        </p:nvSpPr>
        <p:spPr/>
        <p:txBody>
          <a:bodyPr>
            <a:normAutofit fontScale="85000" lnSpcReduction="20000"/>
          </a:bodyPr>
          <a:lstStyle/>
          <a:p>
            <a:pPr algn="just"/>
            <a:r>
              <a:rPr lang="fr-FR" dirty="0" smtClean="0"/>
              <a:t>une meilleure maîtrise des ressources financières, ce qui permet à l’hôpital de relever sensiblement le plateau technique par l’acquisition sur fonds propres de matériels techniques et de véhicules spécialisés</a:t>
            </a:r>
          </a:p>
          <a:p>
            <a:r>
              <a:rPr lang="fr-FR" dirty="0" smtClean="0"/>
              <a:t>la notion de « client » devait conférer au malade un statut nouveau qui lui donne le droit d'attendre de l'hôpital :</a:t>
            </a:r>
          </a:p>
          <a:p>
            <a:pPr>
              <a:buNone/>
            </a:pPr>
            <a:r>
              <a:rPr lang="fr-FR" dirty="0" smtClean="0"/>
              <a:t>-	un meilleur accueil,</a:t>
            </a:r>
          </a:p>
          <a:p>
            <a:pPr>
              <a:buNone/>
            </a:pPr>
            <a:r>
              <a:rPr lang="fr-FR" dirty="0" smtClean="0"/>
              <a:t>-	des durées d’attente plus courtes,</a:t>
            </a:r>
          </a:p>
          <a:p>
            <a:pPr>
              <a:buNone/>
            </a:pPr>
            <a:r>
              <a:rPr lang="fr-FR" dirty="0" smtClean="0"/>
              <a:t>-	un environnement hospitalier plus agréable,</a:t>
            </a:r>
          </a:p>
          <a:p>
            <a:pPr>
              <a:buNone/>
            </a:pPr>
            <a:r>
              <a:rPr lang="fr-FR" dirty="0" smtClean="0"/>
              <a:t>-	des soins de qualité.</a:t>
            </a:r>
          </a:p>
          <a:p>
            <a:pPr algn="just"/>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24</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Analyse </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La charte du malade doit favoriser une relation plus proche, en confiance et en confidentialité, entre le malade et son médecin ce dernier disposant (en théorie ?) du libre choix de son médecin.</a:t>
            </a:r>
          </a:p>
          <a:p>
            <a:r>
              <a:rPr lang="fr-FR" dirty="0" smtClean="0"/>
              <a:t/>
            </a:r>
            <a:br>
              <a:rPr lang="fr-FR" dirty="0" smtClean="0"/>
            </a:br>
            <a:r>
              <a:rPr lang="fr-FR" dirty="0" smtClean="0"/>
              <a:t>Une tarification adaptée, votée par le conseil d'administration dans les limites du cadre légal permet aux populations de voir à travers la réforme hospitalière de volonté d'améliorer la qualité des prestations.</a:t>
            </a:r>
          </a:p>
          <a:p>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25</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Analyse: </a:t>
            </a:r>
            <a:r>
              <a:rPr lang="fr-FR" b="1" dirty="0" smtClean="0"/>
              <a:t>relations inter hospitalières</a:t>
            </a:r>
            <a:r>
              <a:rPr lang="fr-FR" dirty="0" smtClean="0"/>
              <a:t> </a:t>
            </a:r>
            <a:endParaRPr lang="fr-FR" dirty="0"/>
          </a:p>
        </p:txBody>
      </p:sp>
      <p:sp>
        <p:nvSpPr>
          <p:cNvPr id="3" name="Espace réservé du contenu 2"/>
          <p:cNvSpPr>
            <a:spLocks noGrp="1"/>
          </p:cNvSpPr>
          <p:nvPr>
            <p:ph idx="1"/>
          </p:nvPr>
        </p:nvSpPr>
        <p:spPr/>
        <p:txBody>
          <a:bodyPr>
            <a:normAutofit fontScale="85000" lnSpcReduction="20000"/>
          </a:bodyPr>
          <a:lstStyle/>
          <a:p>
            <a:endParaRPr lang="fr-FR" sz="2800" dirty="0" smtClean="0"/>
          </a:p>
          <a:p>
            <a:r>
              <a:rPr lang="fr-FR" sz="2800" dirty="0" smtClean="0"/>
              <a:t>Sur le plan des relations internes</a:t>
            </a:r>
          </a:p>
          <a:p>
            <a:pPr algn="just">
              <a:buNone/>
            </a:pPr>
            <a:r>
              <a:rPr lang="fr-FR" sz="2800" dirty="0" smtClean="0"/>
              <a:t>Avec  la coopération inter hospitalière, le malade pourra être pris en charge correctement.</a:t>
            </a:r>
          </a:p>
          <a:p>
            <a:pPr>
              <a:buNone/>
            </a:pPr>
            <a:r>
              <a:rPr lang="fr-FR" sz="2800" dirty="0" smtClean="0"/>
              <a:t> </a:t>
            </a:r>
          </a:p>
          <a:p>
            <a:r>
              <a:rPr lang="fr-FR" sz="2800" dirty="0" smtClean="0"/>
              <a:t>Sur le plan des relations externes,</a:t>
            </a:r>
          </a:p>
          <a:p>
            <a:pPr>
              <a:buNone/>
            </a:pPr>
            <a:r>
              <a:rPr lang="fr-FR" sz="2800" dirty="0" smtClean="0"/>
              <a:t>les jumelages, créent une nouvelle forme de synergie par l’acquisition de nouveaux équipements grâce à la coopération décentralisée et une amélioration des compétences qui sont reçues et encadrées dans les hôpitaux jumeaux.</a:t>
            </a:r>
          </a:p>
          <a:p>
            <a:pPr>
              <a:buNone/>
            </a:pPr>
            <a:r>
              <a:rPr lang="fr-FR" sz="2800" dirty="0" smtClean="0"/>
              <a:t> </a:t>
            </a:r>
          </a:p>
          <a:p>
            <a:r>
              <a:rPr lang="fr-FR" sz="2800" dirty="0" smtClean="0"/>
              <a:t>Les jumelages permettrons d’ améliorer les connaissances au delà  de la motivation du personnel.</a:t>
            </a:r>
          </a:p>
          <a:p>
            <a:endParaRPr lang="fr-FR" sz="2800"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26</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PERSPECTIVES</a:t>
            </a:r>
            <a:endParaRPr lang="fr-FR" dirty="0"/>
          </a:p>
        </p:txBody>
      </p:sp>
      <p:sp>
        <p:nvSpPr>
          <p:cNvPr id="3" name="Espace réservé du contenu 2"/>
          <p:cNvSpPr>
            <a:spLocks noGrp="1"/>
          </p:cNvSpPr>
          <p:nvPr>
            <p:ph idx="1"/>
          </p:nvPr>
        </p:nvSpPr>
        <p:spPr/>
        <p:txBody>
          <a:bodyPr/>
          <a:lstStyle/>
          <a:p>
            <a:pPr algn="ctr">
              <a:buNone/>
            </a:pPr>
            <a:r>
              <a:rPr lang="fr-FR" sz="4000" b="1" dirty="0" smtClean="0"/>
              <a:t>Que faut-il faire pour rendre l’administration hospitalière plus efficace?</a:t>
            </a:r>
          </a:p>
          <a:p>
            <a:pPr algn="ctr">
              <a:buNone/>
            </a:pPr>
            <a:r>
              <a:rPr lang="fr-FR" sz="4000" b="1" dirty="0" smtClean="0"/>
              <a:t>Le réforme hospitalière doit pas être un désengagement de l’Etat ni une privatisation.</a:t>
            </a:r>
            <a:r>
              <a:rPr lang="fr-FR" b="1" dirty="0" smtClean="0"/>
              <a:t> </a:t>
            </a:r>
          </a:p>
          <a:p>
            <a:endParaRPr lang="fr-FR"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27</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PERSPECTIVES</a:t>
            </a:r>
            <a:endParaRPr lang="fr-FR" dirty="0"/>
          </a:p>
        </p:txBody>
      </p:sp>
      <p:sp>
        <p:nvSpPr>
          <p:cNvPr id="3" name="Espace réservé du contenu 2"/>
          <p:cNvSpPr>
            <a:spLocks noGrp="1"/>
          </p:cNvSpPr>
          <p:nvPr>
            <p:ph idx="1"/>
          </p:nvPr>
        </p:nvSpPr>
        <p:spPr/>
        <p:txBody>
          <a:bodyPr>
            <a:noAutofit/>
          </a:bodyPr>
          <a:lstStyle/>
          <a:p>
            <a:r>
              <a:rPr lang="fr-FR" sz="1800" b="1" dirty="0" smtClean="0"/>
              <a:t>Clarifier les relations avec les CL et la tutelle</a:t>
            </a:r>
            <a:endParaRPr lang="fr-FR" sz="1800" dirty="0" smtClean="0"/>
          </a:p>
          <a:p>
            <a:pPr>
              <a:buNone/>
            </a:pPr>
            <a:r>
              <a:rPr lang="fr-FR" sz="1800" b="1" dirty="0" smtClean="0"/>
              <a:t>			</a:t>
            </a:r>
            <a:endParaRPr lang="fr-FR" sz="1800" dirty="0" smtClean="0"/>
          </a:p>
          <a:p>
            <a:r>
              <a:rPr lang="fr-FR" sz="1800" b="1" dirty="0" smtClean="0"/>
              <a:t>Mieux associer les UEFR </a:t>
            </a:r>
            <a:endParaRPr lang="fr-FR" sz="1800" dirty="0" smtClean="0"/>
          </a:p>
          <a:p>
            <a:pPr>
              <a:buNone/>
            </a:pPr>
            <a:r>
              <a:rPr lang="fr-FR" sz="1800" b="1" dirty="0" smtClean="0"/>
              <a:t>					</a:t>
            </a:r>
            <a:endParaRPr lang="fr-FR" sz="1800" dirty="0" smtClean="0"/>
          </a:p>
          <a:p>
            <a:r>
              <a:rPr lang="fr-FR" sz="1800" b="1" dirty="0" smtClean="0"/>
              <a:t>Clarifier les relations ordonnateur / comptable</a:t>
            </a:r>
            <a:endParaRPr lang="fr-FR" sz="1800" dirty="0" smtClean="0"/>
          </a:p>
          <a:p>
            <a:pPr>
              <a:buNone/>
            </a:pPr>
            <a:r>
              <a:rPr lang="fr-FR" sz="1800" b="1" dirty="0" smtClean="0"/>
              <a:t> </a:t>
            </a:r>
          </a:p>
          <a:p>
            <a:r>
              <a:rPr lang="fr-FR" sz="1800" b="1" dirty="0" smtClean="0"/>
              <a:t>Clarifier les rôles entre la tutelle et l’institution</a:t>
            </a:r>
            <a:endParaRPr lang="fr-FR" sz="1800" dirty="0" smtClean="0"/>
          </a:p>
          <a:p>
            <a:pPr>
              <a:buNone/>
            </a:pPr>
            <a:r>
              <a:rPr lang="fr-FR" sz="1800" b="1" dirty="0" smtClean="0"/>
              <a:t> </a:t>
            </a:r>
            <a:endParaRPr lang="fr-FR" sz="1800" dirty="0" smtClean="0"/>
          </a:p>
          <a:p>
            <a:r>
              <a:rPr lang="fr-FR" sz="1800" b="1" dirty="0" smtClean="0"/>
              <a:t>Nommer des managers dans le respect de l’orthodoxie des textes 	</a:t>
            </a:r>
            <a:endParaRPr lang="fr-FR" sz="1800" dirty="0" smtClean="0"/>
          </a:p>
          <a:p>
            <a:pPr>
              <a:buNone/>
            </a:pPr>
            <a:r>
              <a:rPr lang="fr-FR" sz="1800" dirty="0" smtClean="0"/>
              <a:t> </a:t>
            </a:r>
          </a:p>
          <a:p>
            <a:r>
              <a:rPr lang="fr-FR" sz="1800" b="1" dirty="0" smtClean="0"/>
              <a:t>Mettre en place un système d’information médicalisé	</a:t>
            </a:r>
            <a:endParaRPr lang="fr-FR" sz="1800" dirty="0" smtClean="0"/>
          </a:p>
          <a:p>
            <a:pPr>
              <a:buNone/>
            </a:pPr>
            <a:r>
              <a:rPr lang="fr-FR" sz="1800" b="1" dirty="0" smtClean="0"/>
              <a:t> </a:t>
            </a:r>
            <a:endParaRPr lang="fr-FR" sz="1800" dirty="0" smtClean="0"/>
          </a:p>
          <a:p>
            <a:r>
              <a:rPr lang="fr-FR" sz="1800" b="1" dirty="0" smtClean="0"/>
              <a:t>Réaliser la compta ana et le SIH	</a:t>
            </a:r>
          </a:p>
          <a:p>
            <a:r>
              <a:rPr lang="fr-FR" sz="1800" b="1" dirty="0" smtClean="0"/>
              <a:t>Opérationnaliser le statut du personnel des EPS								</a:t>
            </a:r>
          </a:p>
          <a:p>
            <a:r>
              <a:rPr lang="fr-FR" sz="1800" b="1" dirty="0" smtClean="0"/>
              <a:t> Mieux communiquer</a:t>
            </a:r>
            <a:endParaRPr lang="fr-FR" sz="1800" dirty="0" smtClean="0"/>
          </a:p>
          <a:p>
            <a:pPr>
              <a:buNone/>
            </a:pPr>
            <a:r>
              <a:rPr lang="fr-FR" sz="2000" b="1" dirty="0" smtClean="0"/>
              <a:t>	</a:t>
            </a:r>
            <a:endParaRPr lang="fr-FR" sz="2000" dirty="0" smtClean="0"/>
          </a:p>
          <a:p>
            <a:pPr>
              <a:buNone/>
            </a:pPr>
            <a:r>
              <a:rPr lang="fr-FR" sz="2000" dirty="0" smtClean="0"/>
              <a:t/>
            </a:r>
            <a:br>
              <a:rPr lang="fr-FR" sz="2000" dirty="0" smtClean="0"/>
            </a:br>
            <a:endParaRPr lang="fr-FR" sz="2000" dirty="0"/>
          </a:p>
        </p:txBody>
      </p:sp>
      <p:sp>
        <p:nvSpPr>
          <p:cNvPr id="4" name="Espace réservé du numéro de diapositive 3"/>
          <p:cNvSpPr>
            <a:spLocks noGrp="1"/>
          </p:cNvSpPr>
          <p:nvPr>
            <p:ph type="sldNum" sz="quarter" idx="12"/>
          </p:nvPr>
        </p:nvSpPr>
        <p:spPr/>
        <p:txBody>
          <a:bodyPr/>
          <a:lstStyle/>
          <a:p>
            <a:fld id="{1B846A34-420D-4837-8BD3-2D49260AA6F6}" type="slidenum">
              <a:rPr lang="fr-FR" smtClean="0"/>
              <a:pPr/>
              <a:t>28</a:t>
            </a:fld>
            <a:endParaRPr lang="fr-FR"/>
          </a:p>
        </p:txBody>
      </p:sp>
      <p:sp>
        <p:nvSpPr>
          <p:cNvPr id="5" name="Espace réservé du pied de page 4"/>
          <p:cNvSpPr>
            <a:spLocks noGrp="1"/>
          </p:cNvSpPr>
          <p:nvPr>
            <p:ph type="ftr" sz="quarter" idx="11"/>
          </p:nvPr>
        </p:nvSpPr>
        <p:spPr/>
        <p:txBody>
          <a:bodyPr/>
          <a:lstStyle/>
          <a:p>
            <a:r>
              <a:rPr lang="fr-FR" smtClean="0"/>
              <a:t>présentation Dr Amadou Bâ panel sur la problématique de la gh au Sénégal</a:t>
            </a:r>
            <a:endParaRPr lang="fr-F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1346</Words>
  <Application>Microsoft Office PowerPoint</Application>
  <PresentationFormat>Affichage à l'écran (4:3)</PresentationFormat>
  <Paragraphs>224</Paragraphs>
  <Slides>28</Slides>
  <Notes>0</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Thème Office</vt:lpstr>
      <vt:lpstr>Coalition Santé Action Sociale </vt:lpstr>
      <vt:lpstr>L’hôpital: évolution</vt:lpstr>
      <vt:lpstr> L’hôpital: définition</vt:lpstr>
      <vt:lpstr>L’hôpital: définition</vt:lpstr>
      <vt:lpstr>L’hôpital dans le SNS</vt:lpstr>
      <vt:lpstr>La réforme hospitalière</vt:lpstr>
      <vt:lpstr>RAISONS</vt:lpstr>
      <vt:lpstr>ATTENTES</vt:lpstr>
      <vt:lpstr>Attentes </vt:lpstr>
      <vt:lpstr>ATTENTES</vt:lpstr>
      <vt:lpstr>MESURE PRISE</vt:lpstr>
      <vt:lpstr>EP: c’est quoi?</vt:lpstr>
      <vt:lpstr>EP: c’est quoi?</vt:lpstr>
      <vt:lpstr>EP: c’est quoi?</vt:lpstr>
      <vt:lpstr>Qu’est ce qui devait changer dans le fonctionnement?</vt:lpstr>
      <vt:lpstr>LES VECUS</vt:lpstr>
      <vt:lpstr>LES PROBLEMES</vt:lpstr>
      <vt:lpstr>Ressources Humaines </vt:lpstr>
      <vt:lpstr>Ressources Financières</vt:lpstr>
      <vt:lpstr>Ressources Matérielles </vt:lpstr>
      <vt:lpstr>Management </vt:lpstr>
      <vt:lpstr>ANALYSE </vt:lpstr>
      <vt:lpstr>Analyse </vt:lpstr>
      <vt:lpstr>Analyse </vt:lpstr>
      <vt:lpstr>Analyse </vt:lpstr>
      <vt:lpstr>Analyse: relations inter hospitalières </vt:lpstr>
      <vt:lpstr>PERSPECTIVES</vt:lpstr>
      <vt:lpstr>PERSPECTIVES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Coalition Santé Action Sociale</dc:title>
  <dc:creator>OULAYE BA</dc:creator>
  <cp:lastModifiedBy>OULAYE BA</cp:lastModifiedBy>
  <cp:revision>57</cp:revision>
  <dcterms:created xsi:type="dcterms:W3CDTF">2018-01-27T12:22:28Z</dcterms:created>
  <dcterms:modified xsi:type="dcterms:W3CDTF">2018-02-07T13:08:17Z</dcterms:modified>
</cp:coreProperties>
</file>