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71" r:id="rId3"/>
    <p:sldId id="270" r:id="rId4"/>
    <p:sldId id="260" r:id="rId5"/>
    <p:sldId id="259" r:id="rId6"/>
    <p:sldId id="261" r:id="rId7"/>
    <p:sldId id="262" r:id="rId8"/>
    <p:sldId id="263" r:id="rId9"/>
    <p:sldId id="264" r:id="rId10"/>
    <p:sldId id="268" r:id="rId11"/>
    <p:sldId id="257" r:id="rId12"/>
    <p:sldId id="269" r:id="rId13"/>
    <p:sldId id="272" r:id="rId14"/>
    <p:sldId id="273" r:id="rId15"/>
    <p:sldId id="274" r:id="rId16"/>
    <p:sldId id="275" r:id="rId17"/>
    <p:sldId id="276" r:id="rId18"/>
    <p:sldId id="277" r:id="rId19"/>
    <p:sldId id="279" r:id="rId20"/>
    <p:sldId id="280" r:id="rId21"/>
  </p:sldIdLst>
  <p:sldSz cx="12192000" cy="6858000"/>
  <p:notesSz cx="6797675" cy="98742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16" autoAdjust="0"/>
    <p:restoredTop sz="95179" autoAdjust="0"/>
  </p:normalViewPr>
  <p:slideViewPr>
    <p:cSldViewPr snapToGrid="0">
      <p:cViewPr varScale="1">
        <p:scale>
          <a:sx n="110" d="100"/>
          <a:sy n="110" d="100"/>
        </p:scale>
        <p:origin x="320" y="18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5427"/>
          </a:xfrm>
          <a:prstGeom prst="rect">
            <a:avLst/>
          </a:prstGeom>
        </p:spPr>
        <p:txBody>
          <a:bodyPr vert="horz" lIns="91440" tIns="45720" rIns="91440" bIns="45720" rtlCol="0"/>
          <a:lstStyle>
            <a:lvl1pPr algn="r">
              <a:defRPr sz="1200"/>
            </a:lvl1pPr>
          </a:lstStyle>
          <a:p>
            <a:fld id="{134D0540-E3A2-430F-A2A3-EC8DD980B845}" type="datetimeFigureOut">
              <a:rPr lang="fr-FR" smtClean="0"/>
              <a:t>31/03/2018</a:t>
            </a:fld>
            <a:endParaRPr lang="fr-FR"/>
          </a:p>
        </p:txBody>
      </p:sp>
      <p:sp>
        <p:nvSpPr>
          <p:cNvPr id="4" name="Espace réservé de l'image des diapositives 3"/>
          <p:cNvSpPr>
            <a:spLocks noGrp="1" noRot="1" noChangeAspect="1"/>
          </p:cNvSpPr>
          <p:nvPr>
            <p:ph type="sldImg" idx="2"/>
          </p:nvPr>
        </p:nvSpPr>
        <p:spPr>
          <a:xfrm>
            <a:off x="436563" y="1233488"/>
            <a:ext cx="5924550" cy="33337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378824"/>
            <a:ext cx="2945659" cy="495426"/>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8824"/>
            <a:ext cx="2945659" cy="495426"/>
          </a:xfrm>
          <a:prstGeom prst="rect">
            <a:avLst/>
          </a:prstGeom>
        </p:spPr>
        <p:txBody>
          <a:bodyPr vert="horz" lIns="91440" tIns="45720" rIns="91440" bIns="45720" rtlCol="0" anchor="b"/>
          <a:lstStyle>
            <a:lvl1pPr algn="r">
              <a:defRPr sz="1200"/>
            </a:lvl1pPr>
          </a:lstStyle>
          <a:p>
            <a:fld id="{D24699BA-C0D4-45A6-822E-1FC6186DEB2A}" type="slidenum">
              <a:rPr lang="fr-FR" smtClean="0"/>
              <a:t>‹#›</a:t>
            </a:fld>
            <a:endParaRPr lang="fr-FR"/>
          </a:p>
        </p:txBody>
      </p:sp>
    </p:spTree>
    <p:extLst>
      <p:ext uri="{BB962C8B-B14F-4D97-AF65-F5344CB8AC3E}">
        <p14:creationId xmlns:p14="http://schemas.microsoft.com/office/powerpoint/2010/main" val="1803432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Espace réservé de l'image des diapositives 1"/>
          <p:cNvSpPr>
            <a:spLocks noGrp="1" noRot="1" noChangeAspect="1" noTextEdit="1"/>
          </p:cNvSpPr>
          <p:nvPr>
            <p:ph type="sldImg"/>
          </p:nvPr>
        </p:nvSpPr>
        <p:spPr>
          <a:ln/>
        </p:spPr>
      </p:sp>
      <p:sp>
        <p:nvSpPr>
          <p:cNvPr id="10854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cs typeface="Arial" panose="020B0604020202020204" pitchFamily="34" charset="0"/>
            </a:endParaRPr>
          </a:p>
        </p:txBody>
      </p:sp>
      <p:sp>
        <p:nvSpPr>
          <p:cNvPr id="10854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900" b="1">
                <a:solidFill>
                  <a:srgbClr val="000066"/>
                </a:solidFill>
                <a:latin typeface="Arial" panose="020B0604020202020204" pitchFamily="34" charset="0"/>
                <a:cs typeface="Arial" panose="020B0604020202020204" pitchFamily="34" charset="0"/>
              </a:defRPr>
            </a:lvl1pPr>
            <a:lvl2pPr marL="742950" indent="-285750" eaLnBrk="0" hangingPunct="0">
              <a:defRPr sz="3900" b="1">
                <a:solidFill>
                  <a:srgbClr val="000066"/>
                </a:solidFill>
                <a:latin typeface="Arial" panose="020B0604020202020204" pitchFamily="34" charset="0"/>
                <a:cs typeface="Arial" panose="020B0604020202020204" pitchFamily="34" charset="0"/>
              </a:defRPr>
            </a:lvl2pPr>
            <a:lvl3pPr marL="1143000" indent="-228600" eaLnBrk="0" hangingPunct="0">
              <a:defRPr sz="3900" b="1">
                <a:solidFill>
                  <a:srgbClr val="000066"/>
                </a:solidFill>
                <a:latin typeface="Arial" panose="020B0604020202020204" pitchFamily="34" charset="0"/>
                <a:cs typeface="Arial" panose="020B0604020202020204" pitchFamily="34" charset="0"/>
              </a:defRPr>
            </a:lvl3pPr>
            <a:lvl4pPr marL="1600200" indent="-228600" eaLnBrk="0" hangingPunct="0">
              <a:defRPr sz="3900" b="1">
                <a:solidFill>
                  <a:srgbClr val="000066"/>
                </a:solidFill>
                <a:latin typeface="Arial" panose="020B0604020202020204" pitchFamily="34" charset="0"/>
                <a:cs typeface="Arial" panose="020B0604020202020204" pitchFamily="34" charset="0"/>
              </a:defRPr>
            </a:lvl4pPr>
            <a:lvl5pPr marL="2057400" indent="-228600" eaLnBrk="0" hangingPunct="0">
              <a:defRPr sz="3900" b="1">
                <a:solidFill>
                  <a:srgbClr val="000066"/>
                </a:solidFill>
                <a:latin typeface="Arial" panose="020B0604020202020204" pitchFamily="34" charset="0"/>
                <a:cs typeface="Arial" panose="020B0604020202020204" pitchFamily="34" charset="0"/>
              </a:defRPr>
            </a:lvl5pPr>
            <a:lvl6pPr marL="25146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6pPr>
            <a:lvl7pPr marL="29718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7pPr>
            <a:lvl8pPr marL="34290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8pPr>
            <a:lvl9pPr marL="38862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9pPr>
          </a:lstStyle>
          <a:p>
            <a:pPr eaLnBrk="1" hangingPunct="1"/>
            <a:fld id="{E4255D61-710F-4BFA-91AC-E779801D11FF}" type="slidenum">
              <a:rPr lang="fr-FR" altLang="fr-FR" sz="1200" b="0">
                <a:solidFill>
                  <a:schemeClr val="tx1"/>
                </a:solidFill>
              </a:rPr>
              <a:pPr eaLnBrk="1" hangingPunct="1"/>
              <a:t>4</a:t>
            </a:fld>
            <a:endParaRPr lang="fr-FR" altLang="fr-FR" sz="1200" b="0">
              <a:solidFill>
                <a:schemeClr val="tx1"/>
              </a:solidFill>
            </a:endParaRPr>
          </a:p>
        </p:txBody>
      </p:sp>
    </p:spTree>
    <p:extLst>
      <p:ext uri="{BB962C8B-B14F-4D97-AF65-F5344CB8AC3E}">
        <p14:creationId xmlns:p14="http://schemas.microsoft.com/office/powerpoint/2010/main" val="597762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514A715-E383-436B-900C-3E1EC3192C30}" type="slidenum">
              <a:rPr lang="fr-FR" smtClean="0"/>
              <a:t>5</a:t>
            </a:fld>
            <a:endParaRPr lang="fr-FR"/>
          </a:p>
        </p:txBody>
      </p:sp>
    </p:spTree>
    <p:extLst>
      <p:ext uri="{BB962C8B-B14F-4D97-AF65-F5344CB8AC3E}">
        <p14:creationId xmlns:p14="http://schemas.microsoft.com/office/powerpoint/2010/main" val="3631180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Espace réservé de l'image des diapositives 1"/>
          <p:cNvSpPr>
            <a:spLocks noGrp="1" noRot="1" noChangeAspect="1" noTextEdit="1"/>
          </p:cNvSpPr>
          <p:nvPr>
            <p:ph type="sldImg"/>
          </p:nvPr>
        </p:nvSpPr>
        <p:spPr>
          <a:ln/>
        </p:spPr>
      </p:sp>
      <p:sp>
        <p:nvSpPr>
          <p:cNvPr id="106499"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cs typeface="Arial" panose="020B0604020202020204" pitchFamily="34" charset="0"/>
            </a:endParaRPr>
          </a:p>
        </p:txBody>
      </p:sp>
      <p:sp>
        <p:nvSpPr>
          <p:cNvPr id="106500" name="Espace réservé de l'en-tête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900" b="1">
                <a:solidFill>
                  <a:srgbClr val="000066"/>
                </a:solidFill>
                <a:latin typeface="Arial" panose="020B0604020202020204" pitchFamily="34" charset="0"/>
                <a:cs typeface="Arial" panose="020B0604020202020204" pitchFamily="34" charset="0"/>
              </a:defRPr>
            </a:lvl1pPr>
            <a:lvl2pPr marL="742950" indent="-285750" eaLnBrk="0" hangingPunct="0">
              <a:defRPr sz="3900" b="1">
                <a:solidFill>
                  <a:srgbClr val="000066"/>
                </a:solidFill>
                <a:latin typeface="Arial" panose="020B0604020202020204" pitchFamily="34" charset="0"/>
                <a:cs typeface="Arial" panose="020B0604020202020204" pitchFamily="34" charset="0"/>
              </a:defRPr>
            </a:lvl2pPr>
            <a:lvl3pPr marL="1143000" indent="-228600" eaLnBrk="0" hangingPunct="0">
              <a:defRPr sz="3900" b="1">
                <a:solidFill>
                  <a:srgbClr val="000066"/>
                </a:solidFill>
                <a:latin typeface="Arial" panose="020B0604020202020204" pitchFamily="34" charset="0"/>
                <a:cs typeface="Arial" panose="020B0604020202020204" pitchFamily="34" charset="0"/>
              </a:defRPr>
            </a:lvl3pPr>
            <a:lvl4pPr marL="1600200" indent="-228600" eaLnBrk="0" hangingPunct="0">
              <a:defRPr sz="3900" b="1">
                <a:solidFill>
                  <a:srgbClr val="000066"/>
                </a:solidFill>
                <a:latin typeface="Arial" panose="020B0604020202020204" pitchFamily="34" charset="0"/>
                <a:cs typeface="Arial" panose="020B0604020202020204" pitchFamily="34" charset="0"/>
              </a:defRPr>
            </a:lvl4pPr>
            <a:lvl5pPr marL="2057400" indent="-228600" eaLnBrk="0" hangingPunct="0">
              <a:defRPr sz="3900" b="1">
                <a:solidFill>
                  <a:srgbClr val="000066"/>
                </a:solidFill>
                <a:latin typeface="Arial" panose="020B0604020202020204" pitchFamily="34" charset="0"/>
                <a:cs typeface="Arial" panose="020B0604020202020204" pitchFamily="34" charset="0"/>
              </a:defRPr>
            </a:lvl5pPr>
            <a:lvl6pPr marL="25146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6pPr>
            <a:lvl7pPr marL="29718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7pPr>
            <a:lvl8pPr marL="34290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8pPr>
            <a:lvl9pPr marL="38862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9pPr>
          </a:lstStyle>
          <a:p>
            <a:pPr eaLnBrk="1" hangingPunct="1"/>
            <a:r>
              <a:rPr lang="en-GB" altLang="fr-FR" sz="1200" b="0" smtClean="0">
                <a:solidFill>
                  <a:schemeClr val="tx1"/>
                </a:solidFill>
              </a:rPr>
              <a:t>World Health Organization</a:t>
            </a:r>
          </a:p>
        </p:txBody>
      </p:sp>
      <p:sp>
        <p:nvSpPr>
          <p:cNvPr id="106501" name="Espace réservé de la date 4"/>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900" b="1">
                <a:solidFill>
                  <a:srgbClr val="000066"/>
                </a:solidFill>
                <a:latin typeface="Arial" panose="020B0604020202020204" pitchFamily="34" charset="0"/>
                <a:cs typeface="Arial" panose="020B0604020202020204" pitchFamily="34" charset="0"/>
              </a:defRPr>
            </a:lvl1pPr>
            <a:lvl2pPr marL="742950" indent="-285750" eaLnBrk="0" hangingPunct="0">
              <a:defRPr sz="3900" b="1">
                <a:solidFill>
                  <a:srgbClr val="000066"/>
                </a:solidFill>
                <a:latin typeface="Arial" panose="020B0604020202020204" pitchFamily="34" charset="0"/>
                <a:cs typeface="Arial" panose="020B0604020202020204" pitchFamily="34" charset="0"/>
              </a:defRPr>
            </a:lvl2pPr>
            <a:lvl3pPr marL="1143000" indent="-228600" eaLnBrk="0" hangingPunct="0">
              <a:defRPr sz="3900" b="1">
                <a:solidFill>
                  <a:srgbClr val="000066"/>
                </a:solidFill>
                <a:latin typeface="Arial" panose="020B0604020202020204" pitchFamily="34" charset="0"/>
                <a:cs typeface="Arial" panose="020B0604020202020204" pitchFamily="34" charset="0"/>
              </a:defRPr>
            </a:lvl3pPr>
            <a:lvl4pPr marL="1600200" indent="-228600" eaLnBrk="0" hangingPunct="0">
              <a:defRPr sz="3900" b="1">
                <a:solidFill>
                  <a:srgbClr val="000066"/>
                </a:solidFill>
                <a:latin typeface="Arial" panose="020B0604020202020204" pitchFamily="34" charset="0"/>
                <a:cs typeface="Arial" panose="020B0604020202020204" pitchFamily="34" charset="0"/>
              </a:defRPr>
            </a:lvl4pPr>
            <a:lvl5pPr marL="2057400" indent="-228600" eaLnBrk="0" hangingPunct="0">
              <a:defRPr sz="3900" b="1">
                <a:solidFill>
                  <a:srgbClr val="000066"/>
                </a:solidFill>
                <a:latin typeface="Arial" panose="020B0604020202020204" pitchFamily="34" charset="0"/>
                <a:cs typeface="Arial" panose="020B0604020202020204" pitchFamily="34" charset="0"/>
              </a:defRPr>
            </a:lvl5pPr>
            <a:lvl6pPr marL="25146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6pPr>
            <a:lvl7pPr marL="29718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7pPr>
            <a:lvl8pPr marL="34290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8pPr>
            <a:lvl9pPr marL="38862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9pPr>
          </a:lstStyle>
          <a:p>
            <a:pPr eaLnBrk="1" hangingPunct="1"/>
            <a:fld id="{76FC6028-6241-4B13-B1BA-4ABD351735A1}" type="datetime3">
              <a:rPr lang="en-GB" altLang="fr-FR" sz="1200" b="0" smtClean="0">
                <a:solidFill>
                  <a:schemeClr val="tx1"/>
                </a:solidFill>
              </a:rPr>
              <a:pPr eaLnBrk="1" hangingPunct="1"/>
              <a:t>31 March, 2018</a:t>
            </a:fld>
            <a:endParaRPr lang="en-GB" altLang="fr-FR" sz="1200" b="0" smtClean="0">
              <a:solidFill>
                <a:schemeClr val="tx1"/>
              </a:solidFill>
            </a:endParaRPr>
          </a:p>
        </p:txBody>
      </p:sp>
      <p:sp>
        <p:nvSpPr>
          <p:cNvPr id="106502" name="Espace réservé du numéro de diapositive 5"/>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900" b="1">
                <a:solidFill>
                  <a:srgbClr val="000066"/>
                </a:solidFill>
                <a:latin typeface="Arial" panose="020B0604020202020204" pitchFamily="34" charset="0"/>
                <a:cs typeface="Arial" panose="020B0604020202020204" pitchFamily="34" charset="0"/>
              </a:defRPr>
            </a:lvl1pPr>
            <a:lvl2pPr marL="742950" indent="-285750" eaLnBrk="0" hangingPunct="0">
              <a:defRPr sz="3900" b="1">
                <a:solidFill>
                  <a:srgbClr val="000066"/>
                </a:solidFill>
                <a:latin typeface="Arial" panose="020B0604020202020204" pitchFamily="34" charset="0"/>
                <a:cs typeface="Arial" panose="020B0604020202020204" pitchFamily="34" charset="0"/>
              </a:defRPr>
            </a:lvl2pPr>
            <a:lvl3pPr marL="1143000" indent="-228600" eaLnBrk="0" hangingPunct="0">
              <a:defRPr sz="3900" b="1">
                <a:solidFill>
                  <a:srgbClr val="000066"/>
                </a:solidFill>
                <a:latin typeface="Arial" panose="020B0604020202020204" pitchFamily="34" charset="0"/>
                <a:cs typeface="Arial" panose="020B0604020202020204" pitchFamily="34" charset="0"/>
              </a:defRPr>
            </a:lvl3pPr>
            <a:lvl4pPr marL="1600200" indent="-228600" eaLnBrk="0" hangingPunct="0">
              <a:defRPr sz="3900" b="1">
                <a:solidFill>
                  <a:srgbClr val="000066"/>
                </a:solidFill>
                <a:latin typeface="Arial" panose="020B0604020202020204" pitchFamily="34" charset="0"/>
                <a:cs typeface="Arial" panose="020B0604020202020204" pitchFamily="34" charset="0"/>
              </a:defRPr>
            </a:lvl4pPr>
            <a:lvl5pPr marL="2057400" indent="-228600" eaLnBrk="0" hangingPunct="0">
              <a:defRPr sz="3900" b="1">
                <a:solidFill>
                  <a:srgbClr val="000066"/>
                </a:solidFill>
                <a:latin typeface="Arial" panose="020B0604020202020204" pitchFamily="34" charset="0"/>
                <a:cs typeface="Arial" panose="020B0604020202020204" pitchFamily="34" charset="0"/>
              </a:defRPr>
            </a:lvl5pPr>
            <a:lvl6pPr marL="25146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6pPr>
            <a:lvl7pPr marL="29718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7pPr>
            <a:lvl8pPr marL="34290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8pPr>
            <a:lvl9pPr marL="3886200" indent="-228600" rtl="1" eaLnBrk="0" fontAlgn="base" hangingPunct="0">
              <a:spcBef>
                <a:spcPct val="0"/>
              </a:spcBef>
              <a:spcAft>
                <a:spcPct val="0"/>
              </a:spcAft>
              <a:defRPr sz="3900" b="1">
                <a:solidFill>
                  <a:srgbClr val="000066"/>
                </a:solidFill>
                <a:latin typeface="Arial" panose="020B0604020202020204" pitchFamily="34" charset="0"/>
                <a:cs typeface="Arial" panose="020B0604020202020204" pitchFamily="34" charset="0"/>
              </a:defRPr>
            </a:lvl9pPr>
          </a:lstStyle>
          <a:p>
            <a:pPr eaLnBrk="1" hangingPunct="1"/>
            <a:fld id="{85A84965-B516-49BA-9CD9-0DB43209BEF0}" type="slidenum">
              <a:rPr lang="en-GB" altLang="fr-FR" sz="1200" b="0">
                <a:solidFill>
                  <a:schemeClr val="tx1"/>
                </a:solidFill>
              </a:rPr>
              <a:pPr eaLnBrk="1" hangingPunct="1"/>
              <a:t>6</a:t>
            </a:fld>
            <a:endParaRPr lang="en-GB" altLang="fr-FR" sz="1200" b="0">
              <a:solidFill>
                <a:schemeClr val="tx1"/>
              </a:solidFill>
            </a:endParaRPr>
          </a:p>
        </p:txBody>
      </p:sp>
    </p:spTree>
    <p:extLst>
      <p:ext uri="{BB962C8B-B14F-4D97-AF65-F5344CB8AC3E}">
        <p14:creationId xmlns:p14="http://schemas.microsoft.com/office/powerpoint/2010/main" val="3792924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e l'image des diapositives 1"/>
          <p:cNvSpPr>
            <a:spLocks noGrp="1" noRot="1" noChangeAspect="1" noTextEdit="1"/>
          </p:cNvSpPr>
          <p:nvPr>
            <p:ph type="sldImg"/>
          </p:nvPr>
        </p:nvSpPr>
        <p:spPr>
          <a:ln/>
        </p:spPr>
      </p:sp>
      <p:sp>
        <p:nvSpPr>
          <p:cNvPr id="29699"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mtClean="0"/>
              <a:t>La part moyenne du budget attribuée au secteur de la santé dans les pays de la région africaine s'élève à 9,8 % loin des 15%</a:t>
            </a:r>
          </a:p>
          <a:p>
            <a:pPr>
              <a:buFont typeface="Wingdings" pitchFamily="2" charset="2"/>
              <a:buNone/>
            </a:pPr>
            <a:endParaRPr lang="fr-FR" smtClean="0"/>
          </a:p>
          <a:p>
            <a:r>
              <a:rPr lang="fr-FR" smtClean="0"/>
              <a:t>Dans 22 pays sur 45, le niveau des fonds alloués à la santé est inférieur au seuil minimum de 44 USD par habitant en 2010</a:t>
            </a:r>
          </a:p>
          <a:p>
            <a:endParaRPr lang="en-US" smtClean="0"/>
          </a:p>
          <a:p>
            <a:endParaRPr lang="fr-FR" smtClean="0"/>
          </a:p>
        </p:txBody>
      </p:sp>
      <p:sp>
        <p:nvSpPr>
          <p:cNvPr id="29700" name="Espace réservé de l'en-tête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900" b="1">
                <a:solidFill>
                  <a:srgbClr val="000066"/>
                </a:solidFill>
                <a:latin typeface="Arial" charset="0"/>
                <a:cs typeface="Arial" charset="0"/>
              </a:defRPr>
            </a:lvl1pPr>
            <a:lvl2pPr marL="742950" indent="-285750" eaLnBrk="0" hangingPunct="0">
              <a:defRPr sz="3900" b="1">
                <a:solidFill>
                  <a:srgbClr val="000066"/>
                </a:solidFill>
                <a:latin typeface="Arial" charset="0"/>
                <a:cs typeface="Arial" charset="0"/>
              </a:defRPr>
            </a:lvl2pPr>
            <a:lvl3pPr marL="1143000" indent="-228600" eaLnBrk="0" hangingPunct="0">
              <a:defRPr sz="3900" b="1">
                <a:solidFill>
                  <a:srgbClr val="000066"/>
                </a:solidFill>
                <a:latin typeface="Arial" charset="0"/>
                <a:cs typeface="Arial" charset="0"/>
              </a:defRPr>
            </a:lvl3pPr>
            <a:lvl4pPr marL="1600200" indent="-228600" eaLnBrk="0" hangingPunct="0">
              <a:defRPr sz="3900" b="1">
                <a:solidFill>
                  <a:srgbClr val="000066"/>
                </a:solidFill>
                <a:latin typeface="Arial" charset="0"/>
                <a:cs typeface="Arial" charset="0"/>
              </a:defRPr>
            </a:lvl4pPr>
            <a:lvl5pPr marL="2057400" indent="-228600" eaLnBrk="0" hangingPunct="0">
              <a:defRPr sz="3900" b="1">
                <a:solidFill>
                  <a:srgbClr val="000066"/>
                </a:solidFill>
                <a:latin typeface="Arial" charset="0"/>
                <a:cs typeface="Arial" charset="0"/>
              </a:defRPr>
            </a:lvl5pPr>
            <a:lvl6pPr marL="2514600" indent="-228600" rtl="1" eaLnBrk="0" fontAlgn="base" hangingPunct="0">
              <a:spcBef>
                <a:spcPct val="0"/>
              </a:spcBef>
              <a:spcAft>
                <a:spcPct val="0"/>
              </a:spcAft>
              <a:defRPr sz="3900" b="1">
                <a:solidFill>
                  <a:srgbClr val="000066"/>
                </a:solidFill>
                <a:latin typeface="Arial" charset="0"/>
                <a:cs typeface="Arial" charset="0"/>
              </a:defRPr>
            </a:lvl6pPr>
            <a:lvl7pPr marL="2971800" indent="-228600" rtl="1" eaLnBrk="0" fontAlgn="base" hangingPunct="0">
              <a:spcBef>
                <a:spcPct val="0"/>
              </a:spcBef>
              <a:spcAft>
                <a:spcPct val="0"/>
              </a:spcAft>
              <a:defRPr sz="3900" b="1">
                <a:solidFill>
                  <a:srgbClr val="000066"/>
                </a:solidFill>
                <a:latin typeface="Arial" charset="0"/>
                <a:cs typeface="Arial" charset="0"/>
              </a:defRPr>
            </a:lvl7pPr>
            <a:lvl8pPr marL="3429000" indent="-228600" rtl="1" eaLnBrk="0" fontAlgn="base" hangingPunct="0">
              <a:spcBef>
                <a:spcPct val="0"/>
              </a:spcBef>
              <a:spcAft>
                <a:spcPct val="0"/>
              </a:spcAft>
              <a:defRPr sz="3900" b="1">
                <a:solidFill>
                  <a:srgbClr val="000066"/>
                </a:solidFill>
                <a:latin typeface="Arial" charset="0"/>
                <a:cs typeface="Arial" charset="0"/>
              </a:defRPr>
            </a:lvl8pPr>
            <a:lvl9pPr marL="3886200" indent="-228600" rtl="1" eaLnBrk="0" fontAlgn="base" hangingPunct="0">
              <a:spcBef>
                <a:spcPct val="0"/>
              </a:spcBef>
              <a:spcAft>
                <a:spcPct val="0"/>
              </a:spcAft>
              <a:defRPr sz="3900" b="1">
                <a:solidFill>
                  <a:srgbClr val="000066"/>
                </a:solidFill>
                <a:latin typeface="Arial" charset="0"/>
                <a:cs typeface="Arial" charset="0"/>
              </a:defRPr>
            </a:lvl9pPr>
          </a:lstStyle>
          <a:p>
            <a:pPr eaLnBrk="1" hangingPunct="1"/>
            <a:r>
              <a:rPr lang="en-GB" sz="1200" b="0" smtClean="0">
                <a:solidFill>
                  <a:schemeClr val="tx1"/>
                </a:solidFill>
              </a:rPr>
              <a:t>World Health Organization</a:t>
            </a:r>
          </a:p>
        </p:txBody>
      </p:sp>
      <p:sp>
        <p:nvSpPr>
          <p:cNvPr id="29701" name="Espace réservé de la date 4"/>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900" b="1">
                <a:solidFill>
                  <a:srgbClr val="000066"/>
                </a:solidFill>
                <a:latin typeface="Arial" charset="0"/>
                <a:cs typeface="Arial" charset="0"/>
              </a:defRPr>
            </a:lvl1pPr>
            <a:lvl2pPr marL="742950" indent="-285750" eaLnBrk="0" hangingPunct="0">
              <a:defRPr sz="3900" b="1">
                <a:solidFill>
                  <a:srgbClr val="000066"/>
                </a:solidFill>
                <a:latin typeface="Arial" charset="0"/>
                <a:cs typeface="Arial" charset="0"/>
              </a:defRPr>
            </a:lvl2pPr>
            <a:lvl3pPr marL="1143000" indent="-228600" eaLnBrk="0" hangingPunct="0">
              <a:defRPr sz="3900" b="1">
                <a:solidFill>
                  <a:srgbClr val="000066"/>
                </a:solidFill>
                <a:latin typeface="Arial" charset="0"/>
                <a:cs typeface="Arial" charset="0"/>
              </a:defRPr>
            </a:lvl3pPr>
            <a:lvl4pPr marL="1600200" indent="-228600" eaLnBrk="0" hangingPunct="0">
              <a:defRPr sz="3900" b="1">
                <a:solidFill>
                  <a:srgbClr val="000066"/>
                </a:solidFill>
                <a:latin typeface="Arial" charset="0"/>
                <a:cs typeface="Arial" charset="0"/>
              </a:defRPr>
            </a:lvl4pPr>
            <a:lvl5pPr marL="2057400" indent="-228600" eaLnBrk="0" hangingPunct="0">
              <a:defRPr sz="3900" b="1">
                <a:solidFill>
                  <a:srgbClr val="000066"/>
                </a:solidFill>
                <a:latin typeface="Arial" charset="0"/>
                <a:cs typeface="Arial" charset="0"/>
              </a:defRPr>
            </a:lvl5pPr>
            <a:lvl6pPr marL="2514600" indent="-228600" rtl="1" eaLnBrk="0" fontAlgn="base" hangingPunct="0">
              <a:spcBef>
                <a:spcPct val="0"/>
              </a:spcBef>
              <a:spcAft>
                <a:spcPct val="0"/>
              </a:spcAft>
              <a:defRPr sz="3900" b="1">
                <a:solidFill>
                  <a:srgbClr val="000066"/>
                </a:solidFill>
                <a:latin typeface="Arial" charset="0"/>
                <a:cs typeface="Arial" charset="0"/>
              </a:defRPr>
            </a:lvl6pPr>
            <a:lvl7pPr marL="2971800" indent="-228600" rtl="1" eaLnBrk="0" fontAlgn="base" hangingPunct="0">
              <a:spcBef>
                <a:spcPct val="0"/>
              </a:spcBef>
              <a:spcAft>
                <a:spcPct val="0"/>
              </a:spcAft>
              <a:defRPr sz="3900" b="1">
                <a:solidFill>
                  <a:srgbClr val="000066"/>
                </a:solidFill>
                <a:latin typeface="Arial" charset="0"/>
                <a:cs typeface="Arial" charset="0"/>
              </a:defRPr>
            </a:lvl7pPr>
            <a:lvl8pPr marL="3429000" indent="-228600" rtl="1" eaLnBrk="0" fontAlgn="base" hangingPunct="0">
              <a:spcBef>
                <a:spcPct val="0"/>
              </a:spcBef>
              <a:spcAft>
                <a:spcPct val="0"/>
              </a:spcAft>
              <a:defRPr sz="3900" b="1">
                <a:solidFill>
                  <a:srgbClr val="000066"/>
                </a:solidFill>
                <a:latin typeface="Arial" charset="0"/>
                <a:cs typeface="Arial" charset="0"/>
              </a:defRPr>
            </a:lvl8pPr>
            <a:lvl9pPr marL="3886200" indent="-228600" rtl="1" eaLnBrk="0" fontAlgn="base" hangingPunct="0">
              <a:spcBef>
                <a:spcPct val="0"/>
              </a:spcBef>
              <a:spcAft>
                <a:spcPct val="0"/>
              </a:spcAft>
              <a:defRPr sz="3900" b="1">
                <a:solidFill>
                  <a:srgbClr val="000066"/>
                </a:solidFill>
                <a:latin typeface="Arial" charset="0"/>
                <a:cs typeface="Arial" charset="0"/>
              </a:defRPr>
            </a:lvl9pPr>
          </a:lstStyle>
          <a:p>
            <a:pPr eaLnBrk="1" hangingPunct="1"/>
            <a:fld id="{AAAF0FCD-FDFA-43DD-BF62-B24A79DF28EC}" type="datetime3">
              <a:rPr lang="en-GB" sz="1200" b="0" smtClean="0">
                <a:solidFill>
                  <a:schemeClr val="tx1"/>
                </a:solidFill>
              </a:rPr>
              <a:pPr eaLnBrk="1" hangingPunct="1"/>
              <a:t>31 March, 2018</a:t>
            </a:fld>
            <a:endParaRPr lang="en-GB" sz="1200" b="0" smtClean="0">
              <a:solidFill>
                <a:schemeClr val="tx1"/>
              </a:solidFill>
            </a:endParaRPr>
          </a:p>
        </p:txBody>
      </p:sp>
      <p:sp>
        <p:nvSpPr>
          <p:cNvPr id="29702" name="Espace réservé du numéro de diapositive 5"/>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900" b="1">
                <a:solidFill>
                  <a:srgbClr val="000066"/>
                </a:solidFill>
                <a:latin typeface="Arial" charset="0"/>
                <a:cs typeface="Arial" charset="0"/>
              </a:defRPr>
            </a:lvl1pPr>
            <a:lvl2pPr marL="742950" indent="-285750" eaLnBrk="0" hangingPunct="0">
              <a:defRPr sz="3900" b="1">
                <a:solidFill>
                  <a:srgbClr val="000066"/>
                </a:solidFill>
                <a:latin typeface="Arial" charset="0"/>
                <a:cs typeface="Arial" charset="0"/>
              </a:defRPr>
            </a:lvl2pPr>
            <a:lvl3pPr marL="1143000" indent="-228600" eaLnBrk="0" hangingPunct="0">
              <a:defRPr sz="3900" b="1">
                <a:solidFill>
                  <a:srgbClr val="000066"/>
                </a:solidFill>
                <a:latin typeface="Arial" charset="0"/>
                <a:cs typeface="Arial" charset="0"/>
              </a:defRPr>
            </a:lvl3pPr>
            <a:lvl4pPr marL="1600200" indent="-228600" eaLnBrk="0" hangingPunct="0">
              <a:defRPr sz="3900" b="1">
                <a:solidFill>
                  <a:srgbClr val="000066"/>
                </a:solidFill>
                <a:latin typeface="Arial" charset="0"/>
                <a:cs typeface="Arial" charset="0"/>
              </a:defRPr>
            </a:lvl4pPr>
            <a:lvl5pPr marL="2057400" indent="-228600" eaLnBrk="0" hangingPunct="0">
              <a:defRPr sz="3900" b="1">
                <a:solidFill>
                  <a:srgbClr val="000066"/>
                </a:solidFill>
                <a:latin typeface="Arial" charset="0"/>
                <a:cs typeface="Arial" charset="0"/>
              </a:defRPr>
            </a:lvl5pPr>
            <a:lvl6pPr marL="2514600" indent="-228600" rtl="1" eaLnBrk="0" fontAlgn="base" hangingPunct="0">
              <a:spcBef>
                <a:spcPct val="0"/>
              </a:spcBef>
              <a:spcAft>
                <a:spcPct val="0"/>
              </a:spcAft>
              <a:defRPr sz="3900" b="1">
                <a:solidFill>
                  <a:srgbClr val="000066"/>
                </a:solidFill>
                <a:latin typeface="Arial" charset="0"/>
                <a:cs typeface="Arial" charset="0"/>
              </a:defRPr>
            </a:lvl6pPr>
            <a:lvl7pPr marL="2971800" indent="-228600" rtl="1" eaLnBrk="0" fontAlgn="base" hangingPunct="0">
              <a:spcBef>
                <a:spcPct val="0"/>
              </a:spcBef>
              <a:spcAft>
                <a:spcPct val="0"/>
              </a:spcAft>
              <a:defRPr sz="3900" b="1">
                <a:solidFill>
                  <a:srgbClr val="000066"/>
                </a:solidFill>
                <a:latin typeface="Arial" charset="0"/>
                <a:cs typeface="Arial" charset="0"/>
              </a:defRPr>
            </a:lvl7pPr>
            <a:lvl8pPr marL="3429000" indent="-228600" rtl="1" eaLnBrk="0" fontAlgn="base" hangingPunct="0">
              <a:spcBef>
                <a:spcPct val="0"/>
              </a:spcBef>
              <a:spcAft>
                <a:spcPct val="0"/>
              </a:spcAft>
              <a:defRPr sz="3900" b="1">
                <a:solidFill>
                  <a:srgbClr val="000066"/>
                </a:solidFill>
                <a:latin typeface="Arial" charset="0"/>
                <a:cs typeface="Arial" charset="0"/>
              </a:defRPr>
            </a:lvl8pPr>
            <a:lvl9pPr marL="3886200" indent="-228600" rtl="1" eaLnBrk="0" fontAlgn="base" hangingPunct="0">
              <a:spcBef>
                <a:spcPct val="0"/>
              </a:spcBef>
              <a:spcAft>
                <a:spcPct val="0"/>
              </a:spcAft>
              <a:defRPr sz="3900" b="1">
                <a:solidFill>
                  <a:srgbClr val="000066"/>
                </a:solidFill>
                <a:latin typeface="Arial" charset="0"/>
                <a:cs typeface="Arial" charset="0"/>
              </a:defRPr>
            </a:lvl9pPr>
          </a:lstStyle>
          <a:p>
            <a:pPr eaLnBrk="1" hangingPunct="1"/>
            <a:fld id="{E749D2C4-5BC9-422E-A45B-3CC90FBC89A9}" type="slidenum">
              <a:rPr lang="en-GB" sz="1200" b="0" smtClean="0">
                <a:solidFill>
                  <a:schemeClr val="tx1"/>
                </a:solidFill>
              </a:rPr>
              <a:pPr eaLnBrk="1" hangingPunct="1"/>
              <a:t>13</a:t>
            </a:fld>
            <a:endParaRPr lang="en-GB" sz="1200" b="0" smtClean="0">
              <a:solidFill>
                <a:schemeClr val="tx1"/>
              </a:solidFill>
            </a:endParaRPr>
          </a:p>
        </p:txBody>
      </p:sp>
    </p:spTree>
    <p:extLst>
      <p:ext uri="{BB962C8B-B14F-4D97-AF65-F5344CB8AC3E}">
        <p14:creationId xmlns:p14="http://schemas.microsoft.com/office/powerpoint/2010/main" val="3341392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ED0E7F2D-67C8-47A7-9540-EE3FE28B6022}" type="datetimeFigureOut">
              <a:rPr lang="fr-FR" smtClean="0"/>
              <a:t>31/03/2018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C3B0067-397D-4FC2-B4D4-B74059B224D0}" type="slidenum">
              <a:rPr lang="fr-FR" smtClean="0"/>
              <a:t>‹#›</a:t>
            </a:fld>
            <a:endParaRPr lang="fr-FR"/>
          </a:p>
        </p:txBody>
      </p:sp>
    </p:spTree>
    <p:extLst>
      <p:ext uri="{BB962C8B-B14F-4D97-AF65-F5344CB8AC3E}">
        <p14:creationId xmlns:p14="http://schemas.microsoft.com/office/powerpoint/2010/main" val="332601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D0E7F2D-67C8-47A7-9540-EE3FE28B6022}" type="datetimeFigureOut">
              <a:rPr lang="fr-FR" smtClean="0"/>
              <a:t>31/03/2018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C3B0067-397D-4FC2-B4D4-B74059B224D0}" type="slidenum">
              <a:rPr lang="fr-FR" smtClean="0"/>
              <a:t>‹#›</a:t>
            </a:fld>
            <a:endParaRPr lang="fr-FR"/>
          </a:p>
        </p:txBody>
      </p:sp>
    </p:spTree>
    <p:extLst>
      <p:ext uri="{BB962C8B-B14F-4D97-AF65-F5344CB8AC3E}">
        <p14:creationId xmlns:p14="http://schemas.microsoft.com/office/powerpoint/2010/main" val="3239356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ED0E7F2D-67C8-47A7-9540-EE3FE28B6022}" type="datetimeFigureOut">
              <a:rPr lang="fr-FR" smtClean="0"/>
              <a:t>31/03/2018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C3B0067-397D-4FC2-B4D4-B74059B224D0}" type="slidenum">
              <a:rPr lang="fr-FR" smtClean="0"/>
              <a:t>‹#›</a:t>
            </a:fld>
            <a:endParaRPr lang="fr-FR"/>
          </a:p>
        </p:txBody>
      </p:sp>
    </p:spTree>
    <p:extLst>
      <p:ext uri="{BB962C8B-B14F-4D97-AF65-F5344CB8AC3E}">
        <p14:creationId xmlns:p14="http://schemas.microsoft.com/office/powerpoint/2010/main" val="851283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D0E7F2D-67C8-47A7-9540-EE3FE28B6022}" type="datetimeFigureOut">
              <a:rPr lang="fr-FR" smtClean="0"/>
              <a:t>31/03/2018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C3B0067-397D-4FC2-B4D4-B74059B224D0}" type="slidenum">
              <a:rPr lang="fr-FR" smtClean="0"/>
              <a:t>‹#›</a:t>
            </a:fld>
            <a:endParaRPr lang="fr-FR"/>
          </a:p>
        </p:txBody>
      </p:sp>
    </p:spTree>
    <p:extLst>
      <p:ext uri="{BB962C8B-B14F-4D97-AF65-F5344CB8AC3E}">
        <p14:creationId xmlns:p14="http://schemas.microsoft.com/office/powerpoint/2010/main" val="4139167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D0E7F2D-67C8-47A7-9540-EE3FE28B6022}" type="datetimeFigureOut">
              <a:rPr lang="fr-FR" smtClean="0"/>
              <a:t>31/03/2018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C3B0067-397D-4FC2-B4D4-B74059B224D0}" type="slidenum">
              <a:rPr lang="fr-FR" smtClean="0"/>
              <a:t>‹#›</a:t>
            </a:fld>
            <a:endParaRPr lang="fr-FR"/>
          </a:p>
        </p:txBody>
      </p:sp>
    </p:spTree>
    <p:extLst>
      <p:ext uri="{BB962C8B-B14F-4D97-AF65-F5344CB8AC3E}">
        <p14:creationId xmlns:p14="http://schemas.microsoft.com/office/powerpoint/2010/main" val="18771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ED0E7F2D-67C8-47A7-9540-EE3FE28B6022}" type="datetimeFigureOut">
              <a:rPr lang="fr-FR" smtClean="0"/>
              <a:t>31/03/2018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C3B0067-397D-4FC2-B4D4-B74059B224D0}" type="slidenum">
              <a:rPr lang="fr-FR" smtClean="0"/>
              <a:t>‹#›</a:t>
            </a:fld>
            <a:endParaRPr lang="fr-FR"/>
          </a:p>
        </p:txBody>
      </p:sp>
    </p:spTree>
    <p:extLst>
      <p:ext uri="{BB962C8B-B14F-4D97-AF65-F5344CB8AC3E}">
        <p14:creationId xmlns:p14="http://schemas.microsoft.com/office/powerpoint/2010/main" val="4117763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D0E7F2D-67C8-47A7-9540-EE3FE28B6022}" type="datetimeFigureOut">
              <a:rPr lang="fr-FR" smtClean="0"/>
              <a:t>31/03/2018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C3B0067-397D-4FC2-B4D4-B74059B224D0}" type="slidenum">
              <a:rPr lang="fr-FR" smtClean="0"/>
              <a:t>‹#›</a:t>
            </a:fld>
            <a:endParaRPr lang="fr-FR"/>
          </a:p>
        </p:txBody>
      </p:sp>
    </p:spTree>
    <p:extLst>
      <p:ext uri="{BB962C8B-B14F-4D97-AF65-F5344CB8AC3E}">
        <p14:creationId xmlns:p14="http://schemas.microsoft.com/office/powerpoint/2010/main" val="1680579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D0E7F2D-67C8-47A7-9540-EE3FE28B6022}" type="datetimeFigureOut">
              <a:rPr lang="fr-FR" smtClean="0"/>
              <a:t>31/03/2018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C3B0067-397D-4FC2-B4D4-B74059B224D0}" type="slidenum">
              <a:rPr lang="fr-FR" smtClean="0"/>
              <a:t>‹#›</a:t>
            </a:fld>
            <a:endParaRPr lang="fr-FR"/>
          </a:p>
        </p:txBody>
      </p:sp>
    </p:spTree>
    <p:extLst>
      <p:ext uri="{BB962C8B-B14F-4D97-AF65-F5344CB8AC3E}">
        <p14:creationId xmlns:p14="http://schemas.microsoft.com/office/powerpoint/2010/main" val="2834925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D0E7F2D-67C8-47A7-9540-EE3FE28B6022}" type="datetimeFigureOut">
              <a:rPr lang="fr-FR" smtClean="0"/>
              <a:t>31/03/2018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C3B0067-397D-4FC2-B4D4-B74059B224D0}" type="slidenum">
              <a:rPr lang="fr-FR" smtClean="0"/>
              <a:t>‹#›</a:t>
            </a:fld>
            <a:endParaRPr lang="fr-FR"/>
          </a:p>
        </p:txBody>
      </p:sp>
    </p:spTree>
    <p:extLst>
      <p:ext uri="{BB962C8B-B14F-4D97-AF65-F5344CB8AC3E}">
        <p14:creationId xmlns:p14="http://schemas.microsoft.com/office/powerpoint/2010/main" val="2295643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D0E7F2D-67C8-47A7-9540-EE3FE28B6022}" type="datetimeFigureOut">
              <a:rPr lang="fr-FR" smtClean="0"/>
              <a:t>31/03/2018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C3B0067-397D-4FC2-B4D4-B74059B224D0}" type="slidenum">
              <a:rPr lang="fr-FR" smtClean="0"/>
              <a:t>‹#›</a:t>
            </a:fld>
            <a:endParaRPr lang="fr-FR"/>
          </a:p>
        </p:txBody>
      </p:sp>
    </p:spTree>
    <p:extLst>
      <p:ext uri="{BB962C8B-B14F-4D97-AF65-F5344CB8AC3E}">
        <p14:creationId xmlns:p14="http://schemas.microsoft.com/office/powerpoint/2010/main" val="3497440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D0E7F2D-67C8-47A7-9540-EE3FE28B6022}" type="datetimeFigureOut">
              <a:rPr lang="fr-FR" smtClean="0"/>
              <a:t>31/03/2018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C3B0067-397D-4FC2-B4D4-B74059B224D0}" type="slidenum">
              <a:rPr lang="fr-FR" smtClean="0"/>
              <a:t>‹#›</a:t>
            </a:fld>
            <a:endParaRPr lang="fr-FR"/>
          </a:p>
        </p:txBody>
      </p:sp>
    </p:spTree>
    <p:extLst>
      <p:ext uri="{BB962C8B-B14F-4D97-AF65-F5344CB8AC3E}">
        <p14:creationId xmlns:p14="http://schemas.microsoft.com/office/powerpoint/2010/main" val="265915374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0E7F2D-67C8-47A7-9540-EE3FE28B6022}" type="datetimeFigureOut">
              <a:rPr lang="fr-FR" smtClean="0"/>
              <a:t>31/03/2018</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3B0067-397D-4FC2-B4D4-B74059B224D0}" type="slidenum">
              <a:rPr lang="fr-FR" smtClean="0"/>
              <a:t>‹#›</a:t>
            </a:fld>
            <a:endParaRPr lang="fr-FR"/>
          </a:p>
        </p:txBody>
      </p:sp>
    </p:spTree>
    <p:extLst>
      <p:ext uri="{BB962C8B-B14F-4D97-AF65-F5344CB8AC3E}">
        <p14:creationId xmlns:p14="http://schemas.microsoft.com/office/powerpoint/2010/main" val="3471786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g"/><Relationship Id="rId5" Type="http://schemas.openxmlformats.org/officeDocument/2006/relationships/image" Target="../media/image4.jpg"/><Relationship Id="rId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jpg"/><Relationship Id="rId5"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g"/><Relationship Id="rId6" Type="http://schemas.openxmlformats.org/officeDocument/2006/relationships/image" Target="../media/image22.jpg"/><Relationship Id="rId7" Type="http://schemas.openxmlformats.org/officeDocument/2006/relationships/image" Target="../media/image23.png"/><Relationship Id="rId1" Type="http://schemas.openxmlformats.org/officeDocument/2006/relationships/slideLayout" Target="../slideLayouts/slideLayout4.xml"/><Relationship Id="rId2"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5.gif"/><Relationship Id="rId4" Type="http://schemas.openxmlformats.org/officeDocument/2006/relationships/image" Target="../media/image26.jpg"/><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7.jpeg"/></Relationships>
</file>

<file path=ppt/slides/_rels/slide11.xml.rels><?xml version="1.0" encoding="UTF-8" standalone="yes"?>
<Relationships xmlns="http://schemas.openxmlformats.org/package/2006/relationships"><Relationship Id="rId11" Type="http://schemas.openxmlformats.org/officeDocument/2006/relationships/hyperlink" Target="https://www.google.sn/url?sa=i&amp;rct=j&amp;q=&amp;esrc=s&amp;source=images&amp;cd=&amp;ved=2ahUKEwi64PfEhfzZAhWJ66QKHQ5ZD84QjRx6BAgAEAU&amp;url=https://www.pinterest.com/pin/518406607088544268/&amp;psig=AOvVaw278erJLJzmn5Lcr3wR7uph&amp;ust=1521674529848470" TargetMode="External"/><Relationship Id="rId12" Type="http://schemas.openxmlformats.org/officeDocument/2006/relationships/image" Target="../media/image36.png"/><Relationship Id="rId13" Type="http://schemas.openxmlformats.org/officeDocument/2006/relationships/hyperlink" Target="http://www.google.sn/url?sa=i&amp;rct=j&amp;q=&amp;esrc=s&amp;source=images&amp;cd=&amp;ved=&amp;url=http://bestanime.me/les-armoiries-du-mali/les-armoiries-du-mali-adorable-926/&amp;psig=AOvVaw1yu9lQUcWQ_jta_EWzfEB4&amp;ust=1521674667856339" TargetMode="External"/><Relationship Id="rId14" Type="http://schemas.openxmlformats.org/officeDocument/2006/relationships/hyperlink" Target="http://www.google.sn/url?sa=i&amp;rct=j&amp;q=&amp;esrc=s&amp;source=images&amp;cd=&amp;cad=rja&amp;uact=8&amp;ved=2ahUKEwiO2L-ihvzZAhWHGuwKHZvaAuUQjRx6BAgAEAU&amp;url=http://www.google.sn/url?sa=i&amp;rct=j&amp;q=&amp;esrc=s&amp;source=images&amp;cd=&amp;ved=&amp;url=http://bestanime.me/les-armoiries-du-mali/les-armoiries-du-mali-adorable-926/&amp;psig=AOvVaw1yu9lQUcWQ_jta_EWzfEB4&amp;ust=1521674667856339&amp;psig=AOvVaw1yu9lQUcWQ_jta_EWzfEB4&amp;ust=1521674667856339" TargetMode="External"/><Relationship Id="rId15"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image" Target="../media/image28.emf"/><Relationship Id="rId3" Type="http://schemas.openxmlformats.org/officeDocument/2006/relationships/image" Target="../media/image29.emf"/><Relationship Id="rId4" Type="http://schemas.openxmlformats.org/officeDocument/2006/relationships/image" Target="../media/image30.emf"/><Relationship Id="rId5" Type="http://schemas.openxmlformats.org/officeDocument/2006/relationships/image" Target="../media/image31.emf"/><Relationship Id="rId6" Type="http://schemas.openxmlformats.org/officeDocument/2006/relationships/image" Target="../media/image32.png"/><Relationship Id="rId7" Type="http://schemas.openxmlformats.org/officeDocument/2006/relationships/image" Target="../media/image33.emf"/><Relationship Id="rId8" Type="http://schemas.openxmlformats.org/officeDocument/2006/relationships/hyperlink" Target="http://www.google.sn/url?sa=i&amp;rct=j&amp;q=&amp;esrc=s&amp;source=images&amp;cd=&amp;cad=rja&amp;uact=8&amp;ved=2ahUKEwjQiZzk_fvZAhXN-6QKHQL_C-gQjRx6BAgAEAU&amp;url=http://www.diakadi.com/afriquedelouest/pays/senegal/infos/symbnat.htm&amp;psig=AOvVaw0erlegFhT-UGJ_LKz4NIa6&amp;ust=1521672393677741" TargetMode="External"/><Relationship Id="rId9" Type="http://schemas.openxmlformats.org/officeDocument/2006/relationships/image" Target="../media/image34.jpg"/><Relationship Id="rId10" Type="http://schemas.openxmlformats.org/officeDocument/2006/relationships/image" Target="../media/image3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9.jpg"/></Relationships>
</file>

<file path=ppt/slides/_rels/slide14.xml.rels><?xml version="1.0" encoding="UTF-8" standalone="yes"?>
<Relationships xmlns="http://schemas.openxmlformats.org/package/2006/relationships"><Relationship Id="rId3" Type="http://schemas.openxmlformats.org/officeDocument/2006/relationships/image" Target="../media/image41.jpg"/><Relationship Id="rId4" Type="http://schemas.openxmlformats.org/officeDocument/2006/relationships/image" Target="../media/image42.jpg"/><Relationship Id="rId5" Type="http://schemas.openxmlformats.org/officeDocument/2006/relationships/image" Target="../media/image43.jpg"/><Relationship Id="rId6" Type="http://schemas.openxmlformats.org/officeDocument/2006/relationships/image" Target="../media/image44.jpg"/><Relationship Id="rId7" Type="http://schemas.openxmlformats.org/officeDocument/2006/relationships/image" Target="../media/image45.jpg"/><Relationship Id="rId8" Type="http://schemas.openxmlformats.org/officeDocument/2006/relationships/image" Target="../media/image46.jpg"/><Relationship Id="rId9" Type="http://schemas.openxmlformats.org/officeDocument/2006/relationships/image" Target="../media/image47.jpg"/><Relationship Id="rId10"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40.jp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image" Target="../media/image4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g"/><Relationship Id="rId3" Type="http://schemas.openxmlformats.org/officeDocument/2006/relationships/image" Target="../media/image52.jpg"/></Relationships>
</file>

<file path=ppt/slides/_rels/slide17.xml.rels><?xml version="1.0" encoding="UTF-8" standalone="yes"?>
<Relationships xmlns="http://schemas.openxmlformats.org/package/2006/relationships"><Relationship Id="rId3" Type="http://schemas.openxmlformats.org/officeDocument/2006/relationships/image" Target="../media/image43.jpg"/><Relationship Id="rId4"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image" Target="../media/image5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 Id="rId3" Type="http://schemas.openxmlformats.org/officeDocument/2006/relationships/image" Target="../media/image5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eg"/><Relationship Id="rId3"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1572711"/>
          </a:xfrm>
        </p:spPr>
        <p:txBody>
          <a:bodyPr>
            <a:normAutofit fontScale="90000"/>
          </a:bodyPr>
          <a:lstStyle/>
          <a:p>
            <a:r>
              <a:rPr lang="fr-FR" sz="4000" b="1" dirty="0" smtClean="0">
                <a:latin typeface="+mn-lt"/>
              </a:rPr>
              <a:t/>
            </a:r>
            <a:br>
              <a:rPr lang="fr-FR" sz="4000" b="1" dirty="0" smtClean="0">
                <a:latin typeface="+mn-lt"/>
              </a:rPr>
            </a:br>
            <a:r>
              <a:rPr lang="fr-FR" sz="4000" b="1" dirty="0" smtClean="0">
                <a:latin typeface="+mn-lt"/>
              </a:rPr>
              <a:t>     Couverture sanitaire universelle: quelques exemples et les leçons à en tirer</a:t>
            </a:r>
            <a:endParaRPr lang="fr-FR" sz="4000" b="1" dirty="0">
              <a:latin typeface="+mn-lt"/>
            </a:endParaRPr>
          </a:p>
        </p:txBody>
      </p:sp>
      <p:sp>
        <p:nvSpPr>
          <p:cNvPr id="3" name="Sous-titre 2"/>
          <p:cNvSpPr>
            <a:spLocks noGrp="1"/>
          </p:cNvSpPr>
          <p:nvPr>
            <p:ph type="subTitle" idx="1"/>
          </p:nvPr>
        </p:nvSpPr>
        <p:spPr>
          <a:xfrm>
            <a:off x="1493520" y="3642012"/>
            <a:ext cx="9144000" cy="1655762"/>
          </a:xfrm>
        </p:spPr>
        <p:txBody>
          <a:bodyPr/>
          <a:lstStyle/>
          <a:p>
            <a:r>
              <a:rPr lang="fr-FR" dirty="0" smtClean="0"/>
              <a:t>Contribution au Panel</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92" y="5305778"/>
            <a:ext cx="2381250" cy="1552222"/>
          </a:xfrm>
          <a:prstGeom prst="rect">
            <a:avLst/>
          </a:prstGeom>
        </p:spPr>
      </p:pic>
      <p:pic>
        <p:nvPicPr>
          <p:cNvPr id="5"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83040" y="5317977"/>
            <a:ext cx="3108960" cy="1540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773"/>
            <a:ext cx="2310063" cy="1664648"/>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2652" y="16628"/>
            <a:ext cx="2799347" cy="1667794"/>
          </a:xfrm>
          <a:prstGeom prst="rect">
            <a:avLst/>
          </a:prstGeom>
        </p:spPr>
      </p:pic>
      <p:sp>
        <p:nvSpPr>
          <p:cNvPr id="8" name="Sous-titre 2"/>
          <p:cNvSpPr txBox="1">
            <a:spLocks/>
          </p:cNvSpPr>
          <p:nvPr/>
        </p:nvSpPr>
        <p:spPr>
          <a:xfrm>
            <a:off x="1523999" y="5305778"/>
            <a:ext cx="9358489" cy="7676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pPr>
            <a:endParaRPr lang="fr-FR" sz="1400" b="1" dirty="0" smtClean="0"/>
          </a:p>
          <a:p>
            <a:pPr>
              <a:spcBef>
                <a:spcPts val="0"/>
              </a:spcBef>
            </a:pPr>
            <a:endParaRPr lang="fr-FR" sz="1400" b="1" dirty="0"/>
          </a:p>
          <a:p>
            <a:pPr>
              <a:spcBef>
                <a:spcPts val="0"/>
              </a:spcBef>
            </a:pPr>
            <a:endParaRPr lang="fr-FR" sz="1400" b="1" dirty="0" smtClean="0"/>
          </a:p>
          <a:p>
            <a:pPr>
              <a:spcBef>
                <a:spcPts val="0"/>
              </a:spcBef>
            </a:pPr>
            <a:endParaRPr lang="fr-FR" sz="1400" b="1" dirty="0"/>
          </a:p>
          <a:p>
            <a:pPr>
              <a:spcBef>
                <a:spcPts val="0"/>
              </a:spcBef>
            </a:pPr>
            <a:r>
              <a:rPr lang="fr-FR" sz="1400" b="1" dirty="0" smtClean="0"/>
              <a:t>Dr </a:t>
            </a:r>
            <a:r>
              <a:rPr lang="fr-FR" sz="1400" b="1" dirty="0" err="1" smtClean="0"/>
              <a:t>Farba</a:t>
            </a:r>
            <a:r>
              <a:rPr lang="fr-FR" sz="1400" b="1" dirty="0" smtClean="0"/>
              <a:t> Lamine </a:t>
            </a:r>
            <a:r>
              <a:rPr lang="fr-FR" sz="1400" b="1" dirty="0" err="1" smtClean="0"/>
              <a:t>Sall</a:t>
            </a:r>
            <a:r>
              <a:rPr lang="fr-FR" sz="1400" b="1" dirty="0" smtClean="0"/>
              <a:t>, </a:t>
            </a:r>
          </a:p>
          <a:p>
            <a:pPr>
              <a:spcBef>
                <a:spcPts val="0"/>
              </a:spcBef>
            </a:pPr>
            <a:r>
              <a:rPr lang="fr-FR" sz="1400" b="1" dirty="0" smtClean="0"/>
              <a:t>Economiste de </a:t>
            </a:r>
            <a:r>
              <a:rPr lang="fr-FR" sz="1400" b="1" smtClean="0"/>
              <a:t>la </a:t>
            </a:r>
            <a:r>
              <a:rPr lang="fr-FR" sz="1400" b="1" smtClean="0"/>
              <a:t>santé</a:t>
            </a:r>
            <a:endParaRPr lang="fr-FR" sz="1400" b="1" dirty="0" smtClean="0"/>
          </a:p>
        </p:txBody>
      </p:sp>
      <p:pic>
        <p:nvPicPr>
          <p:cNvPr id="9"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78452" y="0"/>
            <a:ext cx="2574759" cy="1684421"/>
          </a:xfrm>
          <a:prstGeom prst="rect">
            <a:avLst/>
          </a:prstGeom>
        </p:spPr>
      </p:pic>
    </p:spTree>
    <p:extLst>
      <p:ext uri="{BB962C8B-B14F-4D97-AF65-F5344CB8AC3E}">
        <p14:creationId xmlns:p14="http://schemas.microsoft.com/office/powerpoint/2010/main" val="3634776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600" b="1" dirty="0" smtClean="0">
                <a:latin typeface="+mn-lt"/>
              </a:rPr>
              <a:t>Dans quel contexte </a:t>
            </a:r>
            <a:r>
              <a:rPr lang="fr-FR" sz="1600" dirty="0" smtClean="0"/>
              <a:t>(1)</a:t>
            </a:r>
            <a:endParaRPr lang="fr-FR" sz="1600" dirty="0"/>
          </a:p>
        </p:txBody>
      </p:sp>
      <p:sp>
        <p:nvSpPr>
          <p:cNvPr id="3" name="Espace réservé du contenu 2"/>
          <p:cNvSpPr>
            <a:spLocks noGrp="1"/>
          </p:cNvSpPr>
          <p:nvPr>
            <p:ph idx="1"/>
          </p:nvPr>
        </p:nvSpPr>
        <p:spPr/>
        <p:txBody>
          <a:bodyPr>
            <a:normAutofit/>
          </a:bodyPr>
          <a:lstStyle/>
          <a:p>
            <a:r>
              <a:rPr lang="fr-FR" dirty="0" smtClean="0"/>
              <a:t>Rareté des ressources</a:t>
            </a:r>
          </a:p>
          <a:p>
            <a:r>
              <a:rPr lang="fr-FR" dirty="0" smtClean="0"/>
              <a:t>Faible efficience, coût élevé du fonctionnement des différents niveaux de la pyramide sanitaire, environ 40% de gaspillage de ressources</a:t>
            </a:r>
          </a:p>
          <a:p>
            <a:r>
              <a:rPr lang="fr-FR" dirty="0" smtClean="0"/>
              <a:t>Forte concurrence dans la mobilisation des ressources à tous les niveaux</a:t>
            </a:r>
          </a:p>
          <a:p>
            <a:r>
              <a:rPr lang="fr-FR" dirty="0" smtClean="0"/>
              <a:t>Recherche d’efficience: besoin de faire des résultats, exigence des populations rurales</a:t>
            </a:r>
          </a:p>
          <a:p>
            <a:r>
              <a:rPr lang="fr-FR" dirty="0" smtClean="0"/>
              <a:t>Réduire les inégalités d’accès aux soins</a:t>
            </a:r>
          </a:p>
          <a:p>
            <a:r>
              <a:rPr lang="fr-FR" dirty="0" smtClean="0"/>
              <a:t>Nécessité d’atteindre les destinataires des services</a:t>
            </a: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8977" y="0"/>
            <a:ext cx="4143023" cy="1825626"/>
          </a:xfrm>
          <a:prstGeom prst="rect">
            <a:avLst/>
          </a:prstGeom>
        </p:spPr>
      </p:pic>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0526" y="4865520"/>
            <a:ext cx="2561474" cy="1992480"/>
          </a:xfrm>
          <a:prstGeom prst="rect">
            <a:avLst/>
          </a:prstGeom>
        </p:spPr>
      </p:pic>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48976" y="0"/>
            <a:ext cx="4143023" cy="2099009"/>
          </a:xfrm>
          <a:prstGeom prst="rect">
            <a:avLst/>
          </a:prstGeom>
        </p:spPr>
      </p:pic>
    </p:spTree>
    <p:extLst>
      <p:ext uri="{BB962C8B-B14F-4D97-AF65-F5344CB8AC3E}">
        <p14:creationId xmlns:p14="http://schemas.microsoft.com/office/powerpoint/2010/main" val="24221016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30904" y="365125"/>
            <a:ext cx="8722895" cy="1325563"/>
          </a:xfrm>
        </p:spPr>
        <p:txBody>
          <a:bodyPr/>
          <a:lstStyle/>
          <a:p>
            <a:r>
              <a:rPr lang="fr-FR" sz="3600" b="1" dirty="0">
                <a:latin typeface="+mn-lt"/>
              </a:rPr>
              <a:t>Dans quel </a:t>
            </a:r>
            <a:r>
              <a:rPr lang="fr-FR" sz="3600" b="1" dirty="0" smtClean="0">
                <a:latin typeface="+mn-lt"/>
              </a:rPr>
              <a:t>contexte </a:t>
            </a:r>
            <a:r>
              <a:rPr lang="fr-FR" sz="2000" dirty="0" smtClean="0"/>
              <a:t>(2)</a:t>
            </a:r>
            <a:endParaRPr lang="fr-FR" sz="2000" dirty="0"/>
          </a:p>
        </p:txBody>
      </p:sp>
      <p:sp>
        <p:nvSpPr>
          <p:cNvPr id="3" name="Espace réservé du contenu 2"/>
          <p:cNvSpPr>
            <a:spLocks noGrp="1"/>
          </p:cNvSpPr>
          <p:nvPr>
            <p:ph idx="1"/>
          </p:nvPr>
        </p:nvSpPr>
        <p:spPr/>
        <p:txBody>
          <a:bodyPr>
            <a:normAutofit/>
          </a:bodyPr>
          <a:lstStyle/>
          <a:p>
            <a:r>
              <a:rPr lang="fr-FR" dirty="0" smtClean="0"/>
              <a:t>Importance de la population rurale et de ses difficultés d’accès aux soins </a:t>
            </a:r>
          </a:p>
          <a:p>
            <a:r>
              <a:rPr lang="fr-FR" dirty="0" smtClean="0"/>
              <a:t>Mauvais état des routes et enclavement de certaines zones</a:t>
            </a:r>
          </a:p>
          <a:p>
            <a:r>
              <a:rPr lang="fr-FR" dirty="0" smtClean="0"/>
              <a:t>Faible niveau d’alphabétisation et d’accès à l’information sanitaire, à la prévention et au dépistage</a:t>
            </a:r>
          </a:p>
          <a:p>
            <a:r>
              <a:rPr lang="fr-FR" dirty="0" smtClean="0"/>
              <a:t>Faible densité en RH  qualifiées en zone rurale</a:t>
            </a:r>
          </a:p>
          <a:p>
            <a:r>
              <a:rPr lang="fr-FR" dirty="0" smtClean="0"/>
              <a:t>Insuffisance des moyens de locomotion</a:t>
            </a:r>
          </a:p>
          <a:p>
            <a:r>
              <a:rPr lang="fr-FR" dirty="0" smtClean="0"/>
              <a:t>Responsabilisation des collectivités territoriales</a:t>
            </a:r>
          </a:p>
          <a:p>
            <a:r>
              <a:rPr lang="fr-FR" dirty="0" smtClean="0"/>
              <a:t>Exigences citoyennes et revendication de plus de démocratie sanitaire</a:t>
            </a: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4658" y="0"/>
            <a:ext cx="2797342" cy="1825625"/>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32"/>
            <a:ext cx="2632911" cy="1756027"/>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7700" y="3651250"/>
            <a:ext cx="3674300" cy="1947445"/>
          </a:xfrm>
          <a:prstGeom prst="rect">
            <a:avLst/>
          </a:prstGeom>
        </p:spPr>
      </p:pic>
      <p:pic>
        <p:nvPicPr>
          <p:cNvPr id="9"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723152" cy="1762459"/>
          </a:xfrm>
          <a:prstGeom prst="rect">
            <a:avLst/>
          </a:prstGeom>
        </p:spPr>
      </p:pic>
    </p:spTree>
    <p:extLst>
      <p:ext uri="{BB962C8B-B14F-4D97-AF65-F5344CB8AC3E}">
        <p14:creationId xmlns:p14="http://schemas.microsoft.com/office/powerpoint/2010/main" val="7480416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re 4"/>
          <p:cNvSpPr>
            <a:spLocks noGrp="1"/>
          </p:cNvSpPr>
          <p:nvPr>
            <p:ph type="title"/>
          </p:nvPr>
        </p:nvSpPr>
        <p:spPr/>
        <p:txBody>
          <a:bodyPr>
            <a:normAutofit/>
          </a:bodyPr>
          <a:lstStyle/>
          <a:p>
            <a:r>
              <a:rPr lang="fr-FR" altLang="fr-FR" sz="3600" b="1" dirty="0" smtClean="0">
                <a:latin typeface="+mn-lt"/>
              </a:rPr>
              <a:t>Ou en sommes nous en Côte </a:t>
            </a:r>
            <a:r>
              <a:rPr lang="fr-FR" altLang="fr-FR" sz="3600" b="1" dirty="0">
                <a:latin typeface="+mn-lt"/>
              </a:rPr>
              <a:t>d’Ivoire</a:t>
            </a:r>
          </a:p>
        </p:txBody>
      </p:sp>
      <p:sp>
        <p:nvSpPr>
          <p:cNvPr id="6" name="Espace réservé du contenu 5"/>
          <p:cNvSpPr>
            <a:spLocks noGrp="1"/>
          </p:cNvSpPr>
          <p:nvPr>
            <p:ph idx="1"/>
          </p:nvPr>
        </p:nvSpPr>
        <p:spPr>
          <a:xfrm>
            <a:off x="1731819" y="1599673"/>
            <a:ext cx="8728364" cy="4925722"/>
          </a:xfrm>
        </p:spPr>
        <p:txBody>
          <a:bodyPr>
            <a:normAutofit/>
          </a:bodyPr>
          <a:lstStyle/>
          <a:p>
            <a:pPr algn="just">
              <a:defRPr/>
            </a:pPr>
            <a:r>
              <a:rPr lang="fr-FR" sz="2449" dirty="0"/>
              <a:t>Difficulté d’accès aux soins pour une majorité de la population, soins couteux, voire non disponibles.</a:t>
            </a:r>
          </a:p>
          <a:p>
            <a:pPr algn="just">
              <a:defRPr/>
            </a:pPr>
            <a:r>
              <a:rPr lang="fr-FR" sz="2449" dirty="0"/>
              <a:t>Qualité non satisfaisante de l’offre de santé</a:t>
            </a:r>
          </a:p>
          <a:p>
            <a:pPr algn="just">
              <a:defRPr/>
            </a:pPr>
            <a:r>
              <a:rPr lang="fr-FR" sz="2449" dirty="0"/>
              <a:t>Faiblesse des mécanismes de protection des populations contre le risque maladie, assurance maladie encore peu développée.</a:t>
            </a:r>
          </a:p>
          <a:p>
            <a:pPr algn="just">
              <a:defRPr/>
            </a:pPr>
            <a:r>
              <a:rPr lang="fr-FR" sz="2449" dirty="0"/>
              <a:t>Système de santé peu performant.</a:t>
            </a:r>
          </a:p>
          <a:p>
            <a:pPr algn="just">
              <a:defRPr/>
            </a:pPr>
            <a:r>
              <a:rPr lang="fr-FR" sz="2449" dirty="0"/>
              <a:t>Les résultats enregistrés sont loin d’être satisfaisants : le taux de mortalité des enfants de moins de 5ans est de </a:t>
            </a:r>
            <a:r>
              <a:rPr lang="fr-FR" sz="2449" b="1" dirty="0"/>
              <a:t> 108 pour 1000 </a:t>
            </a:r>
            <a:r>
              <a:rPr lang="fr-FR" sz="2449" dirty="0"/>
              <a:t>et le ratio de mortalité maternelle de </a:t>
            </a:r>
            <a:r>
              <a:rPr lang="fr-FR" sz="2449" b="1" dirty="0"/>
              <a:t>614 pour 100 000 </a:t>
            </a:r>
            <a:r>
              <a:rPr lang="fr-FR" sz="2449" dirty="0"/>
              <a:t>naissances vivantes pour ne citer que ceux-là. </a:t>
            </a:r>
          </a:p>
          <a:p>
            <a:pPr>
              <a:defRPr/>
            </a:pPr>
            <a:endParaRPr lang="fr-FR" dirty="0"/>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42783" y="1"/>
            <a:ext cx="2904636" cy="1690688"/>
          </a:xfrm>
          <a:prstGeom prst="rect">
            <a:avLst/>
          </a:prstGeom>
        </p:spPr>
      </p:pic>
    </p:spTree>
    <p:extLst>
      <p:ext uri="{BB962C8B-B14F-4D97-AF65-F5344CB8AC3E}">
        <p14:creationId xmlns:p14="http://schemas.microsoft.com/office/powerpoint/2010/main" val="20781394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838200" y="365125"/>
            <a:ext cx="10515600" cy="797631"/>
          </a:xfrm>
        </p:spPr>
        <p:txBody>
          <a:bodyPr>
            <a:normAutofit/>
          </a:bodyPr>
          <a:lstStyle/>
          <a:p>
            <a:r>
              <a:rPr lang="fr-FR" sz="3600" b="1" dirty="0">
                <a:latin typeface="+mn-lt"/>
              </a:rPr>
              <a:t>Ou en sommes nous en Guinée?</a:t>
            </a:r>
            <a:br>
              <a:rPr lang="fr-FR" sz="3600" b="1" dirty="0">
                <a:latin typeface="+mn-lt"/>
              </a:rPr>
            </a:br>
            <a:r>
              <a:rPr lang="fr-FR" sz="1400" b="1" dirty="0"/>
              <a:t>Extrait Etats généraux de la santé, juin 2014</a:t>
            </a:r>
            <a:endParaRPr lang="fr-FR" b="1" dirty="0"/>
          </a:p>
        </p:txBody>
      </p:sp>
      <p:sp>
        <p:nvSpPr>
          <p:cNvPr id="6" name="Espace réservé du contenu 5"/>
          <p:cNvSpPr>
            <a:spLocks noGrp="1"/>
          </p:cNvSpPr>
          <p:nvPr>
            <p:ph idx="1"/>
          </p:nvPr>
        </p:nvSpPr>
        <p:spPr>
          <a:xfrm>
            <a:off x="838200" y="1162756"/>
            <a:ext cx="10258778" cy="5362588"/>
          </a:xfrm>
        </p:spPr>
        <p:txBody>
          <a:bodyPr>
            <a:normAutofit lnSpcReduction="10000"/>
          </a:bodyPr>
          <a:lstStyle/>
          <a:p>
            <a:pPr algn="just"/>
            <a:endParaRPr lang="fr-FR" sz="2400" dirty="0" smtClean="0"/>
          </a:p>
          <a:p>
            <a:pPr algn="just"/>
            <a:r>
              <a:rPr lang="fr-FR" sz="2400" dirty="0" smtClean="0"/>
              <a:t>Difficulté </a:t>
            </a:r>
            <a:r>
              <a:rPr lang="fr-FR" sz="2400" dirty="0"/>
              <a:t>d’accès aux soins pour la quasi-totalité de la population, soins couteux, voire non disponibles.</a:t>
            </a:r>
          </a:p>
          <a:p>
            <a:pPr algn="just"/>
            <a:r>
              <a:rPr lang="fr-FR" sz="2400" dirty="0"/>
              <a:t>Qualité non satisfaisante de l’offre de santé</a:t>
            </a:r>
          </a:p>
          <a:p>
            <a:pPr algn="just"/>
            <a:r>
              <a:rPr lang="fr-FR" sz="2400" dirty="0"/>
              <a:t>Faiblesse des mécanismes de protection des populations contre le risque maladie, assurance maladie quasi nulle.</a:t>
            </a:r>
          </a:p>
          <a:p>
            <a:pPr algn="just"/>
            <a:r>
              <a:rPr lang="fr-FR" sz="2400" dirty="0"/>
              <a:t>Les populations, les pouvoirs publics, les professionnels de la santé et les partenaires au développement ne sont pas satisfaits du fonctionnement du système de santé.</a:t>
            </a:r>
          </a:p>
          <a:p>
            <a:pPr algn="just"/>
            <a:r>
              <a:rPr lang="fr-FR" sz="2400" dirty="0"/>
              <a:t>Les résultats enregistrés sont loin d’être satisfaisants : le taux de mortalité infantile est de 67 pour mille et le ratio de mortalité maternelle de 724 pour 100 000 naissances vivantes pour ne citer que ceux-là. </a:t>
            </a:r>
            <a:endParaRPr lang="fr-FR" sz="2400" dirty="0" smtClean="0"/>
          </a:p>
          <a:p>
            <a:pPr marL="0" indent="0" algn="just">
              <a:buNone/>
            </a:pPr>
            <a:endParaRPr lang="fr-FR" b="1" dirty="0" smtClean="0">
              <a:solidFill>
                <a:srgbClr val="FF0000"/>
              </a:solidFill>
            </a:endParaRPr>
          </a:p>
          <a:p>
            <a:pPr marL="0" indent="0" algn="just">
              <a:buNone/>
            </a:pPr>
            <a:r>
              <a:rPr lang="fr-FR" b="1" dirty="0" smtClean="0">
                <a:solidFill>
                  <a:srgbClr val="FF0000"/>
                </a:solidFill>
              </a:rPr>
              <a:t>Au </a:t>
            </a:r>
            <a:r>
              <a:rPr lang="fr-FR" b="1" dirty="0">
                <a:solidFill>
                  <a:srgbClr val="FF0000"/>
                </a:solidFill>
              </a:rPr>
              <a:t>même stade dans tous les pays </a:t>
            </a:r>
            <a:r>
              <a:rPr lang="fr-FR" b="1" dirty="0" smtClean="0">
                <a:solidFill>
                  <a:srgbClr val="FF0000"/>
                </a:solidFill>
              </a:rPr>
              <a:t>de la sous région</a:t>
            </a:r>
            <a:endParaRPr lang="fr-FR" b="1" dirty="0">
              <a:solidFill>
                <a:srgbClr val="FF0000"/>
              </a:solidFill>
            </a:endParaRPr>
          </a:p>
          <a:p>
            <a:pPr algn="just"/>
            <a:endParaRPr lang="fr-FR" b="1" dirty="0"/>
          </a:p>
          <a:p>
            <a:endParaRPr lang="fr-FR" dirty="0"/>
          </a:p>
        </p:txBody>
      </p:sp>
      <p:pic>
        <p:nvPicPr>
          <p:cNvPr id="4" name="Picture 2" descr="Résultat de recherche d'images pour &quot;santé&quot;"/>
          <p:cNvPicPr>
            <a:picLocks noChangeAspect="1" noChangeArrowheads="1"/>
          </p:cNvPicPr>
          <p:nvPr/>
        </p:nvPicPr>
        <p:blipFill>
          <a:blip r:embed="rId3"/>
          <a:srcRect/>
          <a:stretch>
            <a:fillRect/>
          </a:stretch>
        </p:blipFill>
        <p:spPr bwMode="auto">
          <a:xfrm>
            <a:off x="10019086" y="19120"/>
            <a:ext cx="2217082" cy="1143636"/>
          </a:xfrm>
          <a:prstGeom prst="rect">
            <a:avLst/>
          </a:prstGeom>
          <a:ln>
            <a:noFill/>
          </a:ln>
          <a:effectLst>
            <a:softEdge rad="112500"/>
          </a:effectLst>
        </p:spPr>
      </p:pic>
    </p:spTree>
    <p:extLst>
      <p:ext uri="{BB962C8B-B14F-4D97-AF65-F5344CB8AC3E}">
        <p14:creationId xmlns:p14="http://schemas.microsoft.com/office/powerpoint/2010/main" val="422189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p:cNvSpPr>
            <a:spLocks noGrp="1"/>
          </p:cNvSpPr>
          <p:nvPr>
            <p:ph type="title"/>
          </p:nvPr>
        </p:nvSpPr>
        <p:spPr>
          <a:xfrm>
            <a:off x="1819649" y="334045"/>
            <a:ext cx="8486469" cy="817834"/>
          </a:xfrm>
        </p:spPr>
        <p:txBody>
          <a:bodyPr>
            <a:normAutofit/>
          </a:bodyPr>
          <a:lstStyle/>
          <a:p>
            <a:pPr eaLnBrk="1" hangingPunct="1">
              <a:defRPr/>
            </a:pPr>
            <a:r>
              <a:rPr lang="fr-FR" sz="3600" b="1" dirty="0" smtClean="0">
                <a:effectLst>
                  <a:outerShdw blurRad="38100" dist="38100" dir="2700000" algn="tl">
                    <a:srgbClr val="000000">
                      <a:alpha val="43137"/>
                    </a:srgbClr>
                  </a:outerShdw>
                </a:effectLst>
                <a:latin typeface="+mn-lt"/>
              </a:rPr>
              <a:t>Conséquences:  40 </a:t>
            </a:r>
            <a:r>
              <a:rPr lang="fr-FR" sz="3600" b="1" dirty="0">
                <a:effectLst>
                  <a:outerShdw blurRad="38100" dist="38100" dir="2700000" algn="tl">
                    <a:srgbClr val="000000">
                      <a:alpha val="43137"/>
                    </a:srgbClr>
                  </a:outerShdw>
                </a:effectLst>
                <a:latin typeface="+mn-lt"/>
              </a:rPr>
              <a:t>ans après Alma </a:t>
            </a:r>
            <a:r>
              <a:rPr lang="fr-FR" sz="3600" b="1" dirty="0" smtClean="0">
                <a:effectLst>
                  <a:outerShdw blurRad="38100" dist="38100" dir="2700000" algn="tl">
                    <a:srgbClr val="000000">
                      <a:alpha val="43137"/>
                    </a:srgbClr>
                  </a:outerShdw>
                </a:effectLst>
                <a:latin typeface="+mn-lt"/>
              </a:rPr>
              <a:t>Ata…</a:t>
            </a:r>
            <a:endParaRPr lang="fr-FR" sz="3200" b="1" dirty="0">
              <a:effectLst>
                <a:outerShdw blurRad="38100" dist="38100" dir="2700000" algn="tl">
                  <a:srgbClr val="000000">
                    <a:alpha val="43137"/>
                  </a:srgbClr>
                </a:outerShdw>
              </a:effectLst>
              <a:latin typeface="+mn-lt"/>
            </a:endParaRPr>
          </a:p>
        </p:txBody>
      </p:sp>
      <p:sp>
        <p:nvSpPr>
          <p:cNvPr id="3" name="Espace réservé du contenu 2"/>
          <p:cNvSpPr>
            <a:spLocks noGrp="1"/>
          </p:cNvSpPr>
          <p:nvPr>
            <p:ph idx="1"/>
          </p:nvPr>
        </p:nvSpPr>
        <p:spPr>
          <a:xfrm>
            <a:off x="838200" y="1691640"/>
            <a:ext cx="10515600" cy="4834890"/>
          </a:xfrm>
        </p:spPr>
        <p:txBody>
          <a:bodyPr rtlCol="0">
            <a:normAutofit/>
          </a:bodyPr>
          <a:lstStyle/>
          <a:p>
            <a:pPr marL="354706" lvl="1" indent="-354706" algn="just">
              <a:lnSpc>
                <a:spcPct val="120000"/>
              </a:lnSpc>
              <a:defRPr/>
            </a:pPr>
            <a:r>
              <a:rPr lang="fr-FR" sz="2630" b="1" i="1" dirty="0">
                <a:solidFill>
                  <a:srgbClr val="FF0000"/>
                </a:solidFill>
                <a:effectLst>
                  <a:outerShdw blurRad="38100" dist="38100" dir="2700000" algn="tl">
                    <a:srgbClr val="000000">
                      <a:alpha val="43137"/>
                    </a:srgbClr>
                  </a:outerShdw>
                </a:effectLst>
                <a:latin typeface="Calibri" pitchFamily="34" charset="0"/>
              </a:rPr>
              <a:t>Des millions de personnes privées</a:t>
            </a:r>
            <a:r>
              <a:rPr lang="fr-FR" sz="2630" b="1" dirty="0">
                <a:solidFill>
                  <a:srgbClr val="FF0000"/>
                </a:solidFill>
                <a:effectLst>
                  <a:outerShdw blurRad="38100" dist="38100" dir="2700000" algn="tl">
                    <a:srgbClr val="000000">
                      <a:alpha val="43137"/>
                    </a:srgbClr>
                  </a:outerShdw>
                </a:effectLst>
                <a:latin typeface="Calibri" pitchFamily="34" charset="0"/>
              </a:rPr>
              <a:t> </a:t>
            </a:r>
            <a:r>
              <a:rPr lang="fr-FR" sz="2630" b="1" dirty="0">
                <a:latin typeface="Calibri" pitchFamily="34" charset="0"/>
              </a:rPr>
              <a:t>de services de santé nécessaires car pas disponibles, ou de faible qualité, ou trop coûteux</a:t>
            </a:r>
          </a:p>
          <a:p>
            <a:pPr marL="354706" lvl="1" indent="-354706" algn="just">
              <a:lnSpc>
                <a:spcPct val="120000"/>
              </a:lnSpc>
              <a:defRPr/>
            </a:pPr>
            <a:r>
              <a:rPr lang="fr-FR" sz="2630" b="1" i="1" dirty="0">
                <a:solidFill>
                  <a:srgbClr val="FF0000"/>
                </a:solidFill>
                <a:effectLst>
                  <a:outerShdw blurRad="38100" dist="38100" dir="2700000" algn="tl">
                    <a:srgbClr val="000000">
                      <a:alpha val="43137"/>
                    </a:srgbClr>
                  </a:outerShdw>
                </a:effectLst>
                <a:latin typeface="Calibri" pitchFamily="34" charset="0"/>
              </a:rPr>
              <a:t>Des millions de personnes souffrent</a:t>
            </a:r>
            <a:r>
              <a:rPr lang="fr-FR" sz="2630" b="1" dirty="0">
                <a:effectLst>
                  <a:outerShdw blurRad="38100" dist="38100" dir="2700000" algn="tl">
                    <a:srgbClr val="000000">
                      <a:alpha val="43137"/>
                    </a:srgbClr>
                  </a:outerShdw>
                </a:effectLst>
                <a:latin typeface="Calibri" pitchFamily="34" charset="0"/>
              </a:rPr>
              <a:t> </a:t>
            </a:r>
            <a:r>
              <a:rPr lang="fr-FR" sz="2630" b="1" i="1" dirty="0">
                <a:solidFill>
                  <a:srgbClr val="FF0000"/>
                </a:solidFill>
                <a:effectLst>
                  <a:outerShdw blurRad="38100" dist="38100" dir="2700000" algn="tl">
                    <a:srgbClr val="000000">
                      <a:alpha val="43137"/>
                    </a:srgbClr>
                  </a:outerShdw>
                </a:effectLst>
                <a:latin typeface="Calibri" pitchFamily="34" charset="0"/>
              </a:rPr>
              <a:t>de difficultés financières profondes</a:t>
            </a:r>
            <a:r>
              <a:rPr lang="fr-FR" sz="2630" b="1" dirty="0">
                <a:latin typeface="Calibri" pitchFamily="34" charset="0"/>
              </a:rPr>
              <a:t> car elles doivent payer pour les services de santé au moment où elles doivent en bénéficier</a:t>
            </a:r>
          </a:p>
          <a:p>
            <a:pPr marL="354706" lvl="1" indent="-354706" algn="just">
              <a:lnSpc>
                <a:spcPct val="120000"/>
              </a:lnSpc>
              <a:defRPr/>
            </a:pPr>
            <a:r>
              <a:rPr lang="fr-FR" sz="2630" b="1" dirty="0">
                <a:latin typeface="Calibri" pitchFamily="34" charset="0"/>
              </a:rPr>
              <a:t>Environ </a:t>
            </a:r>
            <a:r>
              <a:rPr lang="fr-FR" sz="2630" b="1" i="1" dirty="0">
                <a:solidFill>
                  <a:srgbClr val="FF0000"/>
                </a:solidFill>
                <a:effectLst>
                  <a:outerShdw blurRad="38100" dist="38100" dir="2700000" algn="tl">
                    <a:srgbClr val="000000">
                      <a:alpha val="43137"/>
                    </a:srgbClr>
                  </a:outerShdw>
                </a:effectLst>
                <a:latin typeface="Calibri" pitchFamily="34" charset="0"/>
              </a:rPr>
              <a:t>150 millions de </a:t>
            </a:r>
            <a:r>
              <a:rPr lang="fr-FR" sz="2630" b="1" dirty="0">
                <a:solidFill>
                  <a:srgbClr val="FF0000"/>
                </a:solidFill>
                <a:effectLst>
                  <a:outerShdw blurRad="38100" dist="38100" dir="2700000" algn="tl">
                    <a:srgbClr val="000000">
                      <a:alpha val="43137"/>
                    </a:srgbClr>
                  </a:outerShdw>
                </a:effectLst>
                <a:latin typeface="Calibri" pitchFamily="34" charset="0"/>
              </a:rPr>
              <a:t>personnes font face par an à des coûts de soins de santé catastrophiques</a:t>
            </a:r>
            <a:r>
              <a:rPr lang="fr-FR" sz="2630" b="1" dirty="0">
                <a:latin typeface="Calibri" pitchFamily="34" charset="0"/>
              </a:rPr>
              <a:t>: 100 millions de personnes jetées dans la pauvreté chaque année (OMS)</a:t>
            </a:r>
          </a:p>
          <a:p>
            <a:pPr marL="354706" lvl="1" indent="-354706" algn="just">
              <a:lnSpc>
                <a:spcPct val="150000"/>
              </a:lnSpc>
              <a:defRPr/>
            </a:pPr>
            <a:endParaRPr lang="fr-FR" sz="2630" b="1" dirty="0">
              <a:latin typeface="Calibri" pitchFamily="34" charset="0"/>
            </a:endParaRPr>
          </a:p>
          <a:p>
            <a:pPr marL="0" indent="0">
              <a:buNone/>
              <a:defRPr/>
            </a:pPr>
            <a:endParaRPr lang="fr-FR" dirty="0" smtClean="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625" y="0"/>
            <a:ext cx="2619375" cy="1743075"/>
          </a:xfrm>
          <a:prstGeom prst="rect">
            <a:avLst/>
          </a:prstGeom>
        </p:spPr>
      </p:pic>
    </p:spTree>
    <p:extLst>
      <p:ext uri="{BB962C8B-B14F-4D97-AF65-F5344CB8AC3E}">
        <p14:creationId xmlns:p14="http://schemas.microsoft.com/office/powerpoint/2010/main" val="4102206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a:xfrm>
            <a:off x="1253067" y="158384"/>
            <a:ext cx="10001954" cy="552902"/>
          </a:xfrm>
        </p:spPr>
        <p:txBody>
          <a:bodyPr>
            <a:noAutofit/>
          </a:bodyPr>
          <a:lstStyle/>
          <a:p>
            <a:r>
              <a:rPr lang="fr-FR" altLang="fr-FR" sz="3600" b="1" dirty="0" smtClean="0">
                <a:latin typeface="+mn-lt"/>
              </a:rPr>
              <a:t>Une volonté commune de changer cette situation</a:t>
            </a:r>
            <a:endParaRPr lang="fr-FR" altLang="fr-FR" sz="3600" b="1" dirty="0">
              <a:latin typeface="+mn-lt"/>
            </a:endParaRPr>
          </a:p>
        </p:txBody>
      </p:sp>
      <p:sp>
        <p:nvSpPr>
          <p:cNvPr id="12291" name="Espace réservé du contenu 2"/>
          <p:cNvSpPr>
            <a:spLocks noGrp="1"/>
          </p:cNvSpPr>
          <p:nvPr>
            <p:ph idx="1"/>
          </p:nvPr>
        </p:nvSpPr>
        <p:spPr>
          <a:xfrm>
            <a:off x="1404973" y="1399821"/>
            <a:ext cx="9386375" cy="5230683"/>
          </a:xfrm>
        </p:spPr>
        <p:txBody>
          <a:bodyPr/>
          <a:lstStyle/>
          <a:p>
            <a:pPr marL="0" indent="0">
              <a:buNone/>
            </a:pPr>
            <a:r>
              <a:rPr lang="fr-FR" altLang="fr-FR" sz="2177" b="1" dirty="0"/>
              <a:t>Une quasi-unanimité quant à la pertinence de la Protection sociale en Santé et l’urgence de sa mise en œuvre</a:t>
            </a:r>
          </a:p>
          <a:p>
            <a:r>
              <a:rPr lang="fr-FR" altLang="fr-FR" sz="2177" dirty="0"/>
              <a:t>Résolutions Assemblée mondiale de la santé 2005,  </a:t>
            </a:r>
          </a:p>
          <a:p>
            <a:r>
              <a:rPr lang="fr-FR" altLang="fr-FR" sz="2177" dirty="0" smtClean="0"/>
              <a:t>Des </a:t>
            </a:r>
            <a:r>
              <a:rPr lang="fr-FR" altLang="fr-FR" sz="2177" dirty="0"/>
              <a:t>rapports importants ont été publiés, notamment:</a:t>
            </a:r>
          </a:p>
          <a:p>
            <a:r>
              <a:rPr lang="fr-FR" altLang="fr-FR" sz="2177" dirty="0"/>
              <a:t>Rapport sur la santé dans le monde, OMS – 2010: « Le financement des systèmes de santé: le chemin vers une couverture universelle".</a:t>
            </a:r>
          </a:p>
          <a:p>
            <a:r>
              <a:rPr lang="fr-FR" altLang="fr-FR" sz="2177" dirty="0"/>
              <a:t>Déclaration de Tunis </a:t>
            </a:r>
            <a:r>
              <a:rPr lang="fr-FR" altLang="fr-FR" sz="2177" dirty="0" smtClean="0"/>
              <a:t>2012</a:t>
            </a:r>
          </a:p>
          <a:p>
            <a:r>
              <a:rPr lang="fr-FR" altLang="fr-FR" sz="2177" dirty="0"/>
              <a:t>Résolution  Assemblée Générale des Nations Unies (12/12/2012)</a:t>
            </a:r>
          </a:p>
          <a:p>
            <a:r>
              <a:rPr lang="fr-FR" altLang="fr-FR" sz="2177" dirty="0" smtClean="0"/>
              <a:t>ODD 2015-2030</a:t>
            </a:r>
            <a:endParaRPr lang="fr-FR" altLang="fr-FR" sz="2177"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0252" y="1719012"/>
            <a:ext cx="1400652" cy="1308861"/>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9250" y="5167312"/>
            <a:ext cx="2952750" cy="1690688"/>
          </a:xfrm>
          <a:prstGeom prst="rect">
            <a:avLst/>
          </a:prstGeom>
        </p:spPr>
      </p:pic>
    </p:spTree>
    <p:extLst>
      <p:ext uri="{BB962C8B-B14F-4D97-AF65-F5344CB8AC3E}">
        <p14:creationId xmlns:p14="http://schemas.microsoft.com/office/powerpoint/2010/main" val="30711029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1199" y="0"/>
            <a:ext cx="8643679" cy="849960"/>
          </a:xfrm>
        </p:spPr>
        <p:txBody>
          <a:bodyPr>
            <a:normAutofit fontScale="90000"/>
          </a:bodyPr>
          <a:lstStyle/>
          <a:p>
            <a:r>
              <a:rPr lang="fr-FR" sz="3600" b="1" dirty="0" smtClean="0">
                <a:latin typeface="+mn-lt"/>
              </a:rPr>
              <a:t>Les politiques le veulent</a:t>
            </a:r>
            <a:r>
              <a:rPr lang="fr-FR" sz="3200" b="1" dirty="0" smtClean="0"/>
              <a:t>:  </a:t>
            </a:r>
            <a:r>
              <a:rPr lang="fr-FR" sz="3600" b="1" dirty="0" smtClean="0">
                <a:solidFill>
                  <a:srgbClr val="FF0000"/>
                </a:solidFill>
                <a:latin typeface="+mn-lt"/>
              </a:rPr>
              <a:t>Une </a:t>
            </a:r>
            <a:r>
              <a:rPr lang="fr-FR" sz="3600" b="1" dirty="0">
                <a:solidFill>
                  <a:srgbClr val="FF0000"/>
                </a:solidFill>
                <a:latin typeface="+mn-lt"/>
              </a:rPr>
              <a:t>réelle opportunité</a:t>
            </a:r>
            <a:r>
              <a:rPr lang="fr-FR" sz="3200" b="1" dirty="0">
                <a:solidFill>
                  <a:srgbClr val="FF0000"/>
                </a:solidFill>
              </a:rPr>
              <a:t>!</a:t>
            </a:r>
          </a:p>
        </p:txBody>
      </p:sp>
      <p:sp>
        <p:nvSpPr>
          <p:cNvPr id="3" name="Espace réservé du contenu 2"/>
          <p:cNvSpPr>
            <a:spLocks noGrp="1"/>
          </p:cNvSpPr>
          <p:nvPr>
            <p:ph sz="half" idx="1"/>
          </p:nvPr>
        </p:nvSpPr>
        <p:spPr>
          <a:xfrm>
            <a:off x="1847528" y="980728"/>
            <a:ext cx="3528392" cy="5877272"/>
          </a:xfrm>
        </p:spPr>
        <p:txBody>
          <a:bodyPr>
            <a:normAutofit fontScale="32500" lnSpcReduction="20000"/>
          </a:bodyPr>
          <a:lstStyle/>
          <a:p>
            <a:r>
              <a:rPr lang="fr-FR" sz="4400" b="1" dirty="0"/>
              <a:t>Commande politique </a:t>
            </a:r>
          </a:p>
          <a:p>
            <a:pPr algn="just">
              <a:buNone/>
            </a:pPr>
            <a:endParaRPr lang="fr-FR" altLang="fr-FR" b="1" dirty="0">
              <a:solidFill>
                <a:srgbClr val="002060"/>
              </a:solidFill>
              <a:latin typeface="Times New Roman" panose="02020603050405020304" pitchFamily="18" charset="0"/>
              <a:cs typeface="Times New Roman" panose="02020603050405020304" pitchFamily="18" charset="0"/>
            </a:endParaRPr>
          </a:p>
          <a:p>
            <a:pPr algn="just">
              <a:buNone/>
            </a:pPr>
            <a:endParaRPr lang="fr-FR" altLang="fr-FR" b="1" dirty="0" smtClean="0">
              <a:solidFill>
                <a:srgbClr val="002060"/>
              </a:solidFill>
              <a:latin typeface="Times New Roman" panose="02020603050405020304" pitchFamily="18" charset="0"/>
              <a:cs typeface="Times New Roman" panose="02020603050405020304" pitchFamily="18" charset="0"/>
            </a:endParaRPr>
          </a:p>
          <a:p>
            <a:pPr algn="just">
              <a:buNone/>
            </a:pPr>
            <a:endParaRPr lang="fr-FR" altLang="fr-FR" b="1" dirty="0">
              <a:solidFill>
                <a:srgbClr val="002060"/>
              </a:solidFill>
              <a:latin typeface="Times New Roman" panose="02020603050405020304" pitchFamily="18" charset="0"/>
              <a:cs typeface="Times New Roman" panose="02020603050405020304" pitchFamily="18" charset="0"/>
            </a:endParaRPr>
          </a:p>
          <a:p>
            <a:pPr algn="just">
              <a:buNone/>
            </a:pPr>
            <a:endParaRPr lang="fr-FR" altLang="fr-FR" b="1" dirty="0" smtClean="0">
              <a:solidFill>
                <a:srgbClr val="002060"/>
              </a:solidFill>
              <a:latin typeface="Times New Roman" panose="02020603050405020304" pitchFamily="18" charset="0"/>
              <a:cs typeface="Times New Roman" panose="02020603050405020304" pitchFamily="18" charset="0"/>
            </a:endParaRPr>
          </a:p>
          <a:p>
            <a:pPr algn="just">
              <a:buNone/>
            </a:pPr>
            <a:endParaRPr lang="fr-FR" altLang="fr-FR" b="1" dirty="0">
              <a:solidFill>
                <a:srgbClr val="002060"/>
              </a:solidFill>
              <a:latin typeface="Times New Roman" panose="02020603050405020304" pitchFamily="18" charset="0"/>
              <a:cs typeface="Times New Roman" panose="02020603050405020304" pitchFamily="18" charset="0"/>
            </a:endParaRPr>
          </a:p>
          <a:p>
            <a:pPr algn="just">
              <a:buNone/>
            </a:pPr>
            <a:endParaRPr lang="fr-FR" altLang="fr-FR" b="1" dirty="0" smtClean="0">
              <a:solidFill>
                <a:srgbClr val="002060"/>
              </a:solidFill>
              <a:latin typeface="Times New Roman" panose="02020603050405020304" pitchFamily="18" charset="0"/>
              <a:cs typeface="Times New Roman" panose="02020603050405020304" pitchFamily="18" charset="0"/>
            </a:endParaRPr>
          </a:p>
          <a:p>
            <a:pPr algn="just">
              <a:buNone/>
            </a:pPr>
            <a:endParaRPr lang="fr-FR" altLang="fr-FR" b="1" dirty="0">
              <a:solidFill>
                <a:srgbClr val="002060"/>
              </a:solidFill>
              <a:latin typeface="Times New Roman" panose="02020603050405020304" pitchFamily="18" charset="0"/>
              <a:cs typeface="Times New Roman" panose="02020603050405020304" pitchFamily="18" charset="0"/>
            </a:endParaRPr>
          </a:p>
          <a:p>
            <a:pPr algn="just">
              <a:buNone/>
            </a:pPr>
            <a:endParaRPr lang="fr-FR" altLang="fr-FR" b="1" dirty="0" smtClean="0">
              <a:solidFill>
                <a:srgbClr val="002060"/>
              </a:solidFill>
              <a:latin typeface="Times New Roman" panose="02020603050405020304" pitchFamily="18" charset="0"/>
              <a:cs typeface="Times New Roman" panose="02020603050405020304" pitchFamily="18" charset="0"/>
            </a:endParaRPr>
          </a:p>
          <a:p>
            <a:pPr algn="just">
              <a:buNone/>
            </a:pPr>
            <a:endParaRPr lang="fr-FR" altLang="fr-FR" b="1" dirty="0">
              <a:solidFill>
                <a:srgbClr val="002060"/>
              </a:solidFill>
              <a:latin typeface="Times New Roman" panose="02020603050405020304" pitchFamily="18" charset="0"/>
              <a:cs typeface="Times New Roman" panose="02020603050405020304" pitchFamily="18" charset="0"/>
            </a:endParaRPr>
          </a:p>
          <a:p>
            <a:pPr algn="just">
              <a:buNone/>
            </a:pPr>
            <a:r>
              <a:rPr lang="fr-FR" altLang="fr-FR" b="1" dirty="0" smtClean="0">
                <a:solidFill>
                  <a:srgbClr val="002060"/>
                </a:solidFill>
                <a:latin typeface="Times New Roman" panose="02020603050405020304" pitchFamily="18" charset="0"/>
                <a:cs typeface="Times New Roman" panose="02020603050405020304" pitchFamily="18" charset="0"/>
              </a:rPr>
              <a:t>«</a:t>
            </a:r>
            <a:r>
              <a:rPr lang="fr-FR" altLang="fr-FR" b="1" i="1" dirty="0">
                <a:solidFill>
                  <a:srgbClr val="002060"/>
                </a:solidFill>
                <a:latin typeface="Times New Roman" panose="02020603050405020304" pitchFamily="18" charset="0"/>
                <a:cs typeface="Times New Roman" panose="02020603050405020304" pitchFamily="18" charset="0"/>
              </a:rPr>
              <a:t> </a:t>
            </a:r>
            <a:endParaRPr lang="fr-FR" altLang="fr-FR" b="1" i="1" dirty="0" smtClean="0">
              <a:solidFill>
                <a:srgbClr val="002060"/>
              </a:solidFill>
              <a:latin typeface="Times New Roman" panose="02020603050405020304" pitchFamily="18" charset="0"/>
              <a:cs typeface="Times New Roman" panose="02020603050405020304" pitchFamily="18" charset="0"/>
            </a:endParaRPr>
          </a:p>
          <a:p>
            <a:pPr algn="just">
              <a:buNone/>
            </a:pPr>
            <a:endParaRPr lang="fr-FR" altLang="fr-FR" b="1" i="1" dirty="0">
              <a:solidFill>
                <a:srgbClr val="002060"/>
              </a:solidFill>
              <a:latin typeface="Times New Roman" panose="02020603050405020304" pitchFamily="18" charset="0"/>
              <a:cs typeface="Times New Roman" panose="02020603050405020304" pitchFamily="18" charset="0"/>
            </a:endParaRPr>
          </a:p>
          <a:p>
            <a:pPr algn="just">
              <a:buNone/>
            </a:pPr>
            <a:endParaRPr lang="fr-FR" altLang="fr-FR" b="1" i="1" dirty="0" smtClean="0">
              <a:solidFill>
                <a:srgbClr val="002060"/>
              </a:solidFill>
              <a:latin typeface="Times New Roman" panose="02020603050405020304" pitchFamily="18" charset="0"/>
              <a:cs typeface="Times New Roman" panose="02020603050405020304" pitchFamily="18" charset="0"/>
            </a:endParaRPr>
          </a:p>
          <a:p>
            <a:pPr algn="just">
              <a:buNone/>
            </a:pPr>
            <a:endParaRPr lang="fr-FR" altLang="fr-FR" b="1" i="1" dirty="0">
              <a:solidFill>
                <a:srgbClr val="002060"/>
              </a:solidFill>
              <a:latin typeface="Times New Roman" panose="02020603050405020304" pitchFamily="18" charset="0"/>
              <a:cs typeface="Times New Roman" panose="02020603050405020304" pitchFamily="18" charset="0"/>
            </a:endParaRPr>
          </a:p>
          <a:p>
            <a:pPr algn="just">
              <a:buNone/>
            </a:pPr>
            <a:endParaRPr lang="fr-FR" altLang="fr-FR" sz="2500" b="1" i="1" dirty="0">
              <a:solidFill>
                <a:srgbClr val="002060"/>
              </a:solidFill>
              <a:latin typeface="Times New Roman" panose="02020603050405020304" pitchFamily="18" charset="0"/>
              <a:cs typeface="Times New Roman" panose="02020603050405020304" pitchFamily="18" charset="0"/>
            </a:endParaRPr>
          </a:p>
          <a:p>
            <a:pPr algn="just">
              <a:buNone/>
            </a:pPr>
            <a:r>
              <a:rPr lang="fr-FR" altLang="fr-FR" sz="2500" b="1" i="1" dirty="0" smtClean="0">
                <a:solidFill>
                  <a:srgbClr val="002060"/>
                </a:solidFill>
                <a:latin typeface="Times New Roman" panose="02020603050405020304" pitchFamily="18" charset="0"/>
                <a:cs typeface="Times New Roman" panose="02020603050405020304" pitchFamily="18" charset="0"/>
              </a:rPr>
              <a:t>Au-delà </a:t>
            </a:r>
            <a:r>
              <a:rPr lang="fr-FR" altLang="fr-FR" sz="2500" b="1" i="1" dirty="0">
                <a:solidFill>
                  <a:srgbClr val="002060"/>
                </a:solidFill>
                <a:latin typeface="Times New Roman" panose="02020603050405020304" pitchFamily="18" charset="0"/>
                <a:cs typeface="Times New Roman" panose="02020603050405020304" pitchFamily="18" charset="0"/>
              </a:rPr>
              <a:t>d’un nouveau volontarisme dans le renforcement de l’équipement sanitaire,  je compte lancer, en concertation avec les acteurs concernés, un programme de couverture maladie universelle et une sérieuse réflexion sur la gouvernance sanitaire</a:t>
            </a:r>
            <a:r>
              <a:rPr lang="fr-FR" altLang="fr-FR" sz="2500" b="1" i="1" dirty="0">
                <a:solidFill>
                  <a:srgbClr val="000000"/>
                </a:solidFill>
                <a:latin typeface="Times New Roman" panose="02020603050405020304" pitchFamily="18" charset="0"/>
                <a:cs typeface="Times New Roman" panose="02020603050405020304" pitchFamily="18" charset="0"/>
              </a:rPr>
              <a:t> </a:t>
            </a:r>
            <a:r>
              <a:rPr lang="fr-FR" altLang="fr-FR" sz="2500" i="1" dirty="0">
                <a:solidFill>
                  <a:srgbClr val="000000"/>
                </a:solidFill>
                <a:latin typeface="Times New Roman" panose="02020603050405020304" pitchFamily="18" charset="0"/>
                <a:cs typeface="Times New Roman" panose="02020603050405020304" pitchFamily="18" charset="0"/>
              </a:rPr>
              <a:t>». </a:t>
            </a:r>
          </a:p>
          <a:p>
            <a:pPr algn="just">
              <a:buNone/>
            </a:pPr>
            <a:r>
              <a:rPr lang="fr-FR" altLang="fr-FR" sz="2500" i="1" dirty="0">
                <a:solidFill>
                  <a:srgbClr val="000000"/>
                </a:solidFill>
                <a:latin typeface="Times New Roman" panose="02020603050405020304" pitchFamily="18" charset="0"/>
                <a:cs typeface="Times New Roman" panose="02020603050405020304" pitchFamily="18" charset="0"/>
              </a:rPr>
              <a:t>(extrait du discours à la nation du 03 avril 2012)</a:t>
            </a:r>
          </a:p>
        </p:txBody>
      </p:sp>
      <p:sp>
        <p:nvSpPr>
          <p:cNvPr id="4" name="Espace réservé du contenu 3"/>
          <p:cNvSpPr>
            <a:spLocks noGrp="1"/>
          </p:cNvSpPr>
          <p:nvPr>
            <p:ph sz="half" idx="2"/>
          </p:nvPr>
        </p:nvSpPr>
        <p:spPr>
          <a:xfrm>
            <a:off x="6172200" y="1196752"/>
            <a:ext cx="4452679" cy="5760640"/>
          </a:xfrm>
        </p:spPr>
        <p:txBody>
          <a:bodyPr>
            <a:normAutofit fontScale="32500" lnSpcReduction="20000"/>
          </a:bodyPr>
          <a:lstStyle/>
          <a:p>
            <a:pPr marL="0" indent="0">
              <a:buNone/>
            </a:pPr>
            <a:r>
              <a:rPr lang="fr-FR" altLang="fr-FR" sz="2900" b="1" dirty="0"/>
              <a:t>Engagement politique au plus haut niveau</a:t>
            </a:r>
            <a:endParaRPr lang="fr-FR" sz="2900" b="1" dirty="0"/>
          </a:p>
          <a:p>
            <a:r>
              <a:rPr lang="fr-FR" dirty="0" smtClean="0">
                <a:solidFill>
                  <a:schemeClr val="accent6">
                    <a:lumMod val="75000"/>
                  </a:schemeClr>
                </a:solidFill>
              </a:rPr>
              <a:t>Côte d’Ivoire</a:t>
            </a:r>
          </a:p>
          <a:p>
            <a:endParaRPr lang="fr-FR" dirty="0" smtClean="0"/>
          </a:p>
          <a:p>
            <a:endParaRPr lang="fr-FR" dirty="0"/>
          </a:p>
          <a:p>
            <a:endParaRPr lang="fr-FR" dirty="0" smtClean="0"/>
          </a:p>
          <a:p>
            <a:endParaRPr lang="fr-FR" dirty="0" smtClean="0"/>
          </a:p>
          <a:p>
            <a:endParaRPr lang="fr-FR" dirty="0" smtClean="0"/>
          </a:p>
          <a:p>
            <a:endParaRPr lang="fr-FR" dirty="0"/>
          </a:p>
          <a:p>
            <a:r>
              <a:rPr lang="fr-FR" dirty="0" smtClean="0">
                <a:solidFill>
                  <a:srgbClr val="FF0000"/>
                </a:solidFill>
              </a:rPr>
              <a:t>Guinée</a:t>
            </a:r>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smtClean="0"/>
          </a:p>
          <a:p>
            <a:r>
              <a:rPr lang="fr-FR" dirty="0" smtClean="0">
                <a:solidFill>
                  <a:srgbClr val="00B050"/>
                </a:solidFill>
              </a:rPr>
              <a:t>Le Bénin</a:t>
            </a:r>
          </a:p>
          <a:p>
            <a:endParaRPr lang="fr-FR" dirty="0"/>
          </a:p>
          <a:p>
            <a:endParaRPr lang="fr-FR" dirty="0" smtClean="0"/>
          </a:p>
          <a:p>
            <a:endParaRPr lang="fr-FR" dirty="0"/>
          </a:p>
          <a:p>
            <a:endParaRPr lang="fr-FR" dirty="0" smtClean="0"/>
          </a:p>
          <a:p>
            <a:endParaRPr lang="fr-FR" dirty="0"/>
          </a:p>
          <a:p>
            <a:r>
              <a:rPr lang="fr-FR" dirty="0" err="1" smtClean="0"/>
              <a:t>Etc</a:t>
            </a:r>
            <a:endParaRPr lang="fr-FR" dirty="0"/>
          </a:p>
        </p:txBody>
      </p:sp>
      <p:pic>
        <p:nvPicPr>
          <p:cNvPr id="5" name="Imag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53277" y="1316859"/>
            <a:ext cx="2865649"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45159" y="3393193"/>
            <a:ext cx="2279720" cy="1501717"/>
          </a:xfrm>
          <a:prstGeom prst="rect">
            <a:avLst/>
          </a:prstGeom>
        </p:spPr>
      </p:pic>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08891" y="5252548"/>
            <a:ext cx="2259517" cy="1284304"/>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1301" y="3393193"/>
            <a:ext cx="2013859" cy="1503843"/>
          </a:xfrm>
          <a:prstGeom prst="rect">
            <a:avLst/>
          </a:prstGeom>
        </p:spPr>
      </p:pic>
      <p:pic>
        <p:nvPicPr>
          <p:cNvPr id="9" name="Imag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67379" y="1484784"/>
            <a:ext cx="2857500" cy="1561617"/>
          </a:xfrm>
          <a:prstGeom prst="rect">
            <a:avLst/>
          </a:prstGeom>
        </p:spPr>
      </p:pic>
      <p:pic>
        <p:nvPicPr>
          <p:cNvPr id="10" name="Espace réservé du contenu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81200" y="5148527"/>
            <a:ext cx="3927812" cy="1709473"/>
          </a:xfrm>
          <a:prstGeom prst="rect">
            <a:avLst/>
          </a:prstGeom>
        </p:spPr>
      </p:pic>
    </p:spTree>
    <p:extLst>
      <p:ext uri="{BB962C8B-B14F-4D97-AF65-F5344CB8AC3E}">
        <p14:creationId xmlns:p14="http://schemas.microsoft.com/office/powerpoint/2010/main" val="2968472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re 1"/>
          <p:cNvSpPr>
            <a:spLocks noGrp="1"/>
          </p:cNvSpPr>
          <p:nvPr>
            <p:ph type="title"/>
          </p:nvPr>
        </p:nvSpPr>
        <p:spPr>
          <a:xfrm>
            <a:off x="2476500" y="275012"/>
            <a:ext cx="7734030" cy="705526"/>
          </a:xfrm>
        </p:spPr>
        <p:txBody>
          <a:bodyPr>
            <a:normAutofit/>
          </a:bodyPr>
          <a:lstStyle/>
          <a:p>
            <a:r>
              <a:rPr lang="fr-FR" sz="3600" b="1" dirty="0">
                <a:latin typeface="+mn-lt"/>
              </a:rPr>
              <a:t>Que veulent-ils?</a:t>
            </a:r>
          </a:p>
        </p:txBody>
      </p:sp>
      <p:sp>
        <p:nvSpPr>
          <p:cNvPr id="3" name="Espace réservé du contenu 2"/>
          <p:cNvSpPr>
            <a:spLocks noGrp="1"/>
          </p:cNvSpPr>
          <p:nvPr>
            <p:ph idx="1"/>
          </p:nvPr>
        </p:nvSpPr>
        <p:spPr>
          <a:xfrm>
            <a:off x="1966540" y="1223871"/>
            <a:ext cx="8508955" cy="5136823"/>
          </a:xfrm>
        </p:spPr>
        <p:txBody>
          <a:bodyPr>
            <a:normAutofit fontScale="92500" lnSpcReduction="10000"/>
          </a:bodyPr>
          <a:lstStyle/>
          <a:p>
            <a:pPr>
              <a:buFont typeface="Arial" pitchFamily="34" charset="0"/>
              <a:buChar char="•"/>
              <a:defRPr/>
            </a:pPr>
            <a:r>
              <a:rPr lang="fr-FR" sz="2600" dirty="0">
                <a:latin typeface="Calibri" pitchFamily="34" charset="0"/>
              </a:rPr>
              <a:t>La santé est mieux distribuée dans le pays et est financièrement accessible à </a:t>
            </a:r>
            <a:r>
              <a:rPr lang="fr-FR" sz="2600" i="1" dirty="0">
                <a:latin typeface="Calibri" pitchFamily="34" charset="0"/>
              </a:rPr>
              <a:t>toute</a:t>
            </a:r>
            <a:r>
              <a:rPr lang="fr-FR" sz="2600" dirty="0">
                <a:latin typeface="Calibri" pitchFamily="34" charset="0"/>
              </a:rPr>
              <a:t> la population. </a:t>
            </a:r>
          </a:p>
          <a:p>
            <a:pPr marL="0" indent="0">
              <a:buNone/>
              <a:defRPr/>
            </a:pPr>
            <a:endParaRPr lang="fr-FR" sz="2600" dirty="0">
              <a:latin typeface="Calibri" pitchFamily="34" charset="0"/>
            </a:endParaRPr>
          </a:p>
          <a:p>
            <a:pPr>
              <a:buFont typeface="Arial" pitchFamily="34" charset="0"/>
              <a:buChar char="•"/>
              <a:defRPr/>
            </a:pPr>
            <a:r>
              <a:rPr lang="fr-FR" sz="2600" dirty="0">
                <a:latin typeface="Calibri" pitchFamily="34" charset="0"/>
              </a:rPr>
              <a:t>L’équité d’accès aux services </a:t>
            </a:r>
            <a:r>
              <a:rPr lang="fr-FR" sz="2600" b="1" dirty="0">
                <a:solidFill>
                  <a:srgbClr val="0070C0"/>
                </a:solidFill>
                <a:effectLst>
                  <a:outerShdw blurRad="38100" dist="38100" dir="2700000" algn="tl">
                    <a:srgbClr val="C0C0C0"/>
                  </a:outerShdw>
                </a:effectLst>
                <a:latin typeface="Calibri" pitchFamily="34" charset="0"/>
              </a:rPr>
              <a:t>est améliorée</a:t>
            </a:r>
          </a:p>
          <a:p>
            <a:pPr>
              <a:defRPr/>
            </a:pPr>
            <a:endParaRPr lang="fr-FR" sz="2600" b="1" dirty="0">
              <a:latin typeface="Calibri" pitchFamily="34" charset="0"/>
            </a:endParaRPr>
          </a:p>
          <a:p>
            <a:pPr>
              <a:defRPr/>
            </a:pPr>
            <a:r>
              <a:rPr lang="fr-FR" sz="2600" b="1" dirty="0">
                <a:latin typeface="Calibri" pitchFamily="34" charset="0"/>
              </a:rPr>
              <a:t>Enfin la santé pour tous!!!</a:t>
            </a:r>
          </a:p>
          <a:p>
            <a:pPr lvl="1"/>
            <a:r>
              <a:rPr lang="fr-FR" altLang="fr-FR" sz="1777" b="1" dirty="0" smtClean="0">
                <a:solidFill>
                  <a:srgbClr val="FF0000"/>
                </a:solidFill>
              </a:rPr>
              <a:t>Malgré cela</a:t>
            </a:r>
          </a:p>
          <a:p>
            <a:pPr lvl="1">
              <a:buFont typeface="Wingdings" panose="05000000000000000000" pitchFamily="2" charset="2"/>
              <a:buChar char="v"/>
            </a:pPr>
            <a:r>
              <a:rPr lang="fr-FR" altLang="fr-FR" dirty="0" smtClean="0"/>
              <a:t>Scepticisme par méconnaissance du sujet et des défis</a:t>
            </a:r>
          </a:p>
          <a:p>
            <a:pPr lvl="1">
              <a:buFont typeface="Wingdings" panose="05000000000000000000" pitchFamily="2" charset="2"/>
              <a:buChar char="v"/>
            </a:pPr>
            <a:r>
              <a:rPr lang="fr-FR" altLang="fr-FR" dirty="0" smtClean="0"/>
              <a:t>Différentes compréhensions </a:t>
            </a:r>
          </a:p>
          <a:p>
            <a:pPr>
              <a:defRPr/>
            </a:pPr>
            <a:endParaRPr lang="fr-FR" sz="2600" b="1" dirty="0">
              <a:solidFill>
                <a:srgbClr val="0070C0"/>
              </a:solidFill>
              <a:effectLst>
                <a:outerShdw blurRad="38100" dist="38100" dir="2700000" algn="tl">
                  <a:srgbClr val="C0C0C0"/>
                </a:outerShdw>
              </a:effectLst>
              <a:latin typeface="Calibri" pitchFamily="34" charset="0"/>
            </a:endParaRPr>
          </a:p>
          <a:p>
            <a:pPr>
              <a:buFont typeface="Arial" pitchFamily="34" charset="0"/>
              <a:buChar char="•"/>
              <a:defRPr/>
            </a:pPr>
            <a:r>
              <a:rPr lang="fr-FR" sz="2600" b="1" dirty="0">
                <a:effectLst>
                  <a:outerShdw blurRad="38100" dist="38100" dir="2700000" algn="tl">
                    <a:srgbClr val="C0C0C0"/>
                  </a:outerShdw>
                </a:effectLst>
                <a:latin typeface="Calibri" pitchFamily="34" charset="0"/>
              </a:rPr>
              <a:t>Le capital humain, </a:t>
            </a:r>
            <a:r>
              <a:rPr lang="fr-FR" sz="2600" dirty="0">
                <a:effectLst>
                  <a:outerShdw blurRad="38100" dist="38100" dir="2700000" algn="tl">
                    <a:srgbClr val="C0C0C0"/>
                  </a:outerShdw>
                </a:effectLst>
                <a:latin typeface="Calibri" pitchFamily="34" charset="0"/>
              </a:rPr>
              <a:t>facteur clé du développement, est dans les conditions de </a:t>
            </a:r>
            <a:r>
              <a:rPr lang="fr-FR" sz="2600" dirty="0" smtClean="0">
                <a:effectLst>
                  <a:outerShdw blurRad="38100" dist="38100" dir="2700000" algn="tl">
                    <a:srgbClr val="C0C0C0"/>
                  </a:outerShdw>
                </a:effectLst>
                <a:latin typeface="Calibri" pitchFamily="34" charset="0"/>
              </a:rPr>
              <a:t>s’améliorer et de participer à la création de richesse et à l’émergence </a:t>
            </a:r>
            <a:r>
              <a:rPr lang="fr-FR" sz="2600" b="1" dirty="0" smtClean="0">
                <a:effectLst>
                  <a:outerShdw blurRad="38100" dist="38100" dir="2700000" algn="tl">
                    <a:srgbClr val="C0C0C0"/>
                  </a:outerShdw>
                </a:effectLst>
                <a:latin typeface="Calibri" pitchFamily="34" charset="0"/>
              </a:rPr>
              <a:t>(PSE)</a:t>
            </a:r>
            <a:endParaRPr lang="fr-FR" dirty="0"/>
          </a:p>
          <a:p>
            <a:pPr marL="0" indent="0">
              <a:buNone/>
              <a:defRPr/>
            </a:pPr>
            <a:endParaRPr lang="fr-FR"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73" y="56613"/>
            <a:ext cx="2076450" cy="1916832"/>
          </a:xfrm>
          <a:prstGeom prst="rect">
            <a:avLst/>
          </a:prstGeo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0530" y="0"/>
            <a:ext cx="1979711" cy="2448272"/>
          </a:xfrm>
          <a:prstGeom prst="rect">
            <a:avLst/>
          </a:prstGeom>
        </p:spPr>
      </p:pic>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4451" y="3615530"/>
            <a:ext cx="1541044" cy="1084807"/>
          </a:xfrm>
          <a:prstGeom prst="rect">
            <a:avLst/>
          </a:prstGeom>
        </p:spPr>
      </p:pic>
    </p:spTree>
    <p:extLst>
      <p:ext uri="{BB962C8B-B14F-4D97-AF65-F5344CB8AC3E}">
        <p14:creationId xmlns:p14="http://schemas.microsoft.com/office/powerpoint/2010/main" val="7956325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9284" y="7228"/>
            <a:ext cx="9047748" cy="1572419"/>
          </a:xfrm>
        </p:spPr>
        <p:txBody>
          <a:bodyPr>
            <a:normAutofit fontScale="90000"/>
          </a:bodyPr>
          <a:lstStyle/>
          <a:p>
            <a:r>
              <a:rPr lang="fr-FR" sz="4000" b="1" dirty="0" smtClean="0">
                <a:latin typeface="+mn-lt"/>
              </a:rPr>
              <a:t>Un engagement sans précédent pour la santé</a:t>
            </a:r>
            <a:r>
              <a:rPr lang="fr-FR" sz="3600" dirty="0" smtClean="0"/>
              <a:t/>
            </a:r>
            <a:br>
              <a:rPr lang="fr-FR" sz="3600" dirty="0" smtClean="0"/>
            </a:br>
            <a:r>
              <a:rPr lang="fr-FR" sz="3600" b="1" dirty="0" smtClean="0">
                <a:solidFill>
                  <a:srgbClr val="FF0000"/>
                </a:solidFill>
                <a:latin typeface="+mn-lt"/>
              </a:rPr>
              <a:t>Les </a:t>
            </a:r>
            <a:r>
              <a:rPr lang="fr-FR" sz="3600" b="1" dirty="0">
                <a:solidFill>
                  <a:srgbClr val="FF0000"/>
                </a:solidFill>
                <a:latin typeface="+mn-lt"/>
              </a:rPr>
              <a:t>techniciens n’ont pas été à la hauteur </a:t>
            </a:r>
            <a:r>
              <a:rPr lang="fr-FR" sz="3600" b="1" dirty="0" smtClean="0">
                <a:solidFill>
                  <a:srgbClr val="FF0000"/>
                </a:solidFill>
                <a:latin typeface="+mn-lt"/>
              </a:rPr>
              <a:t/>
            </a:r>
            <a:br>
              <a:rPr lang="fr-FR" sz="3600" b="1" dirty="0" smtClean="0">
                <a:solidFill>
                  <a:srgbClr val="FF0000"/>
                </a:solidFill>
                <a:latin typeface="+mn-lt"/>
              </a:rPr>
            </a:br>
            <a:r>
              <a:rPr lang="fr-FR" sz="3600" b="1" dirty="0" smtClean="0">
                <a:solidFill>
                  <a:srgbClr val="FF0000"/>
                </a:solidFill>
                <a:latin typeface="+mn-lt"/>
              </a:rPr>
              <a:t>des </a:t>
            </a:r>
            <a:r>
              <a:rPr lang="fr-FR" sz="3600" b="1" dirty="0">
                <a:solidFill>
                  <a:srgbClr val="FF0000"/>
                </a:solidFill>
                <a:latin typeface="+mn-lt"/>
              </a:rPr>
              <a:t>politiques</a:t>
            </a:r>
            <a:endParaRPr lang="fr-FR" sz="3600" dirty="0">
              <a:solidFill>
                <a:srgbClr val="FF0000"/>
              </a:solidFill>
              <a:latin typeface="+mn-lt"/>
            </a:endParaRPr>
          </a:p>
        </p:txBody>
      </p:sp>
      <p:sp>
        <p:nvSpPr>
          <p:cNvPr id="3" name="Espace réservé du texte 2"/>
          <p:cNvSpPr>
            <a:spLocks noGrp="1"/>
          </p:cNvSpPr>
          <p:nvPr>
            <p:ph type="body" idx="1"/>
          </p:nvPr>
        </p:nvSpPr>
        <p:spPr>
          <a:xfrm>
            <a:off x="1147011" y="1690689"/>
            <a:ext cx="4850563" cy="611354"/>
          </a:xfrm>
        </p:spPr>
        <p:txBody>
          <a:bodyPr>
            <a:normAutofit/>
          </a:bodyPr>
          <a:lstStyle/>
          <a:p>
            <a:r>
              <a:rPr lang="fr-FR" dirty="0" smtClean="0">
                <a:solidFill>
                  <a:srgbClr val="0070C0"/>
                </a:solidFill>
              </a:rPr>
              <a:t>Que s’est il passé?</a:t>
            </a:r>
            <a:endParaRPr lang="fr-FR" dirty="0">
              <a:solidFill>
                <a:srgbClr val="0070C0"/>
              </a:solidFill>
            </a:endParaRPr>
          </a:p>
        </p:txBody>
      </p:sp>
      <p:sp>
        <p:nvSpPr>
          <p:cNvPr id="4" name="Espace réservé du contenu 3"/>
          <p:cNvSpPr>
            <a:spLocks noGrp="1"/>
          </p:cNvSpPr>
          <p:nvPr>
            <p:ph sz="half" idx="2"/>
          </p:nvPr>
        </p:nvSpPr>
        <p:spPr>
          <a:xfrm>
            <a:off x="946484" y="2505075"/>
            <a:ext cx="4778374" cy="3684588"/>
          </a:xfrm>
        </p:spPr>
        <p:txBody>
          <a:bodyPr>
            <a:normAutofit/>
          </a:bodyPr>
          <a:lstStyle/>
          <a:p>
            <a:r>
              <a:rPr lang="fr-FR" sz="2600" dirty="0" smtClean="0"/>
              <a:t>Mauvaise traduction par les techniciens de l’ambition politique affichée</a:t>
            </a:r>
          </a:p>
          <a:p>
            <a:r>
              <a:rPr lang="fr-FR" sz="2600" dirty="0" smtClean="0"/>
              <a:t>Précipitation, obsession du résultat, semer aujourd’hui vouloir récolter demain</a:t>
            </a:r>
          </a:p>
          <a:p>
            <a:r>
              <a:rPr lang="fr-FR" sz="2600" dirty="0" smtClean="0"/>
              <a:t>Incapacité à saisir cette opportunité et à la traduire en acte</a:t>
            </a:r>
          </a:p>
          <a:p>
            <a:endParaRPr lang="fr-FR" dirty="0" smtClean="0"/>
          </a:p>
          <a:p>
            <a:endParaRPr lang="fr-FR" dirty="0" smtClean="0"/>
          </a:p>
          <a:p>
            <a:endParaRPr lang="fr-FR" dirty="0" smtClean="0"/>
          </a:p>
          <a:p>
            <a:endParaRPr lang="fr-FR" dirty="0"/>
          </a:p>
        </p:txBody>
      </p:sp>
      <p:sp>
        <p:nvSpPr>
          <p:cNvPr id="5" name="Espace réservé du texte 4"/>
          <p:cNvSpPr>
            <a:spLocks noGrp="1"/>
          </p:cNvSpPr>
          <p:nvPr>
            <p:ph type="body" sz="quarter" idx="3"/>
          </p:nvPr>
        </p:nvSpPr>
        <p:spPr>
          <a:xfrm>
            <a:off x="6585284" y="1681163"/>
            <a:ext cx="4770104" cy="620880"/>
          </a:xfrm>
        </p:spPr>
        <p:txBody>
          <a:bodyPr/>
          <a:lstStyle/>
          <a:p>
            <a:r>
              <a:rPr lang="fr-FR" dirty="0" smtClean="0">
                <a:solidFill>
                  <a:srgbClr val="0070C0"/>
                </a:solidFill>
              </a:rPr>
              <a:t>Une explication</a:t>
            </a:r>
            <a:endParaRPr lang="fr-FR" dirty="0">
              <a:solidFill>
                <a:srgbClr val="0070C0"/>
              </a:solidFill>
            </a:endParaRPr>
          </a:p>
        </p:txBody>
      </p:sp>
      <p:sp>
        <p:nvSpPr>
          <p:cNvPr id="6" name="Espace réservé du contenu 5"/>
          <p:cNvSpPr>
            <a:spLocks noGrp="1"/>
          </p:cNvSpPr>
          <p:nvPr>
            <p:ph sz="quarter" idx="4"/>
          </p:nvPr>
        </p:nvSpPr>
        <p:spPr>
          <a:xfrm>
            <a:off x="6456947" y="2505032"/>
            <a:ext cx="4898441" cy="3684588"/>
          </a:xfrm>
        </p:spPr>
        <p:txBody>
          <a:bodyPr>
            <a:normAutofit/>
          </a:bodyPr>
          <a:lstStyle/>
          <a:p>
            <a:r>
              <a:rPr lang="fr-FR" sz="2400" dirty="0" smtClean="0"/>
              <a:t>Une méconnaissance du sujet et de sa dimension qui fait sa complexité</a:t>
            </a:r>
          </a:p>
          <a:p>
            <a:r>
              <a:rPr lang="fr-FR" sz="2400" dirty="0" smtClean="0"/>
              <a:t>Ancrage non pertinent</a:t>
            </a:r>
          </a:p>
          <a:p>
            <a:r>
              <a:rPr lang="fr-FR" sz="2400" dirty="0" smtClean="0"/>
              <a:t>Choix non pertinent (Gratuité)</a:t>
            </a:r>
          </a:p>
          <a:p>
            <a:r>
              <a:rPr lang="fr-FR" sz="2400" dirty="0" smtClean="0"/>
              <a:t>Faiblesse dans les initiatives et le plaidoyer pour la mobilisation de ressources </a:t>
            </a:r>
          </a:p>
          <a:p>
            <a:r>
              <a:rPr lang="fr-FR" sz="2400" dirty="0" smtClean="0"/>
              <a:t>Absence de stratégie d’avancer vers la CSU (SNFS/CSU) </a:t>
            </a:r>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37032" y="7228"/>
            <a:ext cx="2654968" cy="2497847"/>
          </a:xfrm>
          <a:prstGeom prst="rect">
            <a:avLst/>
          </a:prstGeom>
        </p:spPr>
      </p:pic>
    </p:spTree>
    <p:extLst>
      <p:ext uri="{BB962C8B-B14F-4D97-AF65-F5344CB8AC3E}">
        <p14:creationId xmlns:p14="http://schemas.microsoft.com/office/powerpoint/2010/main" val="29969115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3050" y="9034"/>
            <a:ext cx="11447368" cy="1025360"/>
          </a:xfrm>
        </p:spPr>
        <p:txBody>
          <a:bodyPr>
            <a:noAutofit/>
          </a:bodyPr>
          <a:lstStyle/>
          <a:p>
            <a:r>
              <a:rPr lang="fr-FR" sz="3600" b="1" dirty="0" smtClean="0">
                <a:latin typeface="+mn-lt"/>
              </a:rPr>
              <a:t>Le choix d’une voie pour aller vers la CSU: La SNFS/CSU</a:t>
            </a:r>
            <a:endParaRPr lang="fr-FR" sz="3600" b="1" dirty="0">
              <a:latin typeface="+mn-lt"/>
            </a:endParaRPr>
          </a:p>
        </p:txBody>
      </p:sp>
      <p:pic>
        <p:nvPicPr>
          <p:cNvPr id="4" name="Espace réservé du contenu 3"/>
          <p:cNvPicPr>
            <a:picLocks noGrp="1" noChangeAspect="1"/>
          </p:cNvPicPr>
          <p:nvPr>
            <p:ph idx="1"/>
          </p:nvPr>
        </p:nvPicPr>
        <p:blipFill>
          <a:blip r:embed="rId2"/>
          <a:stretch>
            <a:fillRect/>
          </a:stretch>
        </p:blipFill>
        <p:spPr>
          <a:xfrm>
            <a:off x="1338843" y="1363639"/>
            <a:ext cx="1115100" cy="1096333"/>
          </a:xfrm>
          <a:prstGeom prst="rect">
            <a:avLst/>
          </a:prstGeom>
        </p:spPr>
      </p:pic>
      <p:sp>
        <p:nvSpPr>
          <p:cNvPr id="5" name="Rectangle 4"/>
          <p:cNvSpPr/>
          <p:nvPr/>
        </p:nvSpPr>
        <p:spPr>
          <a:xfrm>
            <a:off x="304515" y="2183881"/>
            <a:ext cx="2376055" cy="1015663"/>
          </a:xfrm>
          <a:prstGeom prst="rect">
            <a:avLst/>
          </a:prstGeom>
        </p:spPr>
        <p:txBody>
          <a:bodyPr wrap="square">
            <a:spAutoFit/>
          </a:bodyPr>
          <a:lstStyle/>
          <a:p>
            <a:endParaRPr lang="fr-FR" b="0" i="0" u="none" strike="noStrike" baseline="0" dirty="0" smtClean="0">
              <a:solidFill>
                <a:srgbClr val="000000"/>
              </a:solidFill>
              <a:latin typeface="Calibri" panose="020F0502020204030204" pitchFamily="34" charset="0"/>
            </a:endParaRPr>
          </a:p>
          <a:p>
            <a:r>
              <a:rPr lang="fr-FR" b="0" i="0" u="none" strike="noStrike" baseline="0" dirty="0" smtClean="0">
                <a:solidFill>
                  <a:srgbClr val="000000"/>
                </a:solidFill>
                <a:latin typeface="Calibri" panose="020F0502020204030204" pitchFamily="34" charset="0"/>
              </a:rPr>
              <a:t> </a:t>
            </a:r>
          </a:p>
          <a:p>
            <a:r>
              <a:rPr lang="fr-FR" sz="1200" b="1" i="0" u="none" strike="noStrike" baseline="0" dirty="0" smtClean="0">
                <a:solidFill>
                  <a:srgbClr val="000000"/>
                </a:solidFill>
                <a:latin typeface="Calibri" panose="020F0502020204030204" pitchFamily="34" charset="0"/>
              </a:rPr>
              <a:t>REPUBLIQUE DE COTE D’IVOIRE </a:t>
            </a:r>
          </a:p>
          <a:p>
            <a:r>
              <a:rPr lang="fr-FR" sz="1000" b="1" i="0" u="none" strike="noStrike" baseline="0" dirty="0" smtClean="0">
                <a:solidFill>
                  <a:srgbClr val="000000"/>
                </a:solidFill>
                <a:latin typeface="Calibri" panose="020F0502020204030204" pitchFamily="34" charset="0"/>
              </a:rPr>
              <a:t>Union – Discipline – Travail </a:t>
            </a:r>
            <a:r>
              <a:rPr lang="fr-FR" sz="1200" b="0" i="0" u="none" strike="noStrike" baseline="0" dirty="0" smtClean="0">
                <a:solidFill>
                  <a:srgbClr val="000000"/>
                </a:solidFill>
                <a:latin typeface="Calibri" panose="020F0502020204030204" pitchFamily="34" charset="0"/>
              </a:rPr>
              <a:t>	</a:t>
            </a:r>
          </a:p>
        </p:txBody>
      </p:sp>
      <p:pic>
        <p:nvPicPr>
          <p:cNvPr id="6" name="Image 5"/>
          <p:cNvPicPr>
            <a:picLocks noChangeAspect="1"/>
          </p:cNvPicPr>
          <p:nvPr/>
        </p:nvPicPr>
        <p:blipFill>
          <a:blip r:embed="rId3"/>
          <a:stretch>
            <a:fillRect/>
          </a:stretch>
        </p:blipFill>
        <p:spPr>
          <a:xfrm>
            <a:off x="8983886" y="1399624"/>
            <a:ext cx="1712475" cy="1264036"/>
          </a:xfrm>
          <a:prstGeom prst="rect">
            <a:avLst/>
          </a:prstGeom>
        </p:spPr>
      </p:pic>
      <p:pic>
        <p:nvPicPr>
          <p:cNvPr id="7" name="Image 6"/>
          <p:cNvPicPr>
            <a:picLocks noChangeAspect="1"/>
          </p:cNvPicPr>
          <p:nvPr/>
        </p:nvPicPr>
        <p:blipFill>
          <a:blip r:embed="rId4"/>
          <a:stretch>
            <a:fillRect/>
          </a:stretch>
        </p:blipFill>
        <p:spPr>
          <a:xfrm>
            <a:off x="7102557" y="1367925"/>
            <a:ext cx="1871775" cy="1275733"/>
          </a:xfrm>
          <a:prstGeom prst="rect">
            <a:avLst/>
          </a:prstGeom>
        </p:spPr>
      </p:pic>
      <p:sp>
        <p:nvSpPr>
          <p:cNvPr id="8" name="Rectangle 7"/>
          <p:cNvSpPr/>
          <p:nvPr/>
        </p:nvSpPr>
        <p:spPr>
          <a:xfrm>
            <a:off x="7102557" y="2655355"/>
            <a:ext cx="4617861" cy="461665"/>
          </a:xfrm>
          <a:prstGeom prst="rect">
            <a:avLst/>
          </a:prstGeom>
        </p:spPr>
        <p:txBody>
          <a:bodyPr wrap="square">
            <a:spAutoFit/>
          </a:bodyPr>
          <a:lstStyle/>
          <a:p>
            <a:r>
              <a:rPr lang="fr-FR" sz="1200" b="0" i="0" u="none" strike="noStrike" baseline="0" dirty="0" smtClean="0">
                <a:latin typeface="Arial-Black"/>
              </a:rPr>
              <a:t>REPUBLIQUE DU TCHAD</a:t>
            </a:r>
          </a:p>
          <a:p>
            <a:r>
              <a:rPr lang="fr-FR" sz="1200" b="0" i="0" u="none" strike="noStrike" baseline="0" dirty="0" smtClean="0">
                <a:latin typeface="Arial-Black"/>
              </a:rPr>
              <a:t>PRESIDENCE DE LA REPUBLIQUE /PRIMATURE</a:t>
            </a:r>
            <a:endParaRPr lang="fr-FR" sz="1200" dirty="0"/>
          </a:p>
        </p:txBody>
      </p:sp>
      <p:pic>
        <p:nvPicPr>
          <p:cNvPr id="3" name="Image 2"/>
          <p:cNvPicPr>
            <a:picLocks noChangeAspect="1"/>
          </p:cNvPicPr>
          <p:nvPr/>
        </p:nvPicPr>
        <p:blipFill>
          <a:blip r:embed="rId5"/>
          <a:stretch>
            <a:fillRect/>
          </a:stretch>
        </p:blipFill>
        <p:spPr>
          <a:xfrm>
            <a:off x="2929943" y="1399624"/>
            <a:ext cx="4200525" cy="5458376"/>
          </a:xfrm>
          <a:prstGeom prst="rect">
            <a:avLst/>
          </a:prstGeom>
        </p:spPr>
      </p:pic>
      <p:pic>
        <p:nvPicPr>
          <p:cNvPr id="12" name="Imag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974332" y="4077174"/>
            <a:ext cx="2238517" cy="1778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7102557" y="3028891"/>
            <a:ext cx="5089443" cy="1077218"/>
          </a:xfrm>
          <a:prstGeom prst="rect">
            <a:avLst/>
          </a:prstGeom>
        </p:spPr>
        <p:txBody>
          <a:bodyPr wrap="square">
            <a:spAutoFit/>
          </a:bodyPr>
          <a:lstStyle/>
          <a:p>
            <a:endParaRPr lang="fr-FR" altLang="fr-FR" b="1" i="1" dirty="0" smtClean="0">
              <a:solidFill>
                <a:schemeClr val="accent1">
                  <a:lumMod val="50000"/>
                </a:schemeClr>
              </a:solidFill>
              <a:latin typeface="Arial" charset="0"/>
              <a:ea typeface="ＭＳ Ｐゴシック" pitchFamily="34" charset="-128"/>
            </a:endParaRPr>
          </a:p>
          <a:p>
            <a:r>
              <a:rPr lang="fr-FR" altLang="fr-FR" b="1" i="1" dirty="0" smtClean="0">
                <a:solidFill>
                  <a:schemeClr val="accent1">
                    <a:lumMod val="50000"/>
                  </a:schemeClr>
                </a:solidFill>
                <a:latin typeface="Arial" charset="0"/>
                <a:ea typeface="ＭＳ Ｐゴシック" pitchFamily="34" charset="-128"/>
              </a:rPr>
              <a:t>Stratégie </a:t>
            </a:r>
            <a:r>
              <a:rPr lang="fr-FR" altLang="fr-FR" b="1" i="1" dirty="0">
                <a:solidFill>
                  <a:schemeClr val="accent1">
                    <a:lumMod val="50000"/>
                  </a:schemeClr>
                </a:solidFill>
                <a:latin typeface="Arial" charset="0"/>
                <a:ea typeface="ＭＳ Ｐゴシック" pitchFamily="34" charset="-128"/>
              </a:rPr>
              <a:t>Nationale de Financement</a:t>
            </a:r>
            <a:br>
              <a:rPr lang="fr-FR" altLang="fr-FR" b="1" i="1" dirty="0">
                <a:solidFill>
                  <a:schemeClr val="accent1">
                    <a:lumMod val="50000"/>
                  </a:schemeClr>
                </a:solidFill>
                <a:latin typeface="Arial" charset="0"/>
                <a:ea typeface="ＭＳ Ｐゴシック" pitchFamily="34" charset="-128"/>
              </a:rPr>
            </a:br>
            <a:r>
              <a:rPr lang="fr-FR" altLang="fr-FR" b="1" i="1" dirty="0">
                <a:solidFill>
                  <a:schemeClr val="accent1">
                    <a:lumMod val="50000"/>
                  </a:schemeClr>
                </a:solidFill>
                <a:latin typeface="Arial" charset="0"/>
                <a:ea typeface="ＭＳ Ｐゴシック" pitchFamily="34" charset="-128"/>
              </a:rPr>
              <a:t>de la Santé pour tendre vers la </a:t>
            </a:r>
            <a:r>
              <a:rPr lang="fr-FR" altLang="fr-FR" sz="2800" b="1" dirty="0">
                <a:solidFill>
                  <a:srgbClr val="FFC000"/>
                </a:solidFill>
                <a:latin typeface="Arial" charset="0"/>
                <a:ea typeface="ＭＳ Ｐゴシック" pitchFamily="34" charset="-128"/>
              </a:rPr>
              <a:t>CSU</a:t>
            </a:r>
            <a:r>
              <a:rPr lang="fr-FR" altLang="fr-FR" b="1" dirty="0">
                <a:solidFill>
                  <a:schemeClr val="accent1">
                    <a:lumMod val="50000"/>
                  </a:schemeClr>
                </a:solidFill>
                <a:latin typeface="Arial" charset="0"/>
                <a:ea typeface="ＭＳ Ｐゴシック" pitchFamily="34" charset="-128"/>
              </a:rPr>
              <a:t> </a:t>
            </a:r>
            <a:endParaRPr lang="fr-FR" dirty="0"/>
          </a:p>
        </p:txBody>
      </p:sp>
      <p:pic>
        <p:nvPicPr>
          <p:cNvPr id="14" name="Image 13"/>
          <p:cNvPicPr>
            <a:picLocks noChangeAspect="1"/>
          </p:cNvPicPr>
          <p:nvPr/>
        </p:nvPicPr>
        <p:blipFill>
          <a:blip r:embed="rId7"/>
          <a:stretch>
            <a:fillRect/>
          </a:stretch>
        </p:blipFill>
        <p:spPr>
          <a:xfrm>
            <a:off x="8705590" y="5875917"/>
            <a:ext cx="2559660" cy="940314"/>
          </a:xfrm>
          <a:prstGeom prst="rect">
            <a:avLst/>
          </a:prstGeom>
        </p:spPr>
      </p:pic>
      <p:sp>
        <p:nvSpPr>
          <p:cNvPr id="15" name="AutoShape 2" descr="Image result for IMAGE ARMOIRIE DU SENEGAL"/>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 name="AutoShape 4" descr="Image result for IMAGE ARMOIRIE DU SENEGAL">
            <a:hlinkClick r:id="rId8"/>
          </p:cNvPr>
          <p:cNvSpPr>
            <a:spLocks noChangeAspect="1" noChangeArrowheads="1"/>
          </p:cNvSpPr>
          <p:nvPr/>
        </p:nvSpPr>
        <p:spPr bwMode="auto">
          <a:xfrm>
            <a:off x="4540250" y="-1371600"/>
            <a:ext cx="251460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 name="AutoShape 6" descr="Image result for IMAGE ARMOIRIE DU SENEGAL">
            <a:hlinkClick r:id="rId8"/>
          </p:cNvPr>
          <p:cNvSpPr>
            <a:spLocks noChangeAspect="1" noChangeArrowheads="1"/>
          </p:cNvSpPr>
          <p:nvPr/>
        </p:nvSpPr>
        <p:spPr bwMode="auto">
          <a:xfrm>
            <a:off x="4692650" y="-1219200"/>
            <a:ext cx="251460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8" name="Imag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83681" y="4077174"/>
            <a:ext cx="1678211" cy="2075107"/>
          </a:xfrm>
          <a:prstGeom prst="rect">
            <a:avLst/>
          </a:prstGeom>
        </p:spPr>
      </p:pic>
      <p:pic>
        <p:nvPicPr>
          <p:cNvPr id="19" name="Image 18" descr="Sceau Mali.jpg"/>
          <p:cNvPicPr/>
          <p:nvPr/>
        </p:nvPicPr>
        <p:blipFill>
          <a:blip r:embed="rId10" cstate="print"/>
          <a:stretch>
            <a:fillRect/>
          </a:stretch>
        </p:blipFill>
        <p:spPr>
          <a:xfrm>
            <a:off x="185645" y="4566158"/>
            <a:ext cx="2306395" cy="2250073"/>
          </a:xfrm>
          <a:prstGeom prst="rect">
            <a:avLst/>
          </a:prstGeom>
        </p:spPr>
      </p:pic>
      <p:sp>
        <p:nvSpPr>
          <p:cNvPr id="20" name="Rectangle 19"/>
          <p:cNvSpPr/>
          <p:nvPr/>
        </p:nvSpPr>
        <p:spPr>
          <a:xfrm>
            <a:off x="-161487" y="3741807"/>
            <a:ext cx="3032616" cy="923330"/>
          </a:xfrm>
          <a:prstGeom prst="rect">
            <a:avLst/>
          </a:prstGeom>
        </p:spPr>
        <p:txBody>
          <a:bodyPr wrap="square">
            <a:spAutoFit/>
          </a:bodyPr>
          <a:lstStyle/>
          <a:p>
            <a:pPr algn="ctr">
              <a:tabLst>
                <a:tab pos="540385" algn="l"/>
              </a:tabLst>
            </a:pPr>
            <a:endParaRPr lang="fr-FR" b="1" dirty="0" smtClean="0">
              <a:latin typeface="Calibri" panose="020F0502020204030204" pitchFamily="34" charset="0"/>
            </a:endParaRPr>
          </a:p>
          <a:p>
            <a:pPr algn="ctr">
              <a:tabLst>
                <a:tab pos="540385" algn="l"/>
              </a:tabLst>
            </a:pPr>
            <a:r>
              <a:rPr lang="fr-FR" b="1" dirty="0" smtClean="0">
                <a:latin typeface="Calibri" panose="020F0502020204030204" pitchFamily="34" charset="0"/>
              </a:rPr>
              <a:t>REPUBLIQUE </a:t>
            </a:r>
            <a:r>
              <a:rPr lang="fr-FR" b="1" dirty="0">
                <a:latin typeface="Calibri" panose="020F0502020204030204" pitchFamily="34" charset="0"/>
              </a:rPr>
              <a:t>DU MALI</a:t>
            </a:r>
            <a:endParaRPr lang="fr-FR" dirty="0"/>
          </a:p>
          <a:p>
            <a:pPr algn="ctr">
              <a:tabLst>
                <a:tab pos="540385" algn="l"/>
              </a:tabLst>
            </a:pPr>
            <a:r>
              <a:rPr lang="fr-FR" b="1" i="1" dirty="0">
                <a:latin typeface="Calibri" panose="020F0502020204030204" pitchFamily="34" charset="0"/>
              </a:rPr>
              <a:t>Un Peuple - Un But - Une Foi</a:t>
            </a:r>
            <a:endParaRPr lang="fr-FR" dirty="0">
              <a:effectLst/>
            </a:endParaRPr>
          </a:p>
        </p:txBody>
      </p:sp>
      <p:sp>
        <p:nvSpPr>
          <p:cNvPr id="21" name="AutoShape 8" descr="Image result for image armoirie de la côte d'ivoire">
            <a:hlinkClick r:id="rId11"/>
          </p:cNvPr>
          <p:cNvSpPr>
            <a:spLocks noChangeAspect="1" noChangeArrowheads="1"/>
          </p:cNvSpPr>
          <p:nvPr/>
        </p:nvSpPr>
        <p:spPr bwMode="auto">
          <a:xfrm>
            <a:off x="3740150" y="-1668463"/>
            <a:ext cx="3971925" cy="3486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2" name="Image 2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9190" y="1179953"/>
            <a:ext cx="1235631" cy="1463706"/>
          </a:xfrm>
          <a:prstGeom prst="rect">
            <a:avLst/>
          </a:prstGeom>
        </p:spPr>
      </p:pic>
      <p:sp>
        <p:nvSpPr>
          <p:cNvPr id="23" name="AutoShape 10" descr="Image result for image armoirie du Mali">
            <a:hlinkClick r:id="rId13"/>
          </p:cNvPr>
          <p:cNvSpPr>
            <a:spLocks noChangeAspect="1" noChangeArrowheads="1"/>
          </p:cNvSpPr>
          <p:nvPr/>
        </p:nvSpPr>
        <p:spPr bwMode="auto">
          <a:xfrm>
            <a:off x="3835400" y="-1668463"/>
            <a:ext cx="3781425" cy="3486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 name="AutoShape 12" descr="Image result for image armoirie du Mali">
            <a:hlinkClick r:id="rId14"/>
          </p:cNvPr>
          <p:cNvSpPr>
            <a:spLocks noChangeAspect="1" noChangeArrowheads="1"/>
          </p:cNvSpPr>
          <p:nvPr/>
        </p:nvSpPr>
        <p:spPr bwMode="auto">
          <a:xfrm>
            <a:off x="3987800" y="-1516063"/>
            <a:ext cx="3781425" cy="3486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5" name="Image 2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2268" y="3273223"/>
            <a:ext cx="2857500" cy="739573"/>
          </a:xfrm>
          <a:prstGeom prst="rect">
            <a:avLst/>
          </a:prstGeom>
        </p:spPr>
      </p:pic>
    </p:spTree>
    <p:extLst>
      <p:ext uri="{BB962C8B-B14F-4D97-AF65-F5344CB8AC3E}">
        <p14:creationId xmlns:p14="http://schemas.microsoft.com/office/powerpoint/2010/main" val="16106402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Oval 2"/>
          <p:cNvSpPr>
            <a:spLocks noChangeArrowheads="1"/>
          </p:cNvSpPr>
          <p:nvPr/>
        </p:nvSpPr>
        <p:spPr bwMode="auto">
          <a:xfrm>
            <a:off x="1523040" y="4742861"/>
            <a:ext cx="9166078" cy="2115139"/>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921" tIns="41460" rIns="82921" bIns="41460" anchor="ctr"/>
          <a:lstStyle>
            <a:lvl1pPr>
              <a:spcBef>
                <a:spcPct val="80000"/>
              </a:spcBef>
              <a:buClr>
                <a:srgbClr val="1E7FB8"/>
              </a:buClr>
              <a:buFont typeface="Wingdings" panose="05000000000000000000" pitchFamily="2" charset="2"/>
              <a:buChar char="l"/>
              <a:defRPr sz="2800">
                <a:solidFill>
                  <a:srgbClr val="000066"/>
                </a:solidFill>
                <a:latin typeface="Arial Narrow" panose="020B0606020202030204" pitchFamily="34" charset="0"/>
                <a:cs typeface="Arial" panose="020B0604020202020204" pitchFamily="34" charset="0"/>
              </a:defRPr>
            </a:lvl1pPr>
            <a:lvl2pPr marL="742950" indent="-285750">
              <a:spcBef>
                <a:spcPct val="20000"/>
              </a:spcBef>
              <a:buClr>
                <a:srgbClr val="1E7FB8"/>
              </a:buClr>
              <a:buFont typeface="Arial" panose="020B0604020202020204" pitchFamily="34" charset="0"/>
              <a:buChar char="–"/>
              <a:defRPr sz="2400">
                <a:solidFill>
                  <a:srgbClr val="000066"/>
                </a:solidFill>
                <a:latin typeface="Arial Narrow" panose="020B0606020202030204" pitchFamily="34" charset="0"/>
                <a:cs typeface="Arial" panose="020B0604020202020204" pitchFamily="34" charset="0"/>
              </a:defRPr>
            </a:lvl2pPr>
            <a:lvl3pPr marL="1143000" indent="-2286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rtl="1">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rtl="1" eaLnBrk="1" hangingPunct="1">
              <a:spcBef>
                <a:spcPct val="0"/>
              </a:spcBef>
              <a:buClrTx/>
              <a:buFontTx/>
              <a:buNone/>
            </a:pPr>
            <a:endParaRPr lang="fr-FR" altLang="fr-FR" sz="3537">
              <a:latin typeface="Arial" panose="020B0604020202020204" pitchFamily="34" charset="0"/>
            </a:endParaRPr>
          </a:p>
        </p:txBody>
      </p:sp>
      <p:sp>
        <p:nvSpPr>
          <p:cNvPr id="711683" name="Rectangle 3"/>
          <p:cNvSpPr>
            <a:spLocks noGrp="1" noChangeArrowheads="1"/>
          </p:cNvSpPr>
          <p:nvPr>
            <p:ph type="title"/>
          </p:nvPr>
        </p:nvSpPr>
        <p:spPr>
          <a:xfrm>
            <a:off x="1798052" y="96471"/>
            <a:ext cx="8616055" cy="823593"/>
          </a:xfrm>
        </p:spPr>
        <p:txBody>
          <a:bodyPr>
            <a:noAutofit/>
          </a:bodyPr>
          <a:lstStyle/>
          <a:p>
            <a:pPr defTabSz="944550" rtl="1">
              <a:defRPr/>
            </a:pPr>
            <a:r>
              <a:rPr lang="fr-FR" sz="3600" b="1" dirty="0" smtClean="0">
                <a:latin typeface="+mn-lt"/>
                <a:ea typeface="+mn-ea"/>
              </a:rPr>
              <a:t>Les piliers de la CSU</a:t>
            </a:r>
            <a:endParaRPr lang="fr-FR" sz="3600" b="1" dirty="0">
              <a:latin typeface="+mn-lt"/>
              <a:ea typeface="+mn-ea"/>
            </a:endParaRPr>
          </a:p>
        </p:txBody>
      </p:sp>
      <p:sp>
        <p:nvSpPr>
          <p:cNvPr id="12292" name="Rectangle 4"/>
          <p:cNvSpPr>
            <a:spLocks noGrp="1" noChangeArrowheads="1"/>
          </p:cNvSpPr>
          <p:nvPr>
            <p:ph type="body" idx="1"/>
          </p:nvPr>
        </p:nvSpPr>
        <p:spPr>
          <a:xfrm>
            <a:off x="1246589" y="3461397"/>
            <a:ext cx="9698822" cy="2901303"/>
          </a:xfrm>
        </p:spPr>
        <p:txBody>
          <a:bodyPr/>
          <a:lstStyle/>
          <a:p>
            <a:pPr marL="597543" indent="-597543" defTabSz="827921">
              <a:buClr>
                <a:srgbClr val="000099"/>
              </a:buClr>
              <a:buFont typeface="Wingdings" panose="05000000000000000000" pitchFamily="2" charset="2"/>
              <a:buChar char="þ"/>
            </a:pPr>
            <a:endParaRPr lang="fr-FR" altLang="fr-FR" b="1" dirty="0" smtClean="0">
              <a:latin typeface="Calibri" panose="020F0502020204030204" pitchFamily="34" charset="0"/>
            </a:endParaRPr>
          </a:p>
          <a:p>
            <a:pPr marL="597543" indent="-597543" defTabSz="827921">
              <a:buClr>
                <a:srgbClr val="000099"/>
              </a:buClr>
              <a:buNone/>
            </a:pPr>
            <a:r>
              <a:rPr lang="fr-FR" altLang="fr-FR" b="1" dirty="0" smtClean="0">
                <a:latin typeface="Calibri" panose="020F0502020204030204" pitchFamily="34" charset="0"/>
              </a:rPr>
              <a:t> </a:t>
            </a:r>
          </a:p>
        </p:txBody>
      </p:sp>
      <p:sp>
        <p:nvSpPr>
          <p:cNvPr id="12293" name="Rectangle 5"/>
          <p:cNvSpPr>
            <a:spLocks noChangeArrowheads="1"/>
          </p:cNvSpPr>
          <p:nvPr/>
        </p:nvSpPr>
        <p:spPr bwMode="auto">
          <a:xfrm>
            <a:off x="3209103" y="2305199"/>
            <a:ext cx="5683083" cy="58313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921" tIns="41460" rIns="82921" bIns="41460" anchor="ctr"/>
          <a:lstStyle>
            <a:lvl1pPr defTabSz="1041400">
              <a:spcBef>
                <a:spcPct val="80000"/>
              </a:spcBef>
              <a:buClr>
                <a:srgbClr val="1E7FB8"/>
              </a:buClr>
              <a:buFont typeface="Wingdings" panose="05000000000000000000" pitchFamily="2" charset="2"/>
              <a:buChar char="l"/>
              <a:defRPr sz="2800">
                <a:solidFill>
                  <a:srgbClr val="000066"/>
                </a:solidFill>
                <a:latin typeface="Arial Narrow" panose="020B0606020202030204" pitchFamily="34" charset="0"/>
                <a:cs typeface="Arial" panose="020B0604020202020204" pitchFamily="34" charset="0"/>
              </a:defRPr>
            </a:lvl1pPr>
            <a:lvl2pPr marL="742950" indent="-285750" defTabSz="1041400">
              <a:spcBef>
                <a:spcPct val="20000"/>
              </a:spcBef>
              <a:buClr>
                <a:srgbClr val="1E7FB8"/>
              </a:buClr>
              <a:buFont typeface="Arial" panose="020B0604020202020204" pitchFamily="34" charset="0"/>
              <a:buChar char="–"/>
              <a:defRPr sz="2400">
                <a:solidFill>
                  <a:srgbClr val="000066"/>
                </a:solidFill>
                <a:latin typeface="Arial Narrow" panose="020B0606020202030204" pitchFamily="34" charset="0"/>
                <a:cs typeface="Arial" panose="020B0604020202020204" pitchFamily="34" charset="0"/>
              </a:defRPr>
            </a:lvl2pPr>
            <a:lvl3pPr marL="1143000" indent="-228600" defTabSz="10414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14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1400" rtl="1">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algn="ctr" rtl="1" eaLnBrk="1" hangingPunct="1">
              <a:spcBef>
                <a:spcPct val="0"/>
              </a:spcBef>
              <a:buClrTx/>
              <a:buFontTx/>
              <a:buNone/>
            </a:pPr>
            <a:r>
              <a:rPr lang="fr-FR" altLang="fr-FR" sz="2630">
                <a:latin typeface="Arial" panose="020B0604020202020204" pitchFamily="34" charset="0"/>
              </a:rPr>
              <a:t>Couverture sanitaire universelle</a:t>
            </a:r>
          </a:p>
        </p:txBody>
      </p:sp>
      <p:sp>
        <p:nvSpPr>
          <p:cNvPr id="12294" name="Oval 6"/>
          <p:cNvSpPr>
            <a:spLocks noChangeArrowheads="1"/>
          </p:cNvSpPr>
          <p:nvPr/>
        </p:nvSpPr>
        <p:spPr bwMode="auto">
          <a:xfrm>
            <a:off x="1523040" y="5219782"/>
            <a:ext cx="3277560" cy="1142917"/>
          </a:xfrm>
          <a:prstGeom prst="ellipse">
            <a:avLst/>
          </a:prstGeom>
          <a:solidFill>
            <a:srgbClr val="CCFF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921" tIns="41460" rIns="82921" bIns="41460" anchor="ctr"/>
          <a:lstStyle>
            <a:lvl1pPr defTabSz="1041400">
              <a:spcBef>
                <a:spcPct val="80000"/>
              </a:spcBef>
              <a:buClr>
                <a:srgbClr val="1E7FB8"/>
              </a:buClr>
              <a:buFont typeface="Wingdings" panose="05000000000000000000" pitchFamily="2" charset="2"/>
              <a:buChar char="l"/>
              <a:defRPr sz="2800">
                <a:solidFill>
                  <a:srgbClr val="000066"/>
                </a:solidFill>
                <a:latin typeface="Arial Narrow" panose="020B0606020202030204" pitchFamily="34" charset="0"/>
                <a:cs typeface="Arial" panose="020B0604020202020204" pitchFamily="34" charset="0"/>
              </a:defRPr>
            </a:lvl1pPr>
            <a:lvl2pPr marL="742950" indent="-285750" defTabSz="1041400">
              <a:spcBef>
                <a:spcPct val="20000"/>
              </a:spcBef>
              <a:buClr>
                <a:srgbClr val="1E7FB8"/>
              </a:buClr>
              <a:buFont typeface="Arial" panose="020B0604020202020204" pitchFamily="34" charset="0"/>
              <a:buChar char="–"/>
              <a:defRPr sz="2400">
                <a:solidFill>
                  <a:srgbClr val="000066"/>
                </a:solidFill>
                <a:latin typeface="Arial Narrow" panose="020B0606020202030204" pitchFamily="34" charset="0"/>
                <a:cs typeface="Arial" panose="020B0604020202020204" pitchFamily="34" charset="0"/>
              </a:defRPr>
            </a:lvl2pPr>
            <a:lvl3pPr marL="1143000" indent="-228600" defTabSz="10414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14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1400" rtl="1">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algn="ctr" rtl="1" eaLnBrk="1" hangingPunct="1">
              <a:spcBef>
                <a:spcPct val="0"/>
              </a:spcBef>
              <a:buClrTx/>
              <a:buFontTx/>
              <a:buNone/>
            </a:pPr>
            <a:r>
              <a:rPr lang="fr-FR" altLang="fr-FR" sz="1800" dirty="0">
                <a:latin typeface="Arial" panose="020B0604020202020204" pitchFamily="34" charset="0"/>
              </a:rPr>
              <a:t>Disponibilité effective en </a:t>
            </a:r>
          </a:p>
          <a:p>
            <a:pPr algn="ctr" rtl="1" eaLnBrk="1" hangingPunct="1">
              <a:spcBef>
                <a:spcPct val="0"/>
              </a:spcBef>
              <a:buClrTx/>
              <a:buFontTx/>
              <a:buNone/>
            </a:pPr>
            <a:r>
              <a:rPr lang="fr-FR" altLang="fr-FR" sz="1800" dirty="0">
                <a:latin typeface="Arial" panose="020B0604020202020204" pitchFamily="34" charset="0"/>
              </a:rPr>
              <a:t>services de santé de qualité</a:t>
            </a:r>
          </a:p>
        </p:txBody>
      </p:sp>
      <p:sp>
        <p:nvSpPr>
          <p:cNvPr id="12295" name="Oval 7"/>
          <p:cNvSpPr>
            <a:spLocks noChangeArrowheads="1"/>
          </p:cNvSpPr>
          <p:nvPr/>
        </p:nvSpPr>
        <p:spPr bwMode="auto">
          <a:xfrm>
            <a:off x="4947484" y="5272272"/>
            <a:ext cx="3210379" cy="1025172"/>
          </a:xfrm>
          <a:prstGeom prst="ellipse">
            <a:avLst/>
          </a:prstGeom>
          <a:solidFill>
            <a:srgbClr val="CCFF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921" tIns="41460" rIns="82921" bIns="41460" anchor="ctr"/>
          <a:lstStyle>
            <a:lvl1pPr defTabSz="1041400">
              <a:spcBef>
                <a:spcPct val="80000"/>
              </a:spcBef>
              <a:buClr>
                <a:srgbClr val="1E7FB8"/>
              </a:buClr>
              <a:buFont typeface="Wingdings" panose="05000000000000000000" pitchFamily="2" charset="2"/>
              <a:buChar char="l"/>
              <a:defRPr sz="2800">
                <a:solidFill>
                  <a:srgbClr val="000066"/>
                </a:solidFill>
                <a:latin typeface="Arial Narrow" panose="020B0606020202030204" pitchFamily="34" charset="0"/>
                <a:cs typeface="Arial" panose="020B0604020202020204" pitchFamily="34" charset="0"/>
              </a:defRPr>
            </a:lvl1pPr>
            <a:lvl2pPr marL="742950" indent="-285750" defTabSz="1041400">
              <a:spcBef>
                <a:spcPct val="20000"/>
              </a:spcBef>
              <a:buClr>
                <a:srgbClr val="1E7FB8"/>
              </a:buClr>
              <a:buFont typeface="Arial" panose="020B0604020202020204" pitchFamily="34" charset="0"/>
              <a:buChar char="–"/>
              <a:defRPr sz="2400">
                <a:solidFill>
                  <a:srgbClr val="000066"/>
                </a:solidFill>
                <a:latin typeface="Arial Narrow" panose="020B0606020202030204" pitchFamily="34" charset="0"/>
                <a:cs typeface="Arial" panose="020B0604020202020204" pitchFamily="34" charset="0"/>
              </a:defRPr>
            </a:lvl2pPr>
            <a:lvl3pPr marL="1143000" indent="-228600" defTabSz="10414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14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1400" rtl="1">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algn="ctr" rtl="1" eaLnBrk="1" hangingPunct="1">
              <a:spcBef>
                <a:spcPct val="0"/>
              </a:spcBef>
              <a:buClrTx/>
              <a:buFontTx/>
              <a:buNone/>
            </a:pPr>
            <a:r>
              <a:rPr lang="fr-FR" altLang="fr-FR" sz="1800" dirty="0" smtClean="0">
                <a:latin typeface="Arial" panose="020B0604020202020204" pitchFamily="34" charset="0"/>
              </a:rPr>
              <a:t>Protection contre </a:t>
            </a:r>
          </a:p>
          <a:p>
            <a:pPr algn="ctr" rtl="1">
              <a:spcBef>
                <a:spcPct val="0"/>
              </a:spcBef>
              <a:buClrTx/>
              <a:buNone/>
            </a:pPr>
            <a:r>
              <a:rPr lang="fr-FR" altLang="fr-FR" sz="1800" dirty="0" smtClean="0">
                <a:latin typeface="Arial" panose="020B0604020202020204" pitchFamily="34" charset="0"/>
              </a:rPr>
              <a:t>les risques financiers</a:t>
            </a:r>
            <a:endParaRPr lang="fr-FR" altLang="fr-FR" sz="1800" dirty="0">
              <a:latin typeface="Arial" panose="020B0604020202020204" pitchFamily="34" charset="0"/>
            </a:endParaRPr>
          </a:p>
        </p:txBody>
      </p:sp>
      <p:sp>
        <p:nvSpPr>
          <p:cNvPr id="12296" name="Line 8"/>
          <p:cNvSpPr>
            <a:spLocks noChangeShapeType="1"/>
          </p:cNvSpPr>
          <p:nvPr/>
        </p:nvSpPr>
        <p:spPr bwMode="auto">
          <a:xfrm flipH="1" flipV="1">
            <a:off x="5995211" y="3773845"/>
            <a:ext cx="0" cy="603296"/>
          </a:xfrm>
          <a:prstGeom prst="line">
            <a:avLst/>
          </a:prstGeom>
          <a:noFill/>
          <a:ln w="1016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921" tIns="41460" rIns="82921" bIns="41460"/>
          <a:lstStyle/>
          <a:p>
            <a:endParaRPr lang="fr-FR" sz="1633"/>
          </a:p>
        </p:txBody>
      </p:sp>
      <p:sp>
        <p:nvSpPr>
          <p:cNvPr id="12297" name="Rectangle 9"/>
          <p:cNvSpPr>
            <a:spLocks noChangeArrowheads="1"/>
          </p:cNvSpPr>
          <p:nvPr/>
        </p:nvSpPr>
        <p:spPr bwMode="auto">
          <a:xfrm>
            <a:off x="4162283" y="4377141"/>
            <a:ext cx="4133806" cy="31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921" tIns="41460" rIns="82921" bIns="41460" anchor="ctr"/>
          <a:lstStyle>
            <a:lvl1pPr defTabSz="1041400">
              <a:spcBef>
                <a:spcPct val="80000"/>
              </a:spcBef>
              <a:buClr>
                <a:srgbClr val="1E7FB8"/>
              </a:buClr>
              <a:buFont typeface="Wingdings" panose="05000000000000000000" pitchFamily="2" charset="2"/>
              <a:buChar char="l"/>
              <a:defRPr sz="2800">
                <a:solidFill>
                  <a:srgbClr val="000066"/>
                </a:solidFill>
                <a:latin typeface="Arial Narrow" panose="020B0606020202030204" pitchFamily="34" charset="0"/>
                <a:cs typeface="Arial" panose="020B0604020202020204" pitchFamily="34" charset="0"/>
              </a:defRPr>
            </a:lvl1pPr>
            <a:lvl2pPr marL="742950" indent="-285750" defTabSz="1041400">
              <a:spcBef>
                <a:spcPct val="20000"/>
              </a:spcBef>
              <a:buClr>
                <a:srgbClr val="1E7FB8"/>
              </a:buClr>
              <a:buFont typeface="Arial" panose="020B0604020202020204" pitchFamily="34" charset="0"/>
              <a:buChar char="–"/>
              <a:defRPr sz="2400">
                <a:solidFill>
                  <a:srgbClr val="000066"/>
                </a:solidFill>
                <a:latin typeface="Arial Narrow" panose="020B0606020202030204" pitchFamily="34" charset="0"/>
                <a:cs typeface="Arial" panose="020B0604020202020204" pitchFamily="34" charset="0"/>
              </a:defRPr>
            </a:lvl2pPr>
            <a:lvl3pPr marL="1143000" indent="-228600" defTabSz="10414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14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1400" rtl="1">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algn="ctr" rtl="1" eaLnBrk="1" hangingPunct="1">
              <a:spcBef>
                <a:spcPct val="0"/>
              </a:spcBef>
              <a:buClrTx/>
              <a:buFontTx/>
              <a:buNone/>
            </a:pPr>
            <a:r>
              <a:rPr lang="fr-FR" altLang="fr-FR" sz="2630" i="1">
                <a:latin typeface="Arial" panose="020B0604020202020204" pitchFamily="34" charset="0"/>
              </a:rPr>
              <a:t>Utilisation effective des services de santé </a:t>
            </a:r>
          </a:p>
        </p:txBody>
      </p:sp>
      <p:sp>
        <p:nvSpPr>
          <p:cNvPr id="12298" name="Rectangle 9"/>
          <p:cNvSpPr>
            <a:spLocks noChangeArrowheads="1"/>
          </p:cNvSpPr>
          <p:nvPr/>
        </p:nvSpPr>
        <p:spPr bwMode="auto">
          <a:xfrm>
            <a:off x="3927588" y="3475795"/>
            <a:ext cx="4133806" cy="31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921" tIns="41460" rIns="82921" bIns="41460" anchor="ctr"/>
          <a:lstStyle>
            <a:lvl1pPr defTabSz="1041400">
              <a:spcBef>
                <a:spcPct val="80000"/>
              </a:spcBef>
              <a:buClr>
                <a:srgbClr val="1E7FB8"/>
              </a:buClr>
              <a:buFont typeface="Wingdings" panose="05000000000000000000" pitchFamily="2" charset="2"/>
              <a:buChar char="l"/>
              <a:defRPr sz="2800">
                <a:solidFill>
                  <a:srgbClr val="000066"/>
                </a:solidFill>
                <a:latin typeface="Arial Narrow" panose="020B0606020202030204" pitchFamily="34" charset="0"/>
                <a:cs typeface="Arial" panose="020B0604020202020204" pitchFamily="34" charset="0"/>
              </a:defRPr>
            </a:lvl1pPr>
            <a:lvl2pPr marL="742950" indent="-285750" defTabSz="1041400">
              <a:spcBef>
                <a:spcPct val="20000"/>
              </a:spcBef>
              <a:buClr>
                <a:srgbClr val="1E7FB8"/>
              </a:buClr>
              <a:buFont typeface="Arial" panose="020B0604020202020204" pitchFamily="34" charset="0"/>
              <a:buChar char="–"/>
              <a:defRPr sz="2400">
                <a:solidFill>
                  <a:srgbClr val="000066"/>
                </a:solidFill>
                <a:latin typeface="Arial Narrow" panose="020B0606020202030204" pitchFamily="34" charset="0"/>
                <a:cs typeface="Arial" panose="020B0604020202020204" pitchFamily="34" charset="0"/>
              </a:defRPr>
            </a:lvl2pPr>
            <a:lvl3pPr marL="1143000" indent="-228600" defTabSz="10414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14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1400" rtl="1">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algn="ctr" rtl="1" eaLnBrk="1" hangingPunct="1">
              <a:spcBef>
                <a:spcPct val="0"/>
              </a:spcBef>
              <a:buClrTx/>
              <a:buFontTx/>
              <a:buNone/>
            </a:pPr>
            <a:r>
              <a:rPr lang="fr-FR" altLang="fr-FR" sz="2630" i="1">
                <a:latin typeface="Arial" panose="020B0604020202020204" pitchFamily="34" charset="0"/>
              </a:rPr>
              <a:t>Protection sociale en santé</a:t>
            </a:r>
          </a:p>
        </p:txBody>
      </p:sp>
      <p:sp>
        <p:nvSpPr>
          <p:cNvPr id="12299" name="Line 8"/>
          <p:cNvSpPr>
            <a:spLocks noChangeShapeType="1"/>
          </p:cNvSpPr>
          <p:nvPr/>
        </p:nvSpPr>
        <p:spPr bwMode="auto">
          <a:xfrm flipH="1" flipV="1">
            <a:off x="5972173" y="2941612"/>
            <a:ext cx="12959" cy="552902"/>
          </a:xfrm>
          <a:prstGeom prst="line">
            <a:avLst/>
          </a:prstGeom>
          <a:noFill/>
          <a:ln w="1016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921" tIns="41460" rIns="82921" bIns="41460"/>
          <a:lstStyle/>
          <a:p>
            <a:endParaRPr lang="fr-FR" sz="1633"/>
          </a:p>
        </p:txBody>
      </p:sp>
      <p:sp>
        <p:nvSpPr>
          <p:cNvPr id="12300" name="Rectangle 5"/>
          <p:cNvSpPr>
            <a:spLocks noChangeArrowheads="1"/>
          </p:cNvSpPr>
          <p:nvPr/>
        </p:nvSpPr>
        <p:spPr bwMode="auto">
          <a:xfrm>
            <a:off x="3224941" y="1236831"/>
            <a:ext cx="5690283" cy="515466"/>
          </a:xfrm>
          <a:prstGeom prst="rect">
            <a:avLst/>
          </a:prstGeom>
          <a:solidFill>
            <a:srgbClr val="00B0F0"/>
          </a:solidFill>
          <a:ln w="9525">
            <a:solidFill>
              <a:schemeClr val="tx1"/>
            </a:solidFill>
            <a:miter lim="800000"/>
            <a:headEnd/>
            <a:tailEnd/>
          </a:ln>
        </p:spPr>
        <p:txBody>
          <a:bodyPr wrap="none" lIns="82921" tIns="41460" rIns="82921" bIns="41460" anchor="ctr"/>
          <a:lstStyle>
            <a:lvl1pPr defTabSz="1041400">
              <a:spcBef>
                <a:spcPct val="80000"/>
              </a:spcBef>
              <a:buClr>
                <a:srgbClr val="1E7FB8"/>
              </a:buClr>
              <a:buFont typeface="Wingdings" panose="05000000000000000000" pitchFamily="2" charset="2"/>
              <a:buChar char="l"/>
              <a:defRPr sz="2800">
                <a:solidFill>
                  <a:srgbClr val="000066"/>
                </a:solidFill>
                <a:latin typeface="Arial Narrow" panose="020B0606020202030204" pitchFamily="34" charset="0"/>
                <a:cs typeface="Arial" panose="020B0604020202020204" pitchFamily="34" charset="0"/>
              </a:defRPr>
            </a:lvl1pPr>
            <a:lvl2pPr marL="742950" indent="-285750" defTabSz="1041400">
              <a:spcBef>
                <a:spcPct val="20000"/>
              </a:spcBef>
              <a:buClr>
                <a:srgbClr val="1E7FB8"/>
              </a:buClr>
              <a:buFont typeface="Arial" panose="020B0604020202020204" pitchFamily="34" charset="0"/>
              <a:buChar char="–"/>
              <a:defRPr sz="2400">
                <a:solidFill>
                  <a:srgbClr val="000066"/>
                </a:solidFill>
                <a:latin typeface="Arial Narrow" panose="020B0606020202030204" pitchFamily="34" charset="0"/>
                <a:cs typeface="Arial" panose="020B0604020202020204" pitchFamily="34" charset="0"/>
              </a:defRPr>
            </a:lvl2pPr>
            <a:lvl3pPr marL="1143000" indent="-228600" defTabSz="10414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140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1400" rtl="1">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1400"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algn="ctr" rtl="1" eaLnBrk="1" hangingPunct="1">
              <a:spcBef>
                <a:spcPct val="0"/>
              </a:spcBef>
              <a:buClrTx/>
              <a:buFontTx/>
              <a:buNone/>
            </a:pPr>
            <a:r>
              <a:rPr lang="fr-FR" altLang="fr-FR" sz="2630">
                <a:latin typeface="Arial" panose="020B0604020202020204" pitchFamily="34" charset="0"/>
              </a:rPr>
              <a:t>Etat de Santé amélioré </a:t>
            </a:r>
          </a:p>
        </p:txBody>
      </p:sp>
      <p:sp>
        <p:nvSpPr>
          <p:cNvPr id="12301" name="Line 8"/>
          <p:cNvSpPr>
            <a:spLocks noChangeShapeType="1"/>
          </p:cNvSpPr>
          <p:nvPr/>
        </p:nvSpPr>
        <p:spPr bwMode="auto">
          <a:xfrm flipH="1" flipV="1">
            <a:off x="5927539" y="1752297"/>
            <a:ext cx="12958" cy="552902"/>
          </a:xfrm>
          <a:prstGeom prst="line">
            <a:avLst/>
          </a:prstGeom>
          <a:noFill/>
          <a:ln w="1016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921" tIns="41460" rIns="82921" bIns="41460"/>
          <a:lstStyle/>
          <a:p>
            <a:endParaRPr lang="fr-FR" sz="1633"/>
          </a:p>
        </p:txBody>
      </p:sp>
      <p:sp>
        <p:nvSpPr>
          <p:cNvPr id="2" name="Ellipse 1"/>
          <p:cNvSpPr/>
          <p:nvPr/>
        </p:nvSpPr>
        <p:spPr>
          <a:xfrm>
            <a:off x="8296089" y="5278488"/>
            <a:ext cx="2383575" cy="1018956"/>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1"/>
                </a:solidFill>
              </a:rPr>
              <a:t>Protection contre les risques qui affectent la santé</a:t>
            </a:r>
            <a:endParaRPr lang="fr-FR" sz="1600" b="1" dirty="0">
              <a:solidFill>
                <a:schemeClr val="tx1"/>
              </a:solidFill>
            </a:endParaRPr>
          </a:p>
        </p:txBody>
      </p:sp>
      <p:pic>
        <p:nvPicPr>
          <p:cNvPr id="15" name="Imag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79" y="2941612"/>
            <a:ext cx="2654968" cy="2106791"/>
          </a:xfrm>
          <a:prstGeom prst="rect">
            <a:avLst/>
          </a:prstGeom>
        </p:spPr>
      </p:pic>
    </p:spTree>
    <p:extLst>
      <p:ext uri="{BB962C8B-B14F-4D97-AF65-F5344CB8AC3E}">
        <p14:creationId xmlns:p14="http://schemas.microsoft.com/office/powerpoint/2010/main" val="210477278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nvPr>
        </p:nvSpPr>
        <p:spPr>
          <a:xfrm>
            <a:off x="1772420" y="0"/>
            <a:ext cx="8649876" cy="967578"/>
          </a:xfrm>
        </p:spPr>
        <p:txBody>
          <a:bodyPr>
            <a:normAutofit/>
          </a:bodyPr>
          <a:lstStyle/>
          <a:p>
            <a:pPr algn="l">
              <a:lnSpc>
                <a:spcPct val="80000"/>
              </a:lnSpc>
              <a:spcBef>
                <a:spcPct val="20000"/>
              </a:spcBef>
              <a:defRPr/>
            </a:pPr>
            <a:r>
              <a:rPr lang="fr-FR" sz="3600" b="1" dirty="0">
                <a:latin typeface="+mn-lt"/>
              </a:rPr>
              <a:t>Comment y arriver?        La CSU:</a:t>
            </a:r>
            <a:r>
              <a:rPr lang="fr-FR" sz="3600" b="1" dirty="0">
                <a:solidFill>
                  <a:srgbClr val="0070C0"/>
                </a:solidFill>
                <a:latin typeface="+mn-lt"/>
              </a:rPr>
              <a:t> </a:t>
            </a:r>
            <a:r>
              <a:rPr lang="fr-FR" sz="3600" b="1" dirty="0">
                <a:solidFill>
                  <a:srgbClr val="FF0000"/>
                </a:solidFill>
                <a:effectLst>
                  <a:outerShdw blurRad="38100" dist="38100" dir="2700000" algn="tl">
                    <a:srgbClr val="C0C0C0"/>
                  </a:outerShdw>
                </a:effectLst>
                <a:latin typeface="Calibri" pitchFamily="34" charset="0"/>
                <a:ea typeface="+mn-ea"/>
                <a:cs typeface="+mn-cs"/>
              </a:rPr>
              <a:t>…un chemin</a:t>
            </a:r>
            <a:endParaRPr lang="fr-FR" sz="3200" b="1" dirty="0">
              <a:solidFill>
                <a:srgbClr val="FF0000"/>
              </a:solidFill>
              <a:effectLst>
                <a:outerShdw blurRad="38100" dist="38100" dir="2700000" algn="tl">
                  <a:srgbClr val="C0C0C0"/>
                </a:outerShdw>
              </a:effectLst>
              <a:latin typeface="Calibri" pitchFamily="34" charset="0"/>
              <a:ea typeface="+mn-ea"/>
              <a:cs typeface="+mn-cs"/>
            </a:endParaRPr>
          </a:p>
        </p:txBody>
      </p:sp>
      <p:sp>
        <p:nvSpPr>
          <p:cNvPr id="35843" name="Espace réservé du contenu 2"/>
          <p:cNvSpPr>
            <a:spLocks noGrp="1"/>
          </p:cNvSpPr>
          <p:nvPr>
            <p:ph idx="1"/>
          </p:nvPr>
        </p:nvSpPr>
        <p:spPr>
          <a:xfrm>
            <a:off x="1709976" y="1039572"/>
            <a:ext cx="8958025" cy="4924283"/>
          </a:xfrm>
        </p:spPr>
        <p:txBody>
          <a:bodyPr>
            <a:normAutofit fontScale="92500"/>
          </a:bodyPr>
          <a:lstStyle/>
          <a:p>
            <a:pPr marL="0" indent="0">
              <a:buNone/>
              <a:defRPr/>
            </a:pPr>
            <a:r>
              <a:rPr lang="fr-FR" sz="2600" b="1" dirty="0">
                <a:solidFill>
                  <a:schemeClr val="hlink"/>
                </a:solidFill>
                <a:effectLst>
                  <a:outerShdw blurRad="38100" dist="38100" dir="2700000" algn="tl">
                    <a:srgbClr val="C0C0C0"/>
                  </a:outerShdw>
                </a:effectLst>
                <a:latin typeface="Calibri" pitchFamily="34" charset="0"/>
              </a:rPr>
              <a:t>Trois objectifs qui en constituent les piliers</a:t>
            </a:r>
            <a:r>
              <a:rPr lang="fr-FR" dirty="0">
                <a:solidFill>
                  <a:srgbClr val="0070C0"/>
                </a:solidFill>
                <a:latin typeface="+mj-lt"/>
                <a:ea typeface="+mj-ea"/>
                <a:cs typeface="+mj-cs"/>
              </a:rPr>
              <a:t>:</a:t>
            </a:r>
          </a:p>
          <a:p>
            <a:pPr>
              <a:defRPr/>
            </a:pPr>
            <a:r>
              <a:rPr lang="fr-FR" sz="2600" dirty="0">
                <a:latin typeface="Calibri" pitchFamily="34" charset="0"/>
              </a:rPr>
              <a:t>Améliorer l’offre de santé en quantité, en qualité et en équité</a:t>
            </a:r>
          </a:p>
          <a:p>
            <a:pPr>
              <a:defRPr/>
            </a:pPr>
            <a:r>
              <a:rPr lang="fr-FR" sz="2600" dirty="0">
                <a:latin typeface="Calibri" pitchFamily="34" charset="0"/>
              </a:rPr>
              <a:t>Limiter les risques qui affectent la santé (Déterminants sociaux de la santé/ Promotion-Prévention)</a:t>
            </a:r>
          </a:p>
          <a:p>
            <a:pPr>
              <a:defRPr/>
            </a:pPr>
            <a:r>
              <a:rPr lang="fr-FR" sz="2600" dirty="0">
                <a:latin typeface="Calibri" pitchFamily="34" charset="0"/>
              </a:rPr>
              <a:t>Réduire les risques financiers dus à la santé</a:t>
            </a:r>
          </a:p>
          <a:p>
            <a:pPr marL="0" indent="0">
              <a:buNone/>
              <a:defRPr/>
            </a:pPr>
            <a:r>
              <a:rPr lang="fr-FR" sz="2600" b="1" dirty="0">
                <a:solidFill>
                  <a:schemeClr val="hlink"/>
                </a:solidFill>
                <a:effectLst>
                  <a:outerShdw blurRad="38100" dist="38100" dir="2700000" algn="tl">
                    <a:srgbClr val="C0C0C0"/>
                  </a:outerShdw>
                </a:effectLst>
                <a:latin typeface="Calibri" pitchFamily="34" charset="0"/>
              </a:rPr>
              <a:t>Au moins trois problèmes à régler pour réaliser ces trois objectifs</a:t>
            </a:r>
            <a:r>
              <a:rPr lang="fr-FR" dirty="0">
                <a:solidFill>
                  <a:schemeClr val="hlink"/>
                </a:solidFill>
                <a:effectLst>
                  <a:outerShdw blurRad="38100" dist="38100" dir="2700000" algn="tl">
                    <a:srgbClr val="C0C0C0"/>
                  </a:outerShdw>
                </a:effectLst>
                <a:latin typeface="Calibri" pitchFamily="34" charset="0"/>
              </a:rPr>
              <a:t>: </a:t>
            </a:r>
          </a:p>
          <a:p>
            <a:pPr>
              <a:defRPr/>
            </a:pPr>
            <a:r>
              <a:rPr lang="fr-FR" sz="2600" dirty="0">
                <a:latin typeface="Calibri" pitchFamily="34" charset="0"/>
              </a:rPr>
              <a:t>Insuffisance des fonds </a:t>
            </a:r>
            <a:r>
              <a:rPr lang="fr-FR" sz="2600" i="1" dirty="0">
                <a:latin typeface="Calibri" pitchFamily="34" charset="0"/>
              </a:rPr>
              <a:t>( limite l’offre en volume, qualité, distribution)</a:t>
            </a:r>
          </a:p>
          <a:p>
            <a:pPr>
              <a:defRPr/>
            </a:pPr>
            <a:r>
              <a:rPr lang="fr-FR" sz="2600" dirty="0">
                <a:latin typeface="Calibri" pitchFamily="34" charset="0"/>
              </a:rPr>
              <a:t>Inefficience (20 à 40% dans les pays pauvres, </a:t>
            </a:r>
            <a:r>
              <a:rPr lang="fr-FR" sz="2600" i="1" dirty="0">
                <a:latin typeface="Calibri" pitchFamily="34" charset="0"/>
              </a:rPr>
              <a:t>OMS 2010</a:t>
            </a:r>
            <a:r>
              <a:rPr lang="fr-FR" sz="2600" i="1" dirty="0" smtClean="0">
                <a:latin typeface="Calibri" pitchFamily="34" charset="0"/>
              </a:rPr>
              <a:t>)</a:t>
            </a:r>
          </a:p>
          <a:p>
            <a:pPr marL="0" indent="0">
              <a:buNone/>
              <a:defRPr/>
            </a:pPr>
            <a:r>
              <a:rPr lang="fr-FR" sz="2600" i="1" dirty="0" smtClean="0">
                <a:latin typeface="Calibri" pitchFamily="34" charset="0"/>
              </a:rPr>
              <a:t>   </a:t>
            </a:r>
            <a:r>
              <a:rPr lang="fr-FR" sz="2600" dirty="0">
                <a:latin typeface="Calibri" pitchFamily="34" charset="0"/>
              </a:rPr>
              <a:t>et Faible productivité</a:t>
            </a:r>
            <a:r>
              <a:rPr lang="fr-FR" sz="2600" i="1" dirty="0">
                <a:latin typeface="Calibri" pitchFamily="34" charset="0"/>
              </a:rPr>
              <a:t>.</a:t>
            </a:r>
          </a:p>
          <a:p>
            <a:pPr>
              <a:defRPr/>
            </a:pPr>
            <a:r>
              <a:rPr lang="fr-FR" sz="2600" dirty="0">
                <a:latin typeface="Calibri" pitchFamily="34" charset="0"/>
              </a:rPr>
              <a:t>Paiement direct </a:t>
            </a:r>
            <a:r>
              <a:rPr lang="fr-FR" sz="2600" i="1" dirty="0">
                <a:latin typeface="Calibri" pitchFamily="34" charset="0"/>
              </a:rPr>
              <a:t>(Barrière à l’accès, Faiblesse  de l’AMU)</a:t>
            </a:r>
          </a:p>
          <a:p>
            <a:pPr>
              <a:defRPr/>
            </a:pPr>
            <a:endParaRPr lang="fr-FR" dirty="0">
              <a:latin typeface="Calibri" pitchFamily="34" charset="0"/>
            </a:endParaRPr>
          </a:p>
          <a:p>
            <a:pPr marL="0" indent="0">
              <a:buNone/>
              <a:defRPr/>
            </a:pP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9778" y="4120444"/>
            <a:ext cx="2822222" cy="2737556"/>
          </a:xfrm>
          <a:prstGeom prst="rect">
            <a:avLst/>
          </a:prstGeom>
        </p:spPr>
      </p:pic>
    </p:spTree>
    <p:extLst>
      <p:ext uri="{BB962C8B-B14F-4D97-AF65-F5344CB8AC3E}">
        <p14:creationId xmlns:p14="http://schemas.microsoft.com/office/powerpoint/2010/main" val="24006957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p:cNvSpPr>
            <a:spLocks noGrp="1"/>
          </p:cNvSpPr>
          <p:nvPr>
            <p:ph type="title"/>
          </p:nvPr>
        </p:nvSpPr>
        <p:spPr/>
        <p:txBody>
          <a:bodyPr/>
          <a:lstStyle/>
          <a:p>
            <a:endParaRPr lang="fr-FR" dirty="0" smtClean="0"/>
          </a:p>
        </p:txBody>
      </p:sp>
      <p:sp>
        <p:nvSpPr>
          <p:cNvPr id="15363" name="Espace réservé du contenu 2"/>
          <p:cNvSpPr>
            <a:spLocks noGrp="1"/>
          </p:cNvSpPr>
          <p:nvPr>
            <p:ph idx="1"/>
          </p:nvPr>
        </p:nvSpPr>
        <p:spPr/>
        <p:txBody>
          <a:bodyPr/>
          <a:lstStyle/>
          <a:p>
            <a:pPr marL="0" indent="0">
              <a:buNone/>
            </a:pPr>
            <a:r>
              <a:rPr lang="fr-FR" b="1" dirty="0"/>
              <a:t>Le chemin à parcourir …. </a:t>
            </a:r>
          </a:p>
          <a:p>
            <a:pPr lvl="2"/>
            <a:endParaRPr lang="fr-FR" sz="3200" b="1" dirty="0">
              <a:solidFill>
                <a:srgbClr val="7030A0"/>
              </a:solidFill>
            </a:endParaRPr>
          </a:p>
          <a:p>
            <a:pPr lvl="2"/>
            <a:endParaRPr lang="fr-FR" dirty="0" smtClean="0"/>
          </a:p>
          <a:p>
            <a:pPr marL="1435970" lvl="3" indent="0">
              <a:buNone/>
            </a:pPr>
            <a:endParaRPr lang="fr-FR" dirty="0" smtClean="0"/>
          </a:p>
          <a:p>
            <a:pPr marL="1435970" lvl="3" indent="0">
              <a:buNone/>
            </a:pPr>
            <a:endParaRPr lang="fr-FR" dirty="0" smtClean="0"/>
          </a:p>
          <a:p>
            <a:pPr marL="1435970" lvl="3" indent="0">
              <a:buNone/>
            </a:pPr>
            <a:endParaRPr lang="fr-FR" dirty="0" smtClean="0"/>
          </a:p>
          <a:p>
            <a:pPr marL="1435970" lvl="3" indent="0">
              <a:buNone/>
            </a:pPr>
            <a:r>
              <a:rPr lang="fr-FR" dirty="0" smtClean="0"/>
              <a:t>				</a:t>
            </a:r>
          </a:p>
          <a:p>
            <a:pPr marL="1435970" lvl="3" indent="0">
              <a:buNone/>
            </a:pPr>
            <a:r>
              <a:rPr lang="fr-FR" dirty="0" smtClean="0"/>
              <a:t>			</a:t>
            </a:r>
          </a:p>
          <a:p>
            <a:pPr marL="1435970" lvl="3" indent="0">
              <a:buNone/>
            </a:pPr>
            <a:r>
              <a:rPr lang="fr-FR" sz="3200" b="1" dirty="0" smtClean="0"/>
              <a:t>et </a:t>
            </a:r>
            <a:r>
              <a:rPr lang="fr-FR" sz="3200" b="1" dirty="0"/>
              <a:t>les embuches à éviter</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62200"/>
            <a:ext cx="4381500" cy="2305050"/>
          </a:xfrm>
          <a:prstGeom prst="rect">
            <a:avLst/>
          </a:prstGeom>
        </p:spPr>
      </p:pic>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8250" y="0"/>
            <a:ext cx="3333750" cy="2576512"/>
          </a:xfrm>
          <a:prstGeom prst="rect">
            <a:avLst/>
          </a:prstGeom>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7378" y="5203825"/>
            <a:ext cx="4244622" cy="1636714"/>
          </a:xfrm>
          <a:prstGeom prst="rect">
            <a:avLst/>
          </a:prstGeom>
        </p:spPr>
      </p:pic>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203825"/>
            <a:ext cx="4162425" cy="1574006"/>
          </a:xfrm>
          <a:prstGeom prst="rect">
            <a:avLst/>
          </a:prstGeom>
        </p:spPr>
      </p:pic>
      <p:pic>
        <p:nvPicPr>
          <p:cNvPr id="3" name="Imag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6378222" cy="1825625"/>
          </a:xfrm>
          <a:prstGeom prst="rect">
            <a:avLst/>
          </a:prstGeom>
        </p:spPr>
      </p:pic>
      <p:pic>
        <p:nvPicPr>
          <p:cNvPr id="6" name="Imag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50051" y="1960562"/>
            <a:ext cx="3084866" cy="2527300"/>
          </a:xfrm>
          <a:prstGeom prst="rect">
            <a:avLst/>
          </a:prstGeom>
        </p:spPr>
      </p:pic>
      <p:pic>
        <p:nvPicPr>
          <p:cNvPr id="9" name="Imag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19850" y="5557"/>
            <a:ext cx="2438400" cy="1955005"/>
          </a:xfrm>
          <a:prstGeom prst="rect">
            <a:avLst/>
          </a:prstGeom>
        </p:spPr>
      </p:pic>
      <p:pic>
        <p:nvPicPr>
          <p:cNvPr id="10" name="Imag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97564" y="5203825"/>
            <a:ext cx="3449814" cy="1574006"/>
          </a:xfrm>
          <a:prstGeom prst="rect">
            <a:avLst/>
          </a:prstGeom>
        </p:spPr>
      </p:pic>
      <p:pic>
        <p:nvPicPr>
          <p:cNvPr id="11" name="Imag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03468" y="2801143"/>
            <a:ext cx="4196990" cy="2178050"/>
          </a:xfrm>
          <a:prstGeom prst="rect">
            <a:avLst/>
          </a:prstGeom>
        </p:spPr>
      </p:pic>
    </p:spTree>
    <p:extLst>
      <p:ext uri="{BB962C8B-B14F-4D97-AF65-F5344CB8AC3E}">
        <p14:creationId xmlns:p14="http://schemas.microsoft.com/office/powerpoint/2010/main" val="38912763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a:xfrm>
            <a:off x="1209675" y="0"/>
            <a:ext cx="9893746" cy="809529"/>
          </a:xfrm>
        </p:spPr>
        <p:txBody>
          <a:bodyPr>
            <a:normAutofit fontScale="90000"/>
          </a:bodyPr>
          <a:lstStyle/>
          <a:p>
            <a:r>
              <a:rPr lang="fr-FR" sz="4000" b="1" dirty="0">
                <a:latin typeface="+mn-lt"/>
              </a:rPr>
              <a:t>Des conditions  permettant d’avancer vers la CSU </a:t>
            </a:r>
            <a:r>
              <a:rPr lang="fr-FR" sz="1800" b="1" dirty="0"/>
              <a:t>(1)</a:t>
            </a:r>
          </a:p>
        </p:txBody>
      </p:sp>
      <p:sp>
        <p:nvSpPr>
          <p:cNvPr id="16387" name="Espace réservé du contenu 2"/>
          <p:cNvSpPr>
            <a:spLocks noGrp="1"/>
          </p:cNvSpPr>
          <p:nvPr>
            <p:ph idx="1"/>
          </p:nvPr>
        </p:nvSpPr>
        <p:spPr>
          <a:xfrm>
            <a:off x="1743913" y="1700808"/>
            <a:ext cx="8766620" cy="4464496"/>
          </a:xfrm>
        </p:spPr>
        <p:txBody>
          <a:bodyPr>
            <a:normAutofit/>
          </a:bodyPr>
          <a:lstStyle/>
          <a:p>
            <a:pPr marL="463351" lvl="1" indent="0">
              <a:spcBef>
                <a:spcPts val="1578"/>
              </a:spcBef>
              <a:buNone/>
            </a:pPr>
            <a:r>
              <a:rPr lang="fr-FR" b="1" dirty="0">
                <a:solidFill>
                  <a:srgbClr val="FF0000"/>
                </a:solidFill>
              </a:rPr>
              <a:t>1</a:t>
            </a:r>
            <a:r>
              <a:rPr lang="fr-FR" dirty="0"/>
              <a:t>. </a:t>
            </a:r>
            <a:r>
              <a:rPr lang="fr-FR" dirty="0">
                <a:latin typeface="Calibri" pitchFamily="34" charset="0"/>
              </a:rPr>
              <a:t>Définir le Paquet de prestations à assurer en première ligne (évolutif, base: OMD), ainsi que la référence et les spécialités à rapprocher des usagers </a:t>
            </a:r>
            <a:r>
              <a:rPr lang="fr-FR" b="1" dirty="0">
                <a:solidFill>
                  <a:srgbClr val="FF0000"/>
                </a:solidFill>
              </a:rPr>
              <a:t>…… On ne peut pas tout faire, tout de suite  et partout.</a:t>
            </a:r>
            <a:endParaRPr lang="fr-FR" dirty="0">
              <a:solidFill>
                <a:srgbClr val="FF0000"/>
              </a:solidFill>
            </a:endParaRPr>
          </a:p>
          <a:p>
            <a:pPr marL="463351" lvl="1" indent="0">
              <a:spcBef>
                <a:spcPts val="1578"/>
              </a:spcBef>
              <a:buNone/>
            </a:pPr>
            <a:r>
              <a:rPr lang="fr-FR" b="1" dirty="0">
                <a:solidFill>
                  <a:srgbClr val="FF0000"/>
                </a:solidFill>
              </a:rPr>
              <a:t>2</a:t>
            </a:r>
            <a:r>
              <a:rPr lang="fr-FR" dirty="0"/>
              <a:t>. Redéfinir la carte sanitaire, Evaluer les gaps et avoir un plan de marche pour arriver à </a:t>
            </a:r>
            <a:r>
              <a:rPr lang="fr-FR" dirty="0">
                <a:solidFill>
                  <a:schemeClr val="hlink"/>
                </a:solidFill>
                <a:effectLst>
                  <a:outerShdw blurRad="38100" dist="38100" dir="2700000" algn="tl">
                    <a:srgbClr val="C0C0C0"/>
                  </a:outerShdw>
                </a:effectLst>
                <a:latin typeface="Calibri" pitchFamily="34" charset="0"/>
              </a:rPr>
              <a:t>(Plus de RH, plus d’infrastructure, plus d’équipement , mieux répartis-incitations pour les zones difficiles)</a:t>
            </a:r>
            <a:endParaRPr lang="fr-FR" dirty="0"/>
          </a:p>
          <a:p>
            <a:pPr marL="463351" lvl="1" indent="0">
              <a:spcBef>
                <a:spcPts val="1578"/>
              </a:spcBef>
              <a:buNone/>
            </a:pPr>
            <a:r>
              <a:rPr lang="fr-FR" b="1" dirty="0">
                <a:solidFill>
                  <a:srgbClr val="FF0000"/>
                </a:solidFill>
              </a:rPr>
              <a:t>3.</a:t>
            </a:r>
            <a:r>
              <a:rPr lang="fr-FR" dirty="0"/>
              <a:t> </a:t>
            </a:r>
            <a:r>
              <a:rPr lang="fr-FR" dirty="0">
                <a:latin typeface="Calibri" pitchFamily="34" charset="0"/>
              </a:rPr>
              <a:t>Accroître la productivité  et la qualité des prestations, </a:t>
            </a:r>
            <a:r>
              <a:rPr lang="fr-FR" dirty="0"/>
              <a:t>plus d’incitation à la production </a:t>
            </a:r>
            <a:r>
              <a:rPr lang="fr-FR" dirty="0">
                <a:solidFill>
                  <a:schemeClr val="hlink"/>
                </a:solidFill>
                <a:effectLst>
                  <a:outerShdw blurRad="38100" dist="38100" dir="2700000" algn="tl">
                    <a:srgbClr val="C0C0C0"/>
                  </a:outerShdw>
                </a:effectLst>
                <a:latin typeface="Calibri" pitchFamily="34" charset="0"/>
              </a:rPr>
              <a:t>(FBR, Primes- Adhésion des acteurs, Travailler plus et mieux, Trêve sociale)</a:t>
            </a:r>
          </a:p>
          <a:p>
            <a:pPr marL="463351" lvl="1" indent="0">
              <a:spcBef>
                <a:spcPts val="1578"/>
              </a:spcBef>
              <a:buNone/>
            </a:pPr>
            <a:endParaRPr lang="fr-FR" dirty="0">
              <a:solidFill>
                <a:schemeClr val="hlink"/>
              </a:solidFill>
              <a:effectLst>
                <a:outerShdw blurRad="38100" dist="38100" dir="2700000" algn="tl">
                  <a:srgbClr val="C0C0C0"/>
                </a:outerShdw>
              </a:effectLst>
              <a:latin typeface="Calibri" pitchFamily="34" charset="0"/>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7975" y="4503275"/>
            <a:ext cx="1724025" cy="2360083"/>
          </a:xfrm>
          <a:prstGeom prst="rect">
            <a:avLst/>
          </a:prstGeom>
        </p:spPr>
      </p:pic>
      <p:pic>
        <p:nvPicPr>
          <p:cNvPr id="5" name="Espace réservé du contenu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10394"/>
            <a:ext cx="2228850" cy="1709473"/>
          </a:xfrm>
          <a:prstGeom prst="rect">
            <a:avLst/>
          </a:prstGeom>
        </p:spPr>
      </p:pic>
      <p:pic>
        <p:nvPicPr>
          <p:cNvPr id="6" name="Espace réservé du contenu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10800" y="778396"/>
            <a:ext cx="1998932" cy="1844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13600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3999" y="332656"/>
            <a:ext cx="9820276" cy="720080"/>
          </a:xfrm>
        </p:spPr>
        <p:txBody>
          <a:bodyPr>
            <a:normAutofit fontScale="90000"/>
          </a:bodyPr>
          <a:lstStyle/>
          <a:p>
            <a:r>
              <a:rPr lang="fr-FR" sz="4000" b="1" dirty="0">
                <a:latin typeface="+mn-lt"/>
              </a:rPr>
              <a:t>Des conditions  permettant d’avancer vers la CSU </a:t>
            </a:r>
            <a:r>
              <a:rPr lang="fr-FR" sz="1800" b="1" dirty="0"/>
              <a:t>(2)</a:t>
            </a:r>
            <a:endParaRPr lang="fr-FR" sz="1800" dirty="0"/>
          </a:p>
        </p:txBody>
      </p:sp>
      <p:sp>
        <p:nvSpPr>
          <p:cNvPr id="3" name="Espace réservé du contenu 2"/>
          <p:cNvSpPr>
            <a:spLocks noGrp="1"/>
          </p:cNvSpPr>
          <p:nvPr>
            <p:ph idx="1"/>
          </p:nvPr>
        </p:nvSpPr>
        <p:spPr>
          <a:xfrm>
            <a:off x="1919536" y="1772816"/>
            <a:ext cx="8208912" cy="4176464"/>
          </a:xfrm>
        </p:spPr>
        <p:txBody>
          <a:bodyPr>
            <a:normAutofit/>
          </a:bodyPr>
          <a:lstStyle/>
          <a:p>
            <a:pPr marL="463351" lvl="1" indent="0">
              <a:spcBef>
                <a:spcPts val="1578"/>
              </a:spcBef>
              <a:buNone/>
            </a:pPr>
            <a:r>
              <a:rPr lang="fr-FR" dirty="0">
                <a:latin typeface="Calibri" pitchFamily="34" charset="0"/>
              </a:rPr>
              <a:t>4. </a:t>
            </a:r>
            <a:r>
              <a:rPr lang="fr-FR" dirty="0"/>
              <a:t>Agir sur  les déterminants de la santé pour réduire la charge de    morbidité: limiter les maladies évitables et leurs coûts: </a:t>
            </a:r>
            <a:r>
              <a:rPr lang="fr-FR" b="1" dirty="0">
                <a:solidFill>
                  <a:srgbClr val="00B050"/>
                </a:solidFill>
                <a:latin typeface="Calibri" pitchFamily="34" charset="0"/>
              </a:rPr>
              <a:t>Soigner mieux en soignant moins de personne.</a:t>
            </a:r>
          </a:p>
          <a:p>
            <a:pPr marL="463351" lvl="1" indent="0">
              <a:spcBef>
                <a:spcPts val="1578"/>
              </a:spcBef>
              <a:buNone/>
            </a:pPr>
            <a:r>
              <a:rPr lang="fr-FR" dirty="0">
                <a:latin typeface="Calibri" pitchFamily="34" charset="0"/>
              </a:rPr>
              <a:t>5. Améliorer la gestion des intrants, Objectif: </a:t>
            </a:r>
            <a:r>
              <a:rPr lang="fr-FR" b="1" dirty="0">
                <a:solidFill>
                  <a:srgbClr val="FF0000"/>
                </a:solidFill>
                <a:latin typeface="Calibri" pitchFamily="34" charset="0"/>
              </a:rPr>
              <a:t>zéro rupture en médicaments</a:t>
            </a:r>
            <a:r>
              <a:rPr lang="fr-FR" dirty="0">
                <a:solidFill>
                  <a:srgbClr val="FF0000"/>
                </a:solidFill>
                <a:latin typeface="Calibri" pitchFamily="34" charset="0"/>
              </a:rPr>
              <a:t>, et autres consommables (films, réactifs…)</a:t>
            </a:r>
          </a:p>
          <a:p>
            <a:pPr marL="527050" lvl="1" indent="0">
              <a:spcBef>
                <a:spcPts val="1800"/>
              </a:spcBef>
              <a:buNone/>
            </a:pPr>
            <a:r>
              <a:rPr lang="fr-FR" b="1" dirty="0">
                <a:solidFill>
                  <a:srgbClr val="FF0000"/>
                </a:solidFill>
              </a:rPr>
              <a:t>6.Garantir à chaque prestation fournie une contre partie financière: </a:t>
            </a:r>
            <a:r>
              <a:rPr lang="fr-FR" dirty="0">
                <a:latin typeface="Calibri" pitchFamily="34" charset="0"/>
              </a:rPr>
              <a:t>maitrise de la tarification (Recouvrement approprié des coûts des prestations).</a:t>
            </a:r>
          </a:p>
          <a:p>
            <a:pPr marL="527050" lvl="1" indent="0">
              <a:spcBef>
                <a:spcPts val="1800"/>
              </a:spcBef>
              <a:buNone/>
            </a:pPr>
            <a:endParaRPr lang="fr-FR" b="1" dirty="0">
              <a:solidFill>
                <a:srgbClr val="FF0000"/>
              </a:solidFill>
            </a:endParaRPr>
          </a:p>
          <a:p>
            <a:pPr marL="463351" lvl="1" indent="0">
              <a:spcBef>
                <a:spcPts val="1578"/>
              </a:spcBef>
              <a:buNone/>
            </a:pPr>
            <a:endParaRPr lang="fr-FR" b="1" dirty="0">
              <a:solidFill>
                <a:srgbClr val="FF0000"/>
              </a:solidFill>
            </a:endParaRPr>
          </a:p>
          <a:p>
            <a:pPr marL="463351" lvl="1" indent="0">
              <a:spcBef>
                <a:spcPts val="1578"/>
              </a:spcBef>
              <a:buNone/>
            </a:pPr>
            <a:endParaRPr lang="fr-FR" b="1" dirty="0">
              <a:solidFill>
                <a:srgbClr val="FF0000"/>
              </a:solidFill>
            </a:endParaRPr>
          </a:p>
          <a:p>
            <a:pPr marL="463351" lvl="1" indent="0">
              <a:spcBef>
                <a:spcPts val="1578"/>
              </a:spcBef>
              <a:buNone/>
            </a:pPr>
            <a:endParaRPr lang="fr-FR" dirty="0"/>
          </a:p>
          <a:p>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71075"/>
            <a:ext cx="4286250" cy="1962150"/>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1644" y="4549423"/>
            <a:ext cx="4820356" cy="2308578"/>
          </a:xfrm>
          <a:prstGeom prst="rect">
            <a:avLst/>
          </a:prstGeom>
        </p:spPr>
      </p:pic>
    </p:spTree>
    <p:extLst>
      <p:ext uri="{BB962C8B-B14F-4D97-AF65-F5344CB8AC3E}">
        <p14:creationId xmlns:p14="http://schemas.microsoft.com/office/powerpoint/2010/main" val="12354452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4000" y="0"/>
            <a:ext cx="7092280" cy="1052736"/>
          </a:xfrm>
        </p:spPr>
        <p:txBody>
          <a:bodyPr>
            <a:noAutofit/>
          </a:bodyPr>
          <a:lstStyle/>
          <a:p>
            <a:r>
              <a:rPr lang="fr-FR" sz="3600" b="1" dirty="0">
                <a:latin typeface="+mn-lt"/>
              </a:rPr>
              <a:t>Des conditions  permettant d’avancer vers la CSU </a:t>
            </a:r>
            <a:r>
              <a:rPr lang="fr-FR" sz="2000" dirty="0">
                <a:latin typeface="+mn-lt"/>
              </a:rPr>
              <a:t>(3)</a:t>
            </a:r>
            <a:endParaRPr lang="fr-FR" sz="3600" dirty="0">
              <a:latin typeface="+mn-lt"/>
            </a:endParaRPr>
          </a:p>
        </p:txBody>
      </p:sp>
      <p:sp>
        <p:nvSpPr>
          <p:cNvPr id="3" name="Espace réservé du contenu 2"/>
          <p:cNvSpPr>
            <a:spLocks noGrp="1"/>
          </p:cNvSpPr>
          <p:nvPr>
            <p:ph idx="1"/>
          </p:nvPr>
        </p:nvSpPr>
        <p:spPr>
          <a:xfrm>
            <a:off x="1981200" y="1772816"/>
            <a:ext cx="8579296" cy="4680520"/>
          </a:xfrm>
        </p:spPr>
        <p:txBody>
          <a:bodyPr>
            <a:normAutofit/>
          </a:bodyPr>
          <a:lstStyle/>
          <a:p>
            <a:pPr marL="463351" lvl="1" indent="0">
              <a:spcBef>
                <a:spcPts val="1578"/>
              </a:spcBef>
              <a:buNone/>
            </a:pPr>
            <a:r>
              <a:rPr lang="fr-FR" b="1" dirty="0">
                <a:solidFill>
                  <a:srgbClr val="FF0000"/>
                </a:solidFill>
              </a:rPr>
              <a:t>7. </a:t>
            </a:r>
            <a:r>
              <a:rPr lang="fr-FR" dirty="0">
                <a:latin typeface="Calibri" pitchFamily="34" charset="0"/>
              </a:rPr>
              <a:t>Bannir , ou minimiser le paiement direct par l’usager au point de prestation de service </a:t>
            </a:r>
            <a:r>
              <a:rPr lang="fr-FR" dirty="0">
                <a:solidFill>
                  <a:srgbClr val="FF0000"/>
                </a:solidFill>
                <a:latin typeface="Calibri" pitchFamily="34" charset="0"/>
              </a:rPr>
              <a:t>: </a:t>
            </a:r>
            <a:r>
              <a:rPr lang="fr-FR" dirty="0"/>
              <a:t>Aller à l’</a:t>
            </a:r>
            <a:r>
              <a:rPr lang="fr-FR" dirty="0">
                <a:solidFill>
                  <a:srgbClr val="FF0000"/>
                </a:solidFill>
                <a:latin typeface="Calibri" pitchFamily="34" charset="0"/>
              </a:rPr>
              <a:t>Assurance Maladie Universelle (AMU),</a:t>
            </a:r>
            <a:r>
              <a:rPr lang="fr-FR" dirty="0"/>
              <a:t> par l’Assurance Maladie </a:t>
            </a:r>
            <a:r>
              <a:rPr lang="fr-FR" dirty="0" smtClean="0"/>
              <a:t>Obligatoire, </a:t>
            </a:r>
            <a:r>
              <a:rPr lang="fr-FR" sz="2800" b="1" dirty="0" smtClean="0">
                <a:solidFill>
                  <a:srgbClr val="0070C0"/>
                </a:solidFill>
              </a:rPr>
              <a:t>intelligente</a:t>
            </a:r>
            <a:r>
              <a:rPr lang="fr-FR" dirty="0" smtClean="0"/>
              <a:t> … </a:t>
            </a:r>
            <a:r>
              <a:rPr lang="fr-FR" dirty="0"/>
              <a:t>au rythme du pays; l’informel ne constitue pas un obstacle il est bien souvent  formalisable…</a:t>
            </a:r>
          </a:p>
          <a:p>
            <a:pPr marL="463351" lvl="1" indent="0">
              <a:spcBef>
                <a:spcPts val="1578"/>
              </a:spcBef>
              <a:buNone/>
            </a:pPr>
            <a:r>
              <a:rPr lang="fr-FR" b="1" dirty="0">
                <a:solidFill>
                  <a:srgbClr val="FF0000"/>
                </a:solidFill>
              </a:rPr>
              <a:t>8. </a:t>
            </a:r>
            <a:r>
              <a:rPr lang="fr-FR" dirty="0"/>
              <a:t>Subventionner les cotisations des indigents pertinemment </a:t>
            </a:r>
            <a:r>
              <a:rPr lang="fr-FR" b="1" dirty="0">
                <a:solidFill>
                  <a:srgbClr val="FF0000"/>
                </a:solidFill>
              </a:rPr>
              <a:t>ciblés</a:t>
            </a:r>
            <a:r>
              <a:rPr lang="fr-FR" dirty="0"/>
              <a:t> en priorité dans les groupes vulnérables </a:t>
            </a:r>
            <a:r>
              <a:rPr lang="fr-FR" i="1" dirty="0"/>
              <a:t>( éviter les mesures catégorielles, les catégories ne sont pas homogènes, </a:t>
            </a:r>
            <a:r>
              <a:rPr lang="fr-FR" b="1" i="1" dirty="0"/>
              <a:t>les vulnérables ne sont pas tous démunis)</a:t>
            </a:r>
          </a:p>
          <a:p>
            <a:pPr marL="463351" lvl="1" indent="0">
              <a:spcBef>
                <a:spcPts val="1578"/>
              </a:spcBef>
              <a:buNone/>
            </a:pPr>
            <a:r>
              <a:rPr lang="fr-FR" b="1" dirty="0">
                <a:solidFill>
                  <a:srgbClr val="FF0000"/>
                </a:solidFill>
              </a:rPr>
              <a:t>9</a:t>
            </a:r>
            <a:r>
              <a:rPr lang="fr-FR" dirty="0"/>
              <a:t>. Séparation des fonctions de vendeur et d’acheteur de prestations </a:t>
            </a:r>
            <a:r>
              <a:rPr lang="fr-FR" b="1" dirty="0"/>
              <a:t>(à chacun ce qu’il sait </a:t>
            </a:r>
            <a:r>
              <a:rPr lang="fr-FR" b="1" dirty="0" smtClean="0"/>
              <a:t>faire le mieux)</a:t>
            </a:r>
            <a:endParaRPr lang="fr-FR" b="1" dirty="0"/>
          </a:p>
          <a:p>
            <a:pPr marL="463351" lvl="1" indent="0">
              <a:spcBef>
                <a:spcPts val="1578"/>
              </a:spcBef>
              <a:buNone/>
            </a:pPr>
            <a:endParaRPr lang="fr-FR" b="1" i="1" dirty="0"/>
          </a:p>
          <a:p>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9883" y="0"/>
            <a:ext cx="2329242" cy="1690142"/>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75" y="5143323"/>
            <a:ext cx="2596797" cy="1628775"/>
          </a:xfrm>
          <a:prstGeom prst="rect">
            <a:avLst/>
          </a:prstGeom>
        </p:spPr>
      </p:pic>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93956" y="5012267"/>
            <a:ext cx="2698044" cy="1845733"/>
          </a:xfrm>
          <a:prstGeom prst="rect">
            <a:avLst/>
          </a:prstGeom>
        </p:spPr>
      </p:pic>
    </p:spTree>
    <p:extLst>
      <p:ext uri="{BB962C8B-B14F-4D97-AF65-F5344CB8AC3E}">
        <p14:creationId xmlns:p14="http://schemas.microsoft.com/office/powerpoint/2010/main" val="19329353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p:cNvSpPr>
            <a:spLocks noGrp="1"/>
          </p:cNvSpPr>
          <p:nvPr>
            <p:ph type="title"/>
          </p:nvPr>
        </p:nvSpPr>
        <p:spPr>
          <a:xfrm>
            <a:off x="0" y="0"/>
            <a:ext cx="10668000" cy="1025172"/>
          </a:xfrm>
        </p:spPr>
        <p:txBody>
          <a:bodyPr>
            <a:normAutofit/>
          </a:bodyPr>
          <a:lstStyle/>
          <a:p>
            <a:r>
              <a:rPr lang="fr-FR" sz="3600" b="1" dirty="0">
                <a:latin typeface="+mn-lt"/>
              </a:rPr>
              <a:t>Des conditions  permettant d’avancer vers la CSU</a:t>
            </a:r>
            <a:r>
              <a:rPr lang="fr-FR" sz="3200" b="1" dirty="0"/>
              <a:t> </a:t>
            </a:r>
            <a:r>
              <a:rPr lang="fr-FR" sz="1800" b="1" dirty="0"/>
              <a:t>(4)</a:t>
            </a:r>
          </a:p>
        </p:txBody>
      </p:sp>
      <p:sp>
        <p:nvSpPr>
          <p:cNvPr id="17411" name="Espace réservé du contenu 2"/>
          <p:cNvSpPr>
            <a:spLocks noGrp="1"/>
          </p:cNvSpPr>
          <p:nvPr>
            <p:ph idx="1"/>
          </p:nvPr>
        </p:nvSpPr>
        <p:spPr>
          <a:xfrm>
            <a:off x="1847081" y="994936"/>
            <a:ext cx="8410960" cy="5530408"/>
          </a:xfrm>
        </p:spPr>
        <p:txBody>
          <a:bodyPr>
            <a:normAutofit/>
          </a:bodyPr>
          <a:lstStyle/>
          <a:p>
            <a:pPr marL="463351" lvl="1" indent="0">
              <a:spcBef>
                <a:spcPts val="1578"/>
              </a:spcBef>
              <a:buNone/>
            </a:pPr>
            <a:r>
              <a:rPr lang="fr-FR" b="1" dirty="0">
                <a:solidFill>
                  <a:srgbClr val="FF0000"/>
                </a:solidFill>
              </a:rPr>
              <a:t>10</a:t>
            </a:r>
            <a:r>
              <a:rPr lang="fr-FR" dirty="0"/>
              <a:t>. Accroître le financement de la santé en allant au delà </a:t>
            </a:r>
            <a:r>
              <a:rPr lang="fr-FR" dirty="0" smtClean="0"/>
              <a:t>de </a:t>
            </a:r>
            <a:r>
              <a:rPr lang="fr-FR" dirty="0"/>
              <a:t>l’espace fiscal,  explorer le potentiel de l’espace financier.</a:t>
            </a:r>
          </a:p>
          <a:p>
            <a:pPr marL="463351" lvl="1" indent="0">
              <a:spcBef>
                <a:spcPts val="1578"/>
              </a:spcBef>
              <a:buNone/>
            </a:pPr>
            <a:r>
              <a:rPr lang="fr-FR" b="1" dirty="0">
                <a:solidFill>
                  <a:srgbClr val="FF0000"/>
                </a:solidFill>
              </a:rPr>
              <a:t>11</a:t>
            </a:r>
            <a:r>
              <a:rPr lang="fr-FR" dirty="0"/>
              <a:t>. Améliorer l’efficacité de la dépense pour plus d’efficience</a:t>
            </a:r>
          </a:p>
          <a:p>
            <a:pPr marL="463351" lvl="1" indent="0">
              <a:spcBef>
                <a:spcPts val="1578"/>
              </a:spcBef>
              <a:buNone/>
            </a:pPr>
            <a:r>
              <a:rPr lang="fr-FR" b="1" dirty="0" smtClean="0">
                <a:solidFill>
                  <a:srgbClr val="FF0000"/>
                </a:solidFill>
              </a:rPr>
              <a:t>12</a:t>
            </a:r>
            <a:r>
              <a:rPr lang="fr-FR" dirty="0" smtClean="0"/>
              <a:t>. </a:t>
            </a:r>
            <a:r>
              <a:rPr lang="fr-FR" dirty="0"/>
              <a:t>Un partenariat effectif entre l’Etat, dans ses différentes composantes, les Collectivités Locales, les Communautés de </a:t>
            </a:r>
            <a:r>
              <a:rPr lang="fr-FR" dirty="0" smtClean="0"/>
              <a:t>Base, le secteur privé (PPP) </a:t>
            </a:r>
            <a:r>
              <a:rPr lang="fr-FR" dirty="0"/>
              <a:t>et ses partenaires, fondé sur la transparence et la redevabilité pour renforcer la confiance entre les acteurs.</a:t>
            </a:r>
          </a:p>
          <a:p>
            <a:pPr marL="463351" lvl="1" indent="0">
              <a:spcBef>
                <a:spcPts val="1578"/>
              </a:spcBef>
              <a:buNone/>
            </a:pPr>
            <a:r>
              <a:rPr lang="fr-FR" b="1" dirty="0" smtClean="0">
                <a:solidFill>
                  <a:srgbClr val="FF0000"/>
                </a:solidFill>
              </a:rPr>
              <a:t>13</a:t>
            </a:r>
            <a:r>
              <a:rPr lang="fr-FR" dirty="0" smtClean="0"/>
              <a:t>. </a:t>
            </a:r>
            <a:r>
              <a:rPr lang="fr-FR" dirty="0"/>
              <a:t>Disposer d’une stratégie </a:t>
            </a:r>
            <a:r>
              <a:rPr lang="fr-FR" b="1" dirty="0">
                <a:solidFill>
                  <a:srgbClr val="FF0000"/>
                </a:solidFill>
              </a:rPr>
              <a:t>nationale</a:t>
            </a:r>
            <a:r>
              <a:rPr lang="fr-FR" dirty="0"/>
              <a:t> de financement </a:t>
            </a:r>
            <a:r>
              <a:rPr lang="fr-FR" dirty="0" smtClean="0"/>
              <a:t>de la santé pour </a:t>
            </a:r>
            <a:r>
              <a:rPr lang="fr-FR" dirty="0"/>
              <a:t>tendre vers la couverture universelle</a:t>
            </a:r>
          </a:p>
          <a:p>
            <a:pPr marL="463351" lvl="1" indent="0">
              <a:spcBef>
                <a:spcPts val="1578"/>
              </a:spcBef>
              <a:buNone/>
            </a:pPr>
            <a:r>
              <a:rPr lang="fr-FR" b="1" dirty="0" smtClean="0">
                <a:solidFill>
                  <a:srgbClr val="FF0000"/>
                </a:solidFill>
              </a:rPr>
              <a:t>14. </a:t>
            </a:r>
            <a:r>
              <a:rPr lang="fr-FR" dirty="0"/>
              <a:t>Une gouvernance forte, assurant une bonne coordination d’une </a:t>
            </a:r>
            <a:r>
              <a:rPr lang="fr-FR" dirty="0" err="1"/>
              <a:t>multisectorialité</a:t>
            </a:r>
            <a:r>
              <a:rPr lang="fr-FR" dirty="0"/>
              <a:t> mettant en valeur les avantages comparatifs des différents </a:t>
            </a:r>
            <a:r>
              <a:rPr lang="fr-FR" dirty="0" smtClean="0"/>
              <a:t>acteurs et </a:t>
            </a:r>
            <a:r>
              <a:rPr lang="fr-FR" b="1" dirty="0" smtClean="0"/>
              <a:t>facilitant les réformes </a:t>
            </a:r>
            <a:r>
              <a:rPr lang="fr-FR" dirty="0"/>
              <a:t>(Expertise, Synergie, GAR/Redevabilité).</a:t>
            </a:r>
          </a:p>
          <a:p>
            <a:pPr marL="463351" lvl="1" indent="0">
              <a:spcBef>
                <a:spcPts val="1578"/>
              </a:spcBef>
              <a:buNone/>
            </a:pPr>
            <a:endParaRPr lang="fr-FR" dirty="0"/>
          </a:p>
          <a:p>
            <a:pPr>
              <a:spcBef>
                <a:spcPts val="1052"/>
              </a:spcBef>
            </a:pPr>
            <a:endParaRPr lang="fr-FR" sz="3100" i="1" dirty="0"/>
          </a:p>
          <a:p>
            <a:endParaRPr lang="fr-FR" sz="3100" dirty="0"/>
          </a:p>
        </p:txBody>
      </p:sp>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66489" y="0"/>
            <a:ext cx="2325511" cy="1862667"/>
          </a:xfrm>
          <a:prstGeom prst="rect">
            <a:avLst/>
          </a:prstGeom>
        </p:spPr>
      </p:pic>
    </p:spTree>
    <p:extLst>
      <p:ext uri="{BB962C8B-B14F-4D97-AF65-F5344CB8AC3E}">
        <p14:creationId xmlns:p14="http://schemas.microsoft.com/office/powerpoint/2010/main" val="40874717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re 1"/>
          <p:cNvSpPr>
            <a:spLocks noGrp="1"/>
          </p:cNvSpPr>
          <p:nvPr>
            <p:ph type="title"/>
          </p:nvPr>
        </p:nvSpPr>
        <p:spPr>
          <a:xfrm>
            <a:off x="1981473" y="116634"/>
            <a:ext cx="8229057" cy="576063"/>
          </a:xfrm>
        </p:spPr>
        <p:txBody>
          <a:bodyPr>
            <a:noAutofit/>
          </a:bodyPr>
          <a:lstStyle/>
          <a:p>
            <a:r>
              <a:rPr lang="fr-FR" altLang="fr-FR" sz="3600" b="1" dirty="0">
                <a:latin typeface="+mn-lt"/>
              </a:rPr>
              <a:t>Est-ce-possible</a:t>
            </a:r>
            <a:r>
              <a:rPr lang="fr-FR" altLang="fr-FR" sz="3600" b="1" dirty="0" smtClean="0">
                <a:latin typeface="+mn-lt"/>
              </a:rPr>
              <a:t>?      Faut le vouloir</a:t>
            </a:r>
            <a:endParaRPr lang="fr-FR" altLang="fr-FR" sz="3600" b="1" dirty="0">
              <a:latin typeface="+mn-lt"/>
            </a:endParaRPr>
          </a:p>
        </p:txBody>
      </p:sp>
      <p:sp>
        <p:nvSpPr>
          <p:cNvPr id="3" name="Espace réservé du contenu 2"/>
          <p:cNvSpPr>
            <a:spLocks noGrp="1"/>
          </p:cNvSpPr>
          <p:nvPr>
            <p:ph idx="1"/>
          </p:nvPr>
        </p:nvSpPr>
        <p:spPr>
          <a:xfrm>
            <a:off x="1919536" y="980729"/>
            <a:ext cx="8496944" cy="6048671"/>
          </a:xfrm>
        </p:spPr>
        <p:txBody>
          <a:bodyPr>
            <a:normAutofit fontScale="25000" lnSpcReduction="20000"/>
          </a:bodyPr>
          <a:lstStyle/>
          <a:p>
            <a:pPr>
              <a:defRPr/>
            </a:pPr>
            <a:endParaRPr lang="fr-FR" dirty="0" smtClean="0"/>
          </a:p>
          <a:p>
            <a:pPr>
              <a:defRPr/>
            </a:pPr>
            <a:endParaRPr lang="fr-FR" sz="4276" dirty="0"/>
          </a:p>
          <a:p>
            <a:pPr marL="0" indent="0">
              <a:buNone/>
              <a:defRPr/>
            </a:pPr>
            <a:endParaRPr lang="fr-FR" sz="4276" dirty="0"/>
          </a:p>
          <a:p>
            <a:pPr>
              <a:defRPr/>
            </a:pPr>
            <a:endParaRPr lang="fr-FR" sz="4276" dirty="0"/>
          </a:p>
          <a:p>
            <a:pPr>
              <a:defRPr/>
            </a:pPr>
            <a:endParaRPr lang="fr-FR" sz="4276" dirty="0"/>
          </a:p>
          <a:p>
            <a:pPr>
              <a:defRPr/>
            </a:pPr>
            <a:endParaRPr lang="fr-FR" sz="9406" dirty="0"/>
          </a:p>
          <a:p>
            <a:pPr>
              <a:defRPr/>
            </a:pPr>
            <a:endParaRPr lang="fr-FR" sz="9406" dirty="0"/>
          </a:p>
          <a:p>
            <a:pPr>
              <a:defRPr/>
            </a:pPr>
            <a:endParaRPr lang="fr-FR" sz="9406" dirty="0"/>
          </a:p>
          <a:p>
            <a:pPr>
              <a:defRPr/>
            </a:pPr>
            <a:endParaRPr lang="fr-FR" sz="9406" dirty="0"/>
          </a:p>
          <a:p>
            <a:pPr>
              <a:defRPr/>
            </a:pPr>
            <a:endParaRPr lang="fr-FR" sz="9406" dirty="0"/>
          </a:p>
          <a:p>
            <a:pPr>
              <a:defRPr/>
            </a:pPr>
            <a:endParaRPr lang="fr-FR" sz="9406" dirty="0"/>
          </a:p>
          <a:p>
            <a:pPr marL="0" indent="0">
              <a:buNone/>
              <a:defRPr/>
            </a:pPr>
            <a:endParaRPr lang="fr-FR" sz="9406" dirty="0" smtClean="0"/>
          </a:p>
          <a:p>
            <a:pPr marL="0" indent="0" algn="just">
              <a:buNone/>
              <a:defRPr/>
            </a:pPr>
            <a:r>
              <a:rPr lang="fr-FR" sz="9406" dirty="0" smtClean="0"/>
              <a:t>"</a:t>
            </a:r>
            <a:r>
              <a:rPr lang="fr-FR" sz="9406" i="1" dirty="0"/>
              <a:t>Tous les pays, à toutes les étapes de leur développement, peuvent prendre des mesures immédiates pour progresser plus rapidement vers la couverture universelle et pour maintenir leur objectif.                                                           </a:t>
            </a:r>
          </a:p>
          <a:p>
            <a:pPr marL="390214" lvl="1" indent="0" algn="just">
              <a:buNone/>
              <a:defRPr/>
            </a:pPr>
            <a:r>
              <a:rPr lang="fr-FR" sz="9406" b="1" i="1" dirty="0"/>
              <a:t>Se battre pour la couverture universelle est un objectif admirable et réalisable dans tous les pays du monde."</a:t>
            </a:r>
          </a:p>
          <a:p>
            <a:pPr marL="0" indent="0">
              <a:buNone/>
              <a:defRPr/>
            </a:pPr>
            <a:r>
              <a:rPr lang="fr-FR" sz="9406" b="1" i="1" dirty="0">
                <a:solidFill>
                  <a:srgbClr val="0070C0"/>
                </a:solidFill>
              </a:rPr>
              <a:t>                                                      Dr Margaret Chan                           				        </a:t>
            </a:r>
            <a:r>
              <a:rPr lang="fr-FR" sz="8000" b="1" i="1" dirty="0">
                <a:solidFill>
                  <a:srgbClr val="0070C0"/>
                </a:solidFill>
              </a:rPr>
              <a:t>Ancien Directeur général de l’OMS  </a:t>
            </a:r>
            <a:r>
              <a:rPr lang="fr-FR" sz="9406" b="1" i="1" dirty="0">
                <a:solidFill>
                  <a:srgbClr val="0070C0"/>
                </a:solidFill>
              </a:rPr>
              <a:t>            </a:t>
            </a:r>
            <a:r>
              <a:rPr lang="fr-FR" sz="9406" i="1" dirty="0"/>
              <a:t>				</a:t>
            </a:r>
          </a:p>
        </p:txBody>
      </p:sp>
      <p:pic>
        <p:nvPicPr>
          <p:cNvPr id="225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6327" y="849336"/>
            <a:ext cx="2520291" cy="3522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Espace réservé du contenu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1572" y="824090"/>
            <a:ext cx="5842720" cy="3522133"/>
          </a:xfrm>
          <a:prstGeom prst="rect">
            <a:avLst/>
          </a:prstGeom>
        </p:spPr>
      </p:pic>
    </p:spTree>
    <p:extLst>
      <p:ext uri="{BB962C8B-B14F-4D97-AF65-F5344CB8AC3E}">
        <p14:creationId xmlns:p14="http://schemas.microsoft.com/office/powerpoint/2010/main" val="27130259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a:latin typeface="+mn-lt"/>
              </a:rPr>
              <a:t>QUE SAVONS NOUS?</a:t>
            </a:r>
          </a:p>
        </p:txBody>
      </p:sp>
      <p:sp>
        <p:nvSpPr>
          <p:cNvPr id="3" name="Espace réservé du contenu 2"/>
          <p:cNvSpPr>
            <a:spLocks noGrp="1"/>
          </p:cNvSpPr>
          <p:nvPr>
            <p:ph idx="1"/>
          </p:nvPr>
        </p:nvSpPr>
        <p:spPr>
          <a:xfrm>
            <a:off x="1265129" y="1628800"/>
            <a:ext cx="9151351" cy="4752528"/>
          </a:xfrm>
        </p:spPr>
        <p:txBody>
          <a:bodyPr>
            <a:normAutofit/>
          </a:bodyPr>
          <a:lstStyle/>
          <a:p>
            <a:pPr>
              <a:buFont typeface="Arial" charset="0"/>
              <a:buChar char="•"/>
            </a:pPr>
            <a:r>
              <a:rPr lang="fr-FR" dirty="0"/>
              <a:t>La CSU est une sorte… d’urgence de longue durée </a:t>
            </a:r>
          </a:p>
          <a:p>
            <a:pPr>
              <a:buFont typeface="Arial" charset="0"/>
              <a:buChar char="•"/>
            </a:pPr>
            <a:r>
              <a:rPr lang="fr-FR" dirty="0" smtClean="0"/>
              <a:t>La </a:t>
            </a:r>
            <a:r>
              <a:rPr lang="fr-FR" dirty="0"/>
              <a:t>CSU requiert des réformes de structures, des changements de comportement, des changements « adaptatifs » et non pas seulement techniques.</a:t>
            </a:r>
          </a:p>
          <a:p>
            <a:pPr>
              <a:buFont typeface="Arial" charset="0"/>
              <a:buChar char="•"/>
            </a:pPr>
            <a:r>
              <a:rPr lang="fr-FR" dirty="0" smtClean="0"/>
              <a:t>Les </a:t>
            </a:r>
            <a:r>
              <a:rPr lang="fr-FR" dirty="0"/>
              <a:t>fondations sont profondes, culturelles et éthiques </a:t>
            </a:r>
            <a:r>
              <a:rPr lang="fr-FR" dirty="0" smtClean="0"/>
              <a:t>ce </a:t>
            </a:r>
            <a:r>
              <a:rPr lang="fr-FR" dirty="0"/>
              <a:t>qui est en jeu est </a:t>
            </a:r>
            <a:r>
              <a:rPr lang="fr-FR" b="1" dirty="0"/>
              <a:t>la responsabilité à tous les niveaux, et la volonté de construire une nation solidaire</a:t>
            </a:r>
            <a:r>
              <a:rPr lang="fr-FR" b="1" dirty="0" smtClean="0"/>
              <a:t>.</a:t>
            </a:r>
          </a:p>
          <a:p>
            <a:pPr>
              <a:buFont typeface="Arial" charset="0"/>
              <a:buChar char="•"/>
            </a:pPr>
            <a:r>
              <a:rPr lang="fr-FR" b="1" dirty="0" smtClean="0"/>
              <a:t>C’est une question éminemment politique et une construction continue</a:t>
            </a:r>
            <a:endParaRPr lang="fr-FR" b="1" dirty="0"/>
          </a:p>
        </p:txBody>
      </p:sp>
      <p:pic>
        <p:nvPicPr>
          <p:cNvPr id="4" name="Espace réservé du contenu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20250" y="0"/>
            <a:ext cx="2571750" cy="3124200"/>
          </a:xfrm>
          <a:prstGeom prst="rect">
            <a:avLst/>
          </a:prstGeom>
        </p:spPr>
      </p:pic>
      <p:pic>
        <p:nvPicPr>
          <p:cNvPr id="5" name="Image 4"/>
          <p:cNvPicPr>
            <a:picLocks noChangeAspect="1"/>
          </p:cNvPicPr>
          <p:nvPr/>
        </p:nvPicPr>
        <p:blipFill>
          <a:blip r:embed="rId3"/>
          <a:stretch>
            <a:fillRect/>
          </a:stretch>
        </p:blipFill>
        <p:spPr>
          <a:xfrm>
            <a:off x="6332429" y="5278937"/>
            <a:ext cx="5715000" cy="1579063"/>
          </a:xfrm>
          <a:prstGeom prst="rect">
            <a:avLst/>
          </a:prstGeom>
        </p:spPr>
      </p:pic>
    </p:spTree>
    <p:extLst>
      <p:ext uri="{BB962C8B-B14F-4D97-AF65-F5344CB8AC3E}">
        <p14:creationId xmlns:p14="http://schemas.microsoft.com/office/powerpoint/2010/main" val="251633799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TotalTime>
  <Words>1414</Words>
  <Application>Microsoft Macintosh PowerPoint</Application>
  <PresentationFormat>Grand écran</PresentationFormat>
  <Paragraphs>213</Paragraphs>
  <Slides>20</Slides>
  <Notes>4</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20</vt:i4>
      </vt:variant>
    </vt:vector>
  </HeadingPairs>
  <TitlesOfParts>
    <vt:vector size="28" baseType="lpstr">
      <vt:lpstr>Arial</vt:lpstr>
      <vt:lpstr>Arial-Black</vt:lpstr>
      <vt:lpstr>Calibri</vt:lpstr>
      <vt:lpstr>Calibri Light</vt:lpstr>
      <vt:lpstr>ＭＳ Ｐゴシック</vt:lpstr>
      <vt:lpstr>Times New Roman</vt:lpstr>
      <vt:lpstr>Wingdings</vt:lpstr>
      <vt:lpstr>Thème Office</vt:lpstr>
      <vt:lpstr>      Couverture sanitaire universelle: quelques exemples et les leçons à en tirer</vt:lpstr>
      <vt:lpstr>Dans quel contexte (1)</vt:lpstr>
      <vt:lpstr>Dans quel contexte (2)</vt:lpstr>
      <vt:lpstr>Ou en sommes nous en Côte d’Ivoire</vt:lpstr>
      <vt:lpstr>Ou en sommes nous en Guinée? Extrait Etats généraux de la santé, juin 2014</vt:lpstr>
      <vt:lpstr>Conséquences:  40 ans après Alma Ata…</vt:lpstr>
      <vt:lpstr>Une volonté commune de changer cette situation</vt:lpstr>
      <vt:lpstr>Les politiques le veulent:  Une réelle opportunité!</vt:lpstr>
      <vt:lpstr>Que veulent-ils?</vt:lpstr>
      <vt:lpstr>Un engagement sans précédent pour la santé Les techniciens n’ont pas été à la hauteur  des politiques</vt:lpstr>
      <vt:lpstr>Le choix d’une voie pour aller vers la CSU: La SNFS/CSU</vt:lpstr>
      <vt:lpstr>Les piliers de la CSU</vt:lpstr>
      <vt:lpstr>Comment y arriver?        La CSU: …un chemin</vt:lpstr>
      <vt:lpstr>Présentation PowerPoint</vt:lpstr>
      <vt:lpstr>Des conditions  permettant d’avancer vers la CSU (1)</vt:lpstr>
      <vt:lpstr>Des conditions  permettant d’avancer vers la CSU (2)</vt:lpstr>
      <vt:lpstr>Des conditions  permettant d’avancer vers la CSU (3)</vt:lpstr>
      <vt:lpstr>Des conditions  permettant d’avancer vers la CSU (4)</vt:lpstr>
      <vt:lpstr>Est-ce-possible?      Faut le vouloir</vt:lpstr>
      <vt:lpstr>QUE SAVONS NOUS?</vt:lpstr>
    </vt:vector>
  </TitlesOfParts>
  <Company/>
  <LinksUpToDate>false</LinksUpToDate>
  <SharedDoc>false</SharedDoc>
  <HyperlinksChanged>false</HyperlinksChanged>
  <AppVersion>15.0035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Couverture sanitaire universelle: quelques exemples et les leçons à en tirer</dc:title>
  <dc:creator>Farba Lamine SALL</dc:creator>
  <cp:lastModifiedBy>Utilisateur de Microsoft Office</cp:lastModifiedBy>
  <cp:revision>31</cp:revision>
  <cp:lastPrinted>2018-03-21T13:59:38Z</cp:lastPrinted>
  <dcterms:created xsi:type="dcterms:W3CDTF">2018-03-20T09:22:58Z</dcterms:created>
  <dcterms:modified xsi:type="dcterms:W3CDTF">2018-03-31T18:39:03Z</dcterms:modified>
</cp:coreProperties>
</file>