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8" r:id="rId3"/>
    <p:sldId id="264" r:id="rId4"/>
    <p:sldId id="269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3/21/2018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sz="4400" dirty="0" smtClean="0"/>
              <a:t>PANEL </a:t>
            </a:r>
            <a:r>
              <a:rPr lang="fr-FR" sz="4400" dirty="0" smtClean="0"/>
              <a:t>SUR </a:t>
            </a:r>
            <a:r>
              <a:rPr lang="fr-FR" sz="4400" dirty="0" smtClean="0"/>
              <a:t>LA COUVERTURE MALADIE UNIVERSELLE: perspectives vers la </a:t>
            </a:r>
            <a:r>
              <a:rPr lang="fr-FR" sz="4400" dirty="0" err="1" smtClean="0"/>
              <a:t>csu</a:t>
            </a:r>
            <a:r>
              <a:rPr lang="fr-FR" sz="4400" dirty="0" smtClean="0"/>
              <a:t>?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31388" y="4270075"/>
            <a:ext cx="5829731" cy="1188893"/>
          </a:xfrm>
        </p:spPr>
        <p:txBody>
          <a:bodyPr>
            <a:normAutofit/>
          </a:bodyPr>
          <a:lstStyle/>
          <a:p>
            <a:pPr algn="ctr"/>
            <a:r>
              <a:rPr lang="fr-FR" sz="2800" dirty="0" smtClean="0"/>
              <a:t>21 MARS 2018, POLYCLINIQUE DE MEDINA DAKAR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6108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PRESENTATION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dirty="0" smtClean="0"/>
              <a:t>DEFINITION CSU</a:t>
            </a:r>
          </a:p>
          <a:p>
            <a:pPr marL="0" indent="0">
              <a:buNone/>
            </a:pPr>
            <a:r>
              <a:rPr lang="fr-FR" sz="3200" dirty="0" smtClean="0"/>
              <a:t>OBJECTIFS DE LA CSU</a:t>
            </a:r>
          </a:p>
          <a:p>
            <a:pPr marL="0" indent="0">
              <a:buNone/>
            </a:pPr>
            <a:r>
              <a:rPr lang="fr-FR" sz="3200" dirty="0" smtClean="0"/>
              <a:t>ENJEUX DE LA CSU</a:t>
            </a:r>
          </a:p>
          <a:p>
            <a:pPr marL="0" indent="0">
              <a:buNone/>
            </a:pPr>
            <a:r>
              <a:rPr lang="fr-FR" sz="3200" dirty="0" smtClean="0"/>
              <a:t>PARTAGE DES FAITS</a:t>
            </a:r>
          </a:p>
          <a:p>
            <a:pPr marL="0" indent="0">
              <a:buNone/>
            </a:pPr>
            <a:r>
              <a:rPr lang="fr-FR" sz="3200" dirty="0" smtClean="0"/>
              <a:t>PERSPECTVES VERS LA CMU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976086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DEFINITION CSU (OMS)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3600" dirty="0" smtClean="0"/>
          </a:p>
          <a:p>
            <a:pPr marL="0" indent="0">
              <a:buNone/>
            </a:pPr>
            <a:r>
              <a:rPr lang="fr-FR" sz="3600" dirty="0" smtClean="0"/>
              <a:t>D'après </a:t>
            </a:r>
            <a:r>
              <a:rPr lang="fr-FR" sz="3600" dirty="0"/>
              <a:t>l'OMS, </a:t>
            </a:r>
            <a:r>
              <a:rPr lang="fr-FR" sz="3600" dirty="0" smtClean="0"/>
              <a:t>« la </a:t>
            </a:r>
            <a:r>
              <a:rPr lang="fr-FR" sz="3600" dirty="0"/>
              <a:t>couverture universelle en matière de santé </a:t>
            </a:r>
            <a:r>
              <a:rPr lang="fr-FR" sz="3600" dirty="0" smtClean="0"/>
              <a:t>vise à ce que l'ensemble </a:t>
            </a:r>
            <a:r>
              <a:rPr lang="fr-FR" sz="3600" dirty="0"/>
              <a:t>de la population </a:t>
            </a:r>
            <a:r>
              <a:rPr lang="fr-FR" sz="3600" dirty="0" smtClean="0"/>
              <a:t>ait </a:t>
            </a:r>
            <a:r>
              <a:rPr lang="fr-FR" sz="3600" dirty="0"/>
              <a:t>accès à des services de santé de qualité </a:t>
            </a:r>
            <a:r>
              <a:rPr lang="fr-FR" sz="3600" dirty="0" smtClean="0"/>
              <a:t>(Prévention</a:t>
            </a:r>
            <a:r>
              <a:rPr lang="fr-FR" sz="3600" dirty="0"/>
              <a:t>, </a:t>
            </a:r>
            <a:r>
              <a:rPr lang="fr-FR" sz="3600" dirty="0" smtClean="0"/>
              <a:t>Promotion</a:t>
            </a:r>
            <a:r>
              <a:rPr lang="fr-FR" sz="3600" dirty="0"/>
              <a:t>, </a:t>
            </a:r>
            <a:r>
              <a:rPr lang="fr-FR" sz="3600" dirty="0" smtClean="0"/>
              <a:t>Traitement, </a:t>
            </a:r>
            <a:r>
              <a:rPr lang="fr-FR" sz="3600" dirty="0"/>
              <a:t>R</a:t>
            </a:r>
            <a:r>
              <a:rPr lang="fr-FR" sz="3600" dirty="0" smtClean="0"/>
              <a:t>éadaptation </a:t>
            </a:r>
            <a:r>
              <a:rPr lang="fr-FR" sz="3600" dirty="0"/>
              <a:t>et soins palliatifs) sans crainte de basculer dans la </a:t>
            </a:r>
            <a:r>
              <a:rPr lang="fr-FR" sz="3600" dirty="0" smtClean="0"/>
              <a:t>pauvreté ».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61735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DEFINITIONS (Suite)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200" dirty="0" smtClean="0"/>
              <a:t>3 couvertures</a:t>
            </a:r>
          </a:p>
          <a:p>
            <a:r>
              <a:rPr lang="fr-FR" sz="3200" dirty="0" smtClean="0"/>
              <a:t>COUVERTURE POPULATION</a:t>
            </a:r>
          </a:p>
          <a:p>
            <a:r>
              <a:rPr lang="fr-FR" sz="3200" dirty="0" smtClean="0"/>
              <a:t>COUVERTURE EN TERMES DE SOINS( complets)</a:t>
            </a:r>
          </a:p>
          <a:p>
            <a:r>
              <a:rPr lang="fr-FR" sz="3200" dirty="0" smtClean="0"/>
              <a:t>COUVERTURE FINANCIERE</a:t>
            </a:r>
          </a:p>
          <a:p>
            <a:endParaRPr lang="fr-FR" sz="3200" dirty="0"/>
          </a:p>
          <a:p>
            <a:pPr marL="0" indent="0">
              <a:buNone/>
            </a:pPr>
            <a:r>
              <a:rPr lang="fr-FR" sz="3200" dirty="0" smtClean="0"/>
              <a:t>CES COUVERTURES SONT PROGRESSIVES ET EXIGENT DES EFFORTS CONSTANTS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189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Objectifs de la </a:t>
            </a:r>
            <a:r>
              <a:rPr lang="fr-FR" dirty="0" err="1" smtClean="0"/>
              <a:t>cmu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98681"/>
            <a:ext cx="10058400" cy="44983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dirty="0" smtClean="0">
                <a:solidFill>
                  <a:srgbClr val="FF0000"/>
                </a:solidFill>
              </a:rPr>
              <a:t>CSU: fournitures et paiements des soins?</a:t>
            </a:r>
          </a:p>
          <a:p>
            <a:pPr marL="0" indent="0">
              <a:buNone/>
            </a:pPr>
            <a:endParaRPr lang="fr-FR" sz="3200" dirty="0" smtClean="0">
              <a:solidFill>
                <a:srgbClr val="FF0000"/>
              </a:solidFill>
            </a:endParaRPr>
          </a:p>
          <a:p>
            <a:r>
              <a:rPr lang="fr-FR" sz="3200" i="1" dirty="0" smtClean="0"/>
              <a:t> La </a:t>
            </a:r>
            <a:r>
              <a:rPr lang="fr-FR" sz="3200" i="1" dirty="0"/>
              <a:t>couverture </a:t>
            </a:r>
            <a:r>
              <a:rPr lang="fr-FR" sz="3200" i="1" dirty="0" smtClean="0"/>
              <a:t>médicale: </a:t>
            </a:r>
            <a:r>
              <a:rPr lang="fr-FR" sz="3200" dirty="0"/>
              <a:t>soins médicaux </a:t>
            </a:r>
            <a:r>
              <a:rPr lang="fr-FR" sz="3200" i="1" dirty="0"/>
              <a:t>adéquats</a:t>
            </a:r>
            <a:endParaRPr lang="fr-FR" sz="3200" i="1" dirty="0" smtClean="0"/>
          </a:p>
          <a:p>
            <a:endParaRPr lang="fr-FR" sz="3200" dirty="0" smtClean="0"/>
          </a:p>
          <a:p>
            <a:r>
              <a:rPr lang="fr-FR" sz="3200" dirty="0" smtClean="0"/>
              <a:t> La </a:t>
            </a:r>
            <a:r>
              <a:rPr lang="fr-FR" sz="3200" dirty="0"/>
              <a:t>couverture de la </a:t>
            </a:r>
            <a:r>
              <a:rPr lang="fr-FR" sz="3200" dirty="0" smtClean="0"/>
              <a:t>population: </a:t>
            </a:r>
            <a:r>
              <a:rPr lang="fr-FR" sz="3200" i="1" dirty="0"/>
              <a:t>soins médicaux pour </a:t>
            </a:r>
            <a:r>
              <a:rPr lang="fr-FR" sz="3200" i="1" dirty="0" smtClean="0"/>
              <a:t>tous</a:t>
            </a:r>
          </a:p>
          <a:p>
            <a:pPr marL="0" indent="0">
              <a:buNone/>
            </a:pPr>
            <a:endParaRPr lang="fr-FR" sz="3200" i="1" dirty="0" smtClean="0"/>
          </a:p>
          <a:p>
            <a:r>
              <a:rPr lang="fr-FR" sz="3200" dirty="0" smtClean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r-FR" sz="3200" dirty="0" smtClean="0"/>
              <a:t>La </a:t>
            </a:r>
            <a:r>
              <a:rPr lang="fr-FR" sz="3200" dirty="0"/>
              <a:t>protection financière</a:t>
            </a:r>
          </a:p>
        </p:txBody>
      </p:sp>
    </p:spTree>
    <p:extLst>
      <p:ext uri="{BB962C8B-B14F-4D97-AF65-F5344CB8AC3E}">
        <p14:creationId xmlns:p14="http://schemas.microsoft.com/office/powerpoint/2010/main" val="184177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Enjeux de la </a:t>
            </a:r>
            <a:r>
              <a:rPr lang="fr-FR" dirty="0" err="1" smtClean="0"/>
              <a:t>cmu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858941"/>
          </a:xfrm>
        </p:spPr>
        <p:txBody>
          <a:bodyPr>
            <a:normAutofit fontScale="40000" lnSpcReduction="20000"/>
          </a:bodyPr>
          <a:lstStyle/>
          <a:p>
            <a:r>
              <a:rPr lang="fr-FR" sz="3200" b="1" dirty="0" smtClean="0"/>
              <a:t> </a:t>
            </a:r>
            <a:r>
              <a:rPr lang="fr-FR" sz="8000" b="1" dirty="0" smtClean="0">
                <a:solidFill>
                  <a:schemeClr val="accent1"/>
                </a:solidFill>
              </a:rPr>
              <a:t>Priorité mondiale en matière de santé;</a:t>
            </a:r>
          </a:p>
          <a:p>
            <a:pPr marL="0" indent="0">
              <a:buNone/>
            </a:pPr>
            <a:endParaRPr lang="fr-FR" sz="8000" b="1" dirty="0" smtClean="0">
              <a:solidFill>
                <a:schemeClr val="accent1"/>
              </a:solidFill>
            </a:endParaRPr>
          </a:p>
          <a:p>
            <a:r>
              <a:rPr lang="fr-FR" sz="8000" b="1" dirty="0" smtClean="0">
                <a:solidFill>
                  <a:schemeClr val="accent1"/>
                </a:solidFill>
              </a:rPr>
              <a:t>Socio économiques: </a:t>
            </a:r>
            <a:r>
              <a:rPr lang="fr-FR" sz="8000" b="1" dirty="0">
                <a:solidFill>
                  <a:schemeClr val="accent1"/>
                </a:solidFill>
              </a:rPr>
              <a:t>CSU favorise croissance</a:t>
            </a:r>
          </a:p>
          <a:p>
            <a:endParaRPr lang="fr-FR" sz="8000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r-FR" sz="8000" dirty="0" smtClean="0"/>
              <a:t> </a:t>
            </a:r>
            <a:r>
              <a:rPr lang="fr-FR" sz="8000" b="1" dirty="0" smtClean="0"/>
              <a:t>Contribution à l’éradication de la  Pauvreté extrême d’ici 2030:</a:t>
            </a:r>
          </a:p>
          <a:p>
            <a:pPr marL="0" indent="0">
              <a:buNone/>
            </a:pPr>
            <a:endParaRPr lang="fr-FR" sz="80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8000" dirty="0" smtClean="0"/>
              <a:t> Elargissement assiette Protection sociale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8000" dirty="0"/>
              <a:t> </a:t>
            </a:r>
            <a:r>
              <a:rPr lang="fr-FR" sz="8000" dirty="0" smtClean="0"/>
              <a:t>Extension couverture risque maladie</a:t>
            </a:r>
          </a:p>
          <a:p>
            <a:pPr marL="274320" lvl="1" indent="0">
              <a:buNone/>
            </a:pPr>
            <a:endParaRPr lang="fr-FR" sz="8000" dirty="0"/>
          </a:p>
          <a:p>
            <a:pPr marL="274320" lvl="1" indent="0">
              <a:buNone/>
            </a:pP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val="290296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COMMENT Y PARVENIR OMS?</a:t>
            </a:r>
            <a:br>
              <a:rPr lang="fr-FR" dirty="0" smtClean="0"/>
            </a:br>
            <a:r>
              <a:rPr lang="fr-FR" dirty="0"/>
              <a:t> </a:t>
            </a:r>
            <a:r>
              <a:rPr lang="fr-FR" sz="3200" dirty="0" smtClean="0"/>
              <a:t>( FINANCEMENT?)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736593"/>
          </a:xfrm>
        </p:spPr>
        <p:txBody>
          <a:bodyPr>
            <a:normAutofit/>
          </a:bodyPr>
          <a:lstStyle/>
          <a:p>
            <a:r>
              <a:rPr lang="fr-FR" sz="3200" dirty="0" smtClean="0"/>
              <a:t> Réduire les paiements directs;</a:t>
            </a:r>
            <a:r>
              <a:rPr lang="fr-FR" sz="3200" dirty="0"/>
              <a:t> </a:t>
            </a:r>
            <a:endParaRPr lang="fr-FR" sz="3200" dirty="0" smtClean="0"/>
          </a:p>
          <a:p>
            <a:endParaRPr lang="fr-FR" sz="3200" dirty="0" smtClean="0"/>
          </a:p>
          <a:p>
            <a:r>
              <a:rPr lang="fr-FR" sz="3200" dirty="0" smtClean="0"/>
              <a:t> Promouvoir </a:t>
            </a:r>
            <a:r>
              <a:rPr lang="fr-FR" sz="3200" dirty="0"/>
              <a:t>les prépaiements obligatoires</a:t>
            </a:r>
            <a:r>
              <a:rPr lang="fr-FR" sz="3200" dirty="0" smtClean="0"/>
              <a:t>;</a:t>
            </a:r>
          </a:p>
          <a:p>
            <a:endParaRPr lang="fr-FR" sz="3200" dirty="0" smtClean="0"/>
          </a:p>
          <a:p>
            <a:r>
              <a:rPr lang="fr-FR" sz="3200" dirty="0" smtClean="0"/>
              <a:t> Mutualiser </a:t>
            </a:r>
            <a:r>
              <a:rPr lang="fr-FR" sz="3200" dirty="0"/>
              <a:t>les risques à grande </a:t>
            </a:r>
            <a:r>
              <a:rPr lang="fr-FR" sz="3200" dirty="0" smtClean="0"/>
              <a:t>échelle;</a:t>
            </a:r>
          </a:p>
          <a:p>
            <a:pPr marL="0" indent="0">
              <a:buNone/>
            </a:pPr>
            <a:endParaRPr lang="fr-FR" sz="3200" dirty="0" smtClean="0"/>
          </a:p>
          <a:p>
            <a:r>
              <a:rPr lang="fr-FR" sz="3200" dirty="0" smtClean="0"/>
              <a:t> Recourir </a:t>
            </a:r>
            <a:r>
              <a:rPr lang="fr-FR" sz="3200" dirty="0"/>
              <a:t>aux recettes </a:t>
            </a:r>
            <a:r>
              <a:rPr lang="fr-FR" sz="3200" dirty="0" smtClean="0"/>
              <a:t>publiques et privées (RSE) pour </a:t>
            </a:r>
            <a:r>
              <a:rPr lang="fr-FR" sz="3200" dirty="0"/>
              <a:t>couvrir </a:t>
            </a:r>
            <a:r>
              <a:rPr lang="fr-FR" sz="3200" dirty="0">
                <a:solidFill>
                  <a:srgbClr val="FF0000"/>
                </a:solidFill>
              </a:rPr>
              <a:t>les </a:t>
            </a:r>
            <a:r>
              <a:rPr lang="fr-FR" sz="3200" dirty="0" smtClean="0">
                <a:solidFill>
                  <a:srgbClr val="FF0000"/>
                </a:solidFill>
              </a:rPr>
              <a:t>moins nanties </a:t>
            </a:r>
            <a:r>
              <a:rPr lang="fr-FR" sz="3200" dirty="0" smtClean="0"/>
              <a:t>(pauvres).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18598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3634" y="559973"/>
            <a:ext cx="10058400" cy="1609344"/>
          </a:xfrm>
        </p:spPr>
        <p:txBody>
          <a:bodyPr/>
          <a:lstStyle/>
          <a:p>
            <a:r>
              <a:rPr lang="fr-FR" dirty="0" smtClean="0"/>
              <a:t>    MODELES D’ASSURANCE MALADIE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369544"/>
          </a:xfrm>
        </p:spPr>
        <p:txBody>
          <a:bodyPr>
            <a:noAutofit/>
          </a:bodyPr>
          <a:lstStyle/>
          <a:p>
            <a:endParaRPr lang="fr-FR" sz="3200" dirty="0" smtClean="0"/>
          </a:p>
          <a:p>
            <a:r>
              <a:rPr lang="fr-FR" sz="3200" dirty="0" smtClean="0"/>
              <a:t> Assurance Maladie Communautaire: volontaire</a:t>
            </a:r>
          </a:p>
          <a:p>
            <a:pPr marL="0" indent="0">
              <a:buNone/>
            </a:pPr>
            <a:endParaRPr lang="fr-FR" sz="3200" dirty="0" smtClean="0"/>
          </a:p>
          <a:p>
            <a:r>
              <a:rPr lang="fr-FR" sz="3200" dirty="0" smtClean="0"/>
              <a:t>Assurance </a:t>
            </a:r>
            <a:r>
              <a:rPr lang="fr-FR" sz="3200" dirty="0"/>
              <a:t>Maladie Privée: </a:t>
            </a:r>
            <a:r>
              <a:rPr lang="fr-FR" sz="3200" dirty="0" smtClean="0"/>
              <a:t>volontaire</a:t>
            </a:r>
            <a:endParaRPr lang="fr-FR" sz="3200" dirty="0"/>
          </a:p>
          <a:p>
            <a:pPr marL="0" indent="0">
              <a:buNone/>
            </a:pPr>
            <a:endParaRPr lang="fr-FR" sz="3200" dirty="0" smtClean="0"/>
          </a:p>
          <a:p>
            <a:r>
              <a:rPr lang="fr-FR" sz="3200" dirty="0" smtClean="0"/>
              <a:t> Assurance Maladie Sociale AMS : </a:t>
            </a:r>
            <a:r>
              <a:rPr lang="fr-FR" sz="3200" dirty="0"/>
              <a:t>obligatoire, modèle </a:t>
            </a:r>
            <a:r>
              <a:rPr lang="fr-FR" sz="3200" dirty="0" smtClean="0"/>
              <a:t>européen ou rwandais </a:t>
            </a:r>
            <a:r>
              <a:rPr lang="fr-FR" sz="3200" dirty="0"/>
              <a:t>vers </a:t>
            </a:r>
            <a:r>
              <a:rPr lang="fr-FR" sz="3200" dirty="0" smtClean="0"/>
              <a:t>CMU</a:t>
            </a:r>
          </a:p>
          <a:p>
            <a:pPr marL="0" indent="0">
              <a:buNone/>
            </a:pPr>
            <a:r>
              <a:rPr lang="fr-FR" sz="3200" dirty="0"/>
              <a:t> </a:t>
            </a:r>
            <a:r>
              <a:rPr lang="fr-FR" sz="3200" dirty="0" smtClean="0"/>
              <a:t>IPM/FGA: SENEGAL</a:t>
            </a:r>
          </a:p>
          <a:p>
            <a:pPr marL="0" indent="0">
              <a:buNone/>
            </a:pPr>
            <a:r>
              <a:rPr lang="fr-FR" sz="3200" dirty="0" smtClean="0"/>
              <a:t>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60711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PARTAGE DES FAITS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524091"/>
          </a:xfrm>
        </p:spPr>
        <p:txBody>
          <a:bodyPr>
            <a:normAutofit/>
          </a:bodyPr>
          <a:lstStyle/>
          <a:p>
            <a:r>
              <a:rPr lang="fr-FR" sz="3200" dirty="0" smtClean="0"/>
              <a:t> Pas de modèle, ni de mode d’emploi de la CSU!</a:t>
            </a:r>
          </a:p>
          <a:p>
            <a:endParaRPr lang="fr-FR" sz="3200" dirty="0" smtClean="0"/>
          </a:p>
          <a:p>
            <a:r>
              <a:rPr lang="fr-FR" sz="3200" dirty="0"/>
              <a:t>Aucun pays au monde n'a pu </a:t>
            </a:r>
            <a:r>
              <a:rPr lang="fr-FR" sz="3200" dirty="0" smtClean="0"/>
              <a:t>asseoir la CSU en </a:t>
            </a:r>
            <a:r>
              <a:rPr lang="fr-FR" sz="3200" dirty="0"/>
              <a:t>s'appuyant sur </a:t>
            </a:r>
            <a:r>
              <a:rPr lang="fr-FR" sz="3200" dirty="0" smtClean="0"/>
              <a:t>un système d'assurance </a:t>
            </a:r>
            <a:r>
              <a:rPr lang="fr-FR" sz="3200" dirty="0"/>
              <a:t>volontaire </a:t>
            </a:r>
            <a:r>
              <a:rPr lang="fr-FR" sz="3200" dirty="0" smtClean="0">
                <a:solidFill>
                  <a:srgbClr val="FF0000"/>
                </a:solidFill>
              </a:rPr>
              <a:t>uniquement</a:t>
            </a:r>
            <a:r>
              <a:rPr lang="fr-FR" sz="3200" dirty="0" smtClean="0"/>
              <a:t>;</a:t>
            </a:r>
          </a:p>
          <a:p>
            <a:endParaRPr lang="fr-FR" sz="3200" dirty="0"/>
          </a:p>
          <a:p>
            <a:r>
              <a:rPr lang="fr-FR" sz="3200" dirty="0" smtClean="0"/>
              <a:t> L‘AMS, une </a:t>
            </a:r>
            <a:r>
              <a:rPr lang="fr-FR" sz="3200" dirty="0"/>
              <a:t>alternative face aux limites des programmes </a:t>
            </a:r>
            <a:r>
              <a:rPr lang="fr-FR" sz="3200" dirty="0" smtClean="0"/>
              <a:t>volontaires?</a:t>
            </a:r>
            <a:r>
              <a:rPr lang="fr-FR" sz="3200" dirty="0"/>
              <a:t> ;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403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PARTAGE DES FAITS (SUITE)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8636" y="2093976"/>
            <a:ext cx="10058400" cy="4667432"/>
          </a:xfrm>
        </p:spPr>
        <p:txBody>
          <a:bodyPr>
            <a:normAutofit lnSpcReduction="10000"/>
          </a:bodyPr>
          <a:lstStyle/>
          <a:p>
            <a:pPr lvl="0"/>
            <a:r>
              <a:rPr lang="fr-FR" sz="3200" dirty="0" smtClean="0"/>
              <a:t> L’assurance </a:t>
            </a:r>
            <a:r>
              <a:rPr lang="fr-FR" sz="3200" dirty="0"/>
              <a:t>maladie </a:t>
            </a:r>
            <a:r>
              <a:rPr lang="fr-FR" sz="3200" dirty="0" smtClean="0"/>
              <a:t>sociale: approche de mise en place CSU </a:t>
            </a:r>
            <a:r>
              <a:rPr lang="fr-FR" sz="3200" dirty="0"/>
              <a:t>dans plusieurs pays à hauts revenus ; </a:t>
            </a:r>
          </a:p>
          <a:p>
            <a:pPr marL="0" lvl="0" indent="0">
              <a:buNone/>
            </a:pPr>
            <a:endParaRPr lang="fr-FR" sz="3200" dirty="0"/>
          </a:p>
          <a:p>
            <a:r>
              <a:rPr lang="fr-FR" sz="3200" dirty="0" smtClean="0"/>
              <a:t> Echec de la reproduction </a:t>
            </a:r>
            <a:r>
              <a:rPr lang="fr-FR" sz="3200" dirty="0"/>
              <a:t>de ce modèle dans les pays à bas revenus et à revenus </a:t>
            </a:r>
            <a:r>
              <a:rPr lang="fr-FR" sz="3200" dirty="0" smtClean="0"/>
              <a:t>intermédiaires;</a:t>
            </a:r>
          </a:p>
          <a:p>
            <a:pPr marL="0" indent="0">
              <a:buNone/>
            </a:pPr>
            <a:endParaRPr lang="fr-FR" sz="3200" dirty="0" smtClean="0"/>
          </a:p>
          <a:p>
            <a:r>
              <a:rPr lang="fr-FR" sz="3200" dirty="0" smtClean="0"/>
              <a:t> Les </a:t>
            </a:r>
            <a:r>
              <a:rPr lang="fr-FR" sz="3200" dirty="0"/>
              <a:t>seuls pays à bas revenus étant parvenus à établir une couverture universelle et équitable en matière de santé sont ceux qui financent ce système grâce aux </a:t>
            </a:r>
            <a:r>
              <a:rPr lang="fr-FR" sz="3200" dirty="0" smtClean="0"/>
              <a:t>impôts.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50339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36776"/>
          </a:xfrm>
        </p:spPr>
        <p:txBody>
          <a:bodyPr/>
          <a:lstStyle/>
          <a:p>
            <a:r>
              <a:rPr lang="fr-FR" dirty="0" smtClean="0"/>
              <a:t>    PARTAGE </a:t>
            </a:r>
            <a:r>
              <a:rPr lang="fr-FR" dirty="0"/>
              <a:t>DES FAITS (SUITE)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736592"/>
          </a:xfrm>
        </p:spPr>
        <p:txBody>
          <a:bodyPr>
            <a:noAutofit/>
          </a:bodyPr>
          <a:lstStyle/>
          <a:p>
            <a:r>
              <a:rPr lang="fr-FR" sz="3600" dirty="0"/>
              <a:t> </a:t>
            </a:r>
            <a:r>
              <a:rPr lang="fr-FR" sz="3600" dirty="0" smtClean="0"/>
              <a:t>Existence des cas de CSU réussis dans </a:t>
            </a:r>
            <a:r>
              <a:rPr lang="fr-FR" sz="3600" dirty="0"/>
              <a:t>les pays à bas revenus et à revenus </a:t>
            </a:r>
            <a:r>
              <a:rPr lang="fr-FR" sz="3600" dirty="0" smtClean="0"/>
              <a:t>intermédiaires (Sri </a:t>
            </a:r>
            <a:r>
              <a:rPr lang="fr-FR" sz="3600" dirty="0"/>
              <a:t>Lanka, la Malaisie et le Brésil, </a:t>
            </a:r>
            <a:r>
              <a:rPr lang="fr-FR" sz="3600" dirty="0" smtClean="0"/>
              <a:t>); </a:t>
            </a:r>
          </a:p>
          <a:p>
            <a:r>
              <a:rPr lang="fr-FR" sz="3600" dirty="0"/>
              <a:t> </a:t>
            </a:r>
            <a:r>
              <a:rPr lang="fr-FR" sz="3600" dirty="0" smtClean="0"/>
              <a:t>Les </a:t>
            </a:r>
            <a:r>
              <a:rPr lang="fr-FR" sz="3600" dirty="0"/>
              <a:t>seuls pays à bas revenus </a:t>
            </a:r>
            <a:r>
              <a:rPr lang="fr-FR" sz="3600" dirty="0" smtClean="0"/>
              <a:t>ayant réussi la CSU ont financé leur système par </a:t>
            </a:r>
            <a:r>
              <a:rPr lang="fr-FR" sz="3600" b="1" dirty="0" smtClean="0">
                <a:solidFill>
                  <a:srgbClr val="00B050"/>
                </a:solidFill>
              </a:rPr>
              <a:t>l’impôt</a:t>
            </a:r>
            <a:r>
              <a:rPr lang="fr-FR" sz="3600" dirty="0" smtClean="0"/>
              <a:t>;</a:t>
            </a:r>
          </a:p>
          <a:p>
            <a:r>
              <a:rPr lang="fr-FR" sz="3600" dirty="0"/>
              <a:t> </a:t>
            </a:r>
            <a:r>
              <a:rPr lang="fr-FR" sz="3600" dirty="0" smtClean="0"/>
              <a:t>D’autres Pays du même niveau de développement ont réussi la CSU en </a:t>
            </a:r>
            <a:r>
              <a:rPr lang="fr-FR" sz="3600" b="1" dirty="0" smtClean="0">
                <a:solidFill>
                  <a:srgbClr val="00B050"/>
                </a:solidFill>
              </a:rPr>
              <a:t>mutualisant </a:t>
            </a:r>
            <a:r>
              <a:rPr lang="fr-FR" sz="3600" dirty="0" smtClean="0"/>
              <a:t>les recettes des primes du secteur formel et les </a:t>
            </a:r>
            <a:r>
              <a:rPr lang="fr-FR" sz="3600" b="1" dirty="0" smtClean="0">
                <a:solidFill>
                  <a:srgbClr val="00B050"/>
                </a:solidFill>
              </a:rPr>
              <a:t>recettes fiscales</a:t>
            </a:r>
            <a:r>
              <a:rPr lang="fr-FR" sz="3600" dirty="0" smtClean="0"/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86689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8531352" cy="1609344"/>
          </a:xfrm>
        </p:spPr>
        <p:txBody>
          <a:bodyPr/>
          <a:lstStyle/>
          <a:p>
            <a:pPr algn="ctr"/>
            <a:r>
              <a:rPr lang="fr-FR" dirty="0" smtClean="0"/>
              <a:t> PERSPECTIVES VERS LA CSU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833184"/>
          </a:xfrm>
        </p:spPr>
        <p:txBody>
          <a:bodyPr>
            <a:normAutofit fontScale="92500" lnSpcReduction="10000"/>
          </a:bodyPr>
          <a:lstStyle/>
          <a:p>
            <a:r>
              <a:rPr lang="fr-FR" sz="3500" dirty="0" smtClean="0"/>
              <a:t> Dégager une vision stratégique claire: Intégration de la CSU dans la stratégie nationale de santé;</a:t>
            </a:r>
          </a:p>
          <a:p>
            <a:r>
              <a:rPr lang="fr-FR" sz="3500" dirty="0"/>
              <a:t> </a:t>
            </a:r>
            <a:r>
              <a:rPr lang="fr-FR" sz="3500" dirty="0" smtClean="0"/>
              <a:t>Contextualiser la stratégie nationale: PAS DE CAMISOLE DE FORCE ,PAS de décision non étudiée;</a:t>
            </a:r>
          </a:p>
          <a:p>
            <a:r>
              <a:rPr lang="fr-FR" sz="3500" dirty="0"/>
              <a:t> </a:t>
            </a:r>
            <a:r>
              <a:rPr lang="fr-FR" sz="3500" dirty="0" smtClean="0"/>
              <a:t>Promouvoir </a:t>
            </a:r>
            <a:r>
              <a:rPr lang="fr-FR" sz="3500" dirty="0"/>
              <a:t>un financement </a:t>
            </a:r>
            <a:r>
              <a:rPr lang="fr-FR" sz="3500" dirty="0" smtClean="0"/>
              <a:t>équitable </a:t>
            </a:r>
            <a:r>
              <a:rPr lang="fr-FR" sz="3500" dirty="0"/>
              <a:t>par </a:t>
            </a:r>
            <a:r>
              <a:rPr lang="fr-FR" sz="3500" dirty="0" smtClean="0"/>
              <a:t>l’</a:t>
            </a:r>
            <a:r>
              <a:rPr lang="fr-FR" sz="3500" dirty="0" err="1" smtClean="0"/>
              <a:t>impot</a:t>
            </a:r>
            <a:r>
              <a:rPr lang="fr-FR" sz="3500" dirty="0" smtClean="0"/>
              <a:t>;</a:t>
            </a:r>
          </a:p>
          <a:p>
            <a:r>
              <a:rPr lang="fr-FR" sz="3500" dirty="0"/>
              <a:t> </a:t>
            </a:r>
            <a:r>
              <a:rPr lang="fr-FR" sz="3500" dirty="0" smtClean="0"/>
              <a:t>Faire respecter aux Pays l’engagement d’ABUJA (15% des DP);</a:t>
            </a:r>
          </a:p>
          <a:p>
            <a:r>
              <a:rPr lang="fr-FR" sz="3500" dirty="0" smtClean="0"/>
              <a:t> Mettre en place un mécanisme de Réassurance Fonds de Garanti (UEMOA).</a:t>
            </a:r>
          </a:p>
          <a:p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206201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PERSPECTIVES VERS LA CSU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640000"/>
          </a:xfrm>
        </p:spPr>
        <p:txBody>
          <a:bodyPr>
            <a:normAutofit fontScale="92500" lnSpcReduction="10000"/>
          </a:bodyPr>
          <a:lstStyle/>
          <a:p>
            <a:r>
              <a:rPr lang="fr-FR" sz="3200" dirty="0"/>
              <a:t>  Mobiliser l’APD en faveur de la CSU à travers un appui budgétaire ciblé</a:t>
            </a:r>
            <a:r>
              <a:rPr lang="fr-FR" sz="3200" dirty="0" smtClean="0"/>
              <a:t>;</a:t>
            </a:r>
          </a:p>
          <a:p>
            <a:pPr marL="0" indent="0">
              <a:buNone/>
            </a:pPr>
            <a:endParaRPr lang="fr-FR" sz="3200" dirty="0"/>
          </a:p>
          <a:p>
            <a:r>
              <a:rPr lang="fr-FR" sz="3200" dirty="0"/>
              <a:t> Favoriser la mutualisation de la gestion des risques au niveau national; 	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3200" dirty="0"/>
              <a:t>Contributions salariales,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3200" dirty="0"/>
              <a:t>Recettes fiscales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3200" dirty="0"/>
              <a:t>Aide au développement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3200" dirty="0"/>
              <a:t> Respecter les 04 orientations de l’OMS pour un financement équitable de la </a:t>
            </a:r>
            <a:r>
              <a:rPr lang="fr-FR" sz="3200" dirty="0" smtClean="0"/>
              <a:t>CSU</a:t>
            </a:r>
          </a:p>
        </p:txBody>
      </p:sp>
    </p:spTree>
    <p:extLst>
      <p:ext uri="{BB962C8B-B14F-4D97-AF65-F5344CB8AC3E}">
        <p14:creationId xmlns:p14="http://schemas.microsoft.com/office/powerpoint/2010/main" val="73198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PERSPECTIVES </a:t>
            </a:r>
            <a:r>
              <a:rPr lang="fr-FR" dirty="0"/>
              <a:t>VERS LA CSU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736592"/>
          </a:xfrm>
        </p:spPr>
        <p:txBody>
          <a:bodyPr>
            <a:normAutofit fontScale="92500" lnSpcReduction="10000"/>
          </a:bodyPr>
          <a:lstStyle/>
          <a:p>
            <a:r>
              <a:rPr lang="fr-FR" sz="3600" dirty="0"/>
              <a:t>Aligner les PTF sur la </a:t>
            </a:r>
            <a:r>
              <a:rPr lang="fr-FR" sz="3600" dirty="0" smtClean="0"/>
              <a:t>mobilisation des ressources et la capitalisation, la valorisation </a:t>
            </a:r>
            <a:r>
              <a:rPr lang="fr-FR" sz="3600" dirty="0"/>
              <a:t>des </a:t>
            </a:r>
            <a:r>
              <a:rPr lang="fr-FR" sz="3600" dirty="0" smtClean="0"/>
              <a:t>meilleures </a:t>
            </a:r>
            <a:r>
              <a:rPr lang="fr-FR" sz="3600" dirty="0"/>
              <a:t>expériences et pratiques de </a:t>
            </a:r>
            <a:r>
              <a:rPr lang="fr-FR" sz="3600" dirty="0" smtClean="0"/>
              <a:t>CSU;</a:t>
            </a:r>
          </a:p>
          <a:p>
            <a:r>
              <a:rPr lang="fr-FR" sz="3600" dirty="0"/>
              <a:t> </a:t>
            </a:r>
            <a:r>
              <a:rPr lang="fr-FR" sz="3600" dirty="0" smtClean="0"/>
              <a:t>Articuler la SNFS et la CSU;</a:t>
            </a:r>
          </a:p>
          <a:p>
            <a:r>
              <a:rPr lang="fr-FR" sz="3600" dirty="0" smtClean="0"/>
              <a:t>Evoluer de la fragmentation vers une caisse unique? : Délégation?, Dialogue national?;</a:t>
            </a:r>
          </a:p>
          <a:p>
            <a:r>
              <a:rPr lang="fr-FR" sz="3600" dirty="0"/>
              <a:t> </a:t>
            </a:r>
            <a:r>
              <a:rPr lang="fr-FR" sz="3600" dirty="0" smtClean="0"/>
              <a:t>Intégrer les gratuités dans le schémas national de mise </a:t>
            </a:r>
            <a:r>
              <a:rPr lang="fr-FR" sz="3600" dirty="0"/>
              <a:t>en </a:t>
            </a:r>
            <a:r>
              <a:rPr lang="fr-FR" sz="3600" dirty="0" smtClean="0"/>
              <a:t>commun</a:t>
            </a:r>
          </a:p>
          <a:p>
            <a:r>
              <a:rPr lang="fr-FR" sz="3600" dirty="0" smtClean="0"/>
              <a:t>Rendre </a:t>
            </a:r>
            <a:r>
              <a:rPr lang="fr-FR" sz="3600" dirty="0"/>
              <a:t>l’offre de santé fonctionnelle et attractive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4615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conclusions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3200" dirty="0" smtClean="0"/>
              <a:t>Pas de conclusions tranchées</a:t>
            </a:r>
          </a:p>
          <a:p>
            <a:pPr marL="0" indent="0">
              <a:buNone/>
            </a:pPr>
            <a:r>
              <a:rPr lang="fr-FR" sz="3200" dirty="0" smtClean="0"/>
              <a:t>La COSAS devra capitaliser sur les leçons apprises sur ce panel et suggérer un modèle adaptable au SENEGAL</a:t>
            </a:r>
          </a:p>
          <a:p>
            <a:pPr>
              <a:buFontTx/>
              <a:buChar char="-"/>
            </a:pPr>
            <a:r>
              <a:rPr lang="fr-FR" sz="3200" dirty="0" smtClean="0"/>
              <a:t> </a:t>
            </a:r>
            <a:r>
              <a:rPr lang="fr-FR" sz="3200" smtClean="0"/>
              <a:t>Expériences réussies</a:t>
            </a:r>
            <a:endParaRPr lang="fr-FR" sz="3200" dirty="0" smtClean="0"/>
          </a:p>
          <a:p>
            <a:pPr>
              <a:buFontTx/>
              <a:buChar char="-"/>
            </a:pPr>
            <a:r>
              <a:rPr lang="fr-FR" sz="3200" dirty="0" smtClean="0"/>
              <a:t>Modèle Sénégalais actuel</a:t>
            </a:r>
            <a:endParaRPr lang="fr-FR" sz="3200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MERCI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214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TM03090434[[fn=Type de bois]]</Template>
  <TotalTime>1372</TotalTime>
  <Words>573</Words>
  <Application>Microsoft Office PowerPoint</Application>
  <PresentationFormat>Grand écran</PresentationFormat>
  <Paragraphs>95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Rockwell</vt:lpstr>
      <vt:lpstr>Rockwell Condensed</vt:lpstr>
      <vt:lpstr>Wingdings</vt:lpstr>
      <vt:lpstr>Type de bois</vt:lpstr>
      <vt:lpstr>PANEL SUR LA COUVERTURE MALADIE UNIVERSELLE: perspectives vers la csu?</vt:lpstr>
      <vt:lpstr>PLAN DE PRESENTATION</vt:lpstr>
      <vt:lpstr>DEFINITION CSU (OMS)</vt:lpstr>
      <vt:lpstr>DEFINITIONS (Suite)</vt:lpstr>
      <vt:lpstr>       Objectifs de la cmu</vt:lpstr>
      <vt:lpstr>         Enjeux de la cmu</vt:lpstr>
      <vt:lpstr>      COMMENT Y PARVENIR OMS?  ( FINANCEMENT?)</vt:lpstr>
      <vt:lpstr>    MODELES D’ASSURANCE MALADIE</vt:lpstr>
      <vt:lpstr>        PARTAGE DES FAITS</vt:lpstr>
      <vt:lpstr>      PARTAGE DES FAITS (SUITE)</vt:lpstr>
      <vt:lpstr>    PARTAGE DES FAITS (SUITE)</vt:lpstr>
      <vt:lpstr> PERSPECTIVES VERS LA CSU </vt:lpstr>
      <vt:lpstr>PERSPECTIVES VERS LA CSU</vt:lpstr>
      <vt:lpstr>     PERSPECTIVES VERS LA CSU</vt:lpstr>
      <vt:lpstr>conclusions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 SUR COUVERTURE LA COUVERTURE MALADIE UNIVERSELLE</dc:title>
  <dc:creator>user</dc:creator>
  <cp:lastModifiedBy>user</cp:lastModifiedBy>
  <cp:revision>64</cp:revision>
  <dcterms:created xsi:type="dcterms:W3CDTF">2018-03-15T22:29:21Z</dcterms:created>
  <dcterms:modified xsi:type="dcterms:W3CDTF">2018-03-21T16:36:26Z</dcterms:modified>
</cp:coreProperties>
</file>